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5" r:id="rId20"/>
    <p:sldId id="276" r:id="rId21"/>
    <p:sldId id="278" r:id="rId22"/>
    <p:sldId id="279" r:id="rId23"/>
    <p:sldId id="280" r:id="rId24"/>
    <p:sldId id="266" r:id="rId25"/>
    <p:sldId id="264" r:id="rId26"/>
    <p:sldId id="2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62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19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15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25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949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82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65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95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08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01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4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66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94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37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86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52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93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E31527-5B46-4057-80EF-0AE976A848F8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E14E7F-565B-4444-9EAF-20468E3B25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34681-3667-491C-A5C7-B0A268864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419643"/>
          </a:xfrm>
        </p:spPr>
        <p:txBody>
          <a:bodyPr>
            <a:no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Генетичні зв’язки між основними класами неорганічних сполук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57F7C-D0BD-4487-9886-41418314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58" y="2299454"/>
            <a:ext cx="9597683" cy="45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5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B30EE-CEEE-421C-9845-C0A38B57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67617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кислот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 оксиди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672B407-AB1B-4200-8289-5EDBAD5ADC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652" t="36200" r="26871" b="32094"/>
          <a:stretch/>
        </p:blipFill>
        <p:spPr>
          <a:xfrm>
            <a:off x="120446" y="1336430"/>
            <a:ext cx="11951107" cy="4881490"/>
          </a:xfrm>
        </p:spPr>
      </p:pic>
    </p:spTree>
    <p:extLst>
      <p:ext uri="{BB962C8B-B14F-4D97-AF65-F5344CB8AC3E}">
        <p14:creationId xmlns:p14="http://schemas.microsoft.com/office/powerpoint/2010/main" val="224182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A0608-65E0-4532-B18A-98973A2E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45588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амфотерні оксиди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C9B200-12A5-4497-B9B3-22B7C7554D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81" y="3165232"/>
            <a:ext cx="12124319" cy="248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Несолетворні оксиди</a:t>
            </a:r>
          </a:p>
          <a:p>
            <a:r>
              <a:rPr lang="ru-RU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Несолетворні оксиди не взаємодіють ані з водою, ані з кислотними та основними оксидами. Для них більш характерними є відновні властивості.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dirty="0"/>
            </a:br>
            <a:endParaRPr lang="uk-UA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C50424-3F8B-4776-ABFD-36847442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42458" r="26846" b="39482"/>
          <a:stretch/>
        </p:blipFill>
        <p:spPr>
          <a:xfrm>
            <a:off x="281353" y="594875"/>
            <a:ext cx="11633982" cy="26946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A8F0F1-0C4E-4601-9BDB-F1A6A21FF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7" t="53842" r="25347" b="30247"/>
          <a:stretch/>
        </p:blipFill>
        <p:spPr>
          <a:xfrm>
            <a:off x="281354" y="4621235"/>
            <a:ext cx="11633981" cy="22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F62F4-FD52-4AAD-A672-03A6B194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45587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9D2C6CB-079F-4830-809C-7A4ADD8E19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105" t="30900" r="25398" b="20815"/>
          <a:stretch/>
        </p:blipFill>
        <p:spPr>
          <a:xfrm>
            <a:off x="518160" y="612844"/>
            <a:ext cx="11155680" cy="6245155"/>
          </a:xfrm>
        </p:spPr>
      </p:pic>
    </p:spTree>
    <p:extLst>
      <p:ext uri="{BB962C8B-B14F-4D97-AF65-F5344CB8AC3E}">
        <p14:creationId xmlns:p14="http://schemas.microsoft.com/office/powerpoint/2010/main" val="1560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1DA62-02F4-4556-AD69-509DE2BE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45587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3FCFC42-BA48-4B38-89E0-8378CDA3CA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366" t="26154" r="28596" b="10954"/>
          <a:stretch/>
        </p:blipFill>
        <p:spPr>
          <a:xfrm>
            <a:off x="1678744" y="563037"/>
            <a:ext cx="8834511" cy="6294963"/>
          </a:xfrm>
        </p:spPr>
      </p:pic>
    </p:spTree>
    <p:extLst>
      <p:ext uri="{BB962C8B-B14F-4D97-AF65-F5344CB8AC3E}">
        <p14:creationId xmlns:p14="http://schemas.microsoft.com/office/powerpoint/2010/main" val="139985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73EE5-34D6-4FB5-9415-8B863DB2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708383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Амфотерні гідроксиди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97FF3B-DAAC-4342-BAB4-080151BF6F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492370"/>
            <a:ext cx="12192000" cy="7146388"/>
          </a:xfrm>
        </p:spPr>
        <p:txBody>
          <a:bodyPr>
            <a:normAutofit/>
          </a:bodyPr>
          <a:lstStyle/>
          <a:p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Амфотерними є сполуки, що взаємодіють із речовинами як кислотної, так і основної природи. Алюміній, Цинк і деякі інші елементи утворюють амфотерні оксиди та гідроксиди. Амфотерні гідроксиди виявляють усі властивості нерозчинних гідроксидів. їхні особливості проявляються у взаємодії з основними речовинами. Під час сплавляння з основними оксидами або гідроксидами утворюються сіль (цинкат або алюмінат) та вода: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випадку алюміній гідроксиду залежно від співвідношення лугу й оксиду утворюються два типи солей — метаалюмінат та ортоалюмінат:</a:t>
            </a:r>
            <a:b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за нестачі лугу: </a:t>
            </a:r>
            <a:br>
              <a:rPr lang="uk-UA" dirty="0"/>
            </a:br>
            <a:br>
              <a:rPr lang="ru-RU" sz="1800" b="0" i="0" dirty="0">
                <a:solidFill>
                  <a:srgbClr val="000000"/>
                </a:solidFill>
                <a:effectLst/>
                <a:latin typeface="SegoeUI"/>
              </a:rPr>
            </a:br>
            <a:r>
              <a:rPr lang="ru-RU" sz="1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за надлишку лугу: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Свіжоприготовлений алюміній та цинк гідроксиди активно взаємодіють із розчинами лугів за звичайних умов: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Залежно від концентрації лугу алюміній гідроксид може утворювати два різні продукти: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0C38B5-EC48-4BBD-A4C0-EE97CB254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0" t="41842" r="38269" b="52001"/>
          <a:stretch/>
        </p:blipFill>
        <p:spPr>
          <a:xfrm>
            <a:off x="2293033" y="1553799"/>
            <a:ext cx="5573619" cy="848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D11F22-FC0B-445A-BE1F-B0DD895DA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31" t="37122" r="36884" b="59184"/>
          <a:stretch/>
        </p:blipFill>
        <p:spPr>
          <a:xfrm>
            <a:off x="2293034" y="2982015"/>
            <a:ext cx="5390370" cy="5360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8C11FD-5AF2-450B-A838-0372A43EEE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46" t="30760" r="32500" b="65956"/>
          <a:stretch/>
        </p:blipFill>
        <p:spPr>
          <a:xfrm>
            <a:off x="2293034" y="3518075"/>
            <a:ext cx="5573620" cy="4644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B8050E-C064-43C5-97EA-A143661B2D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38" t="41226" r="35846" b="53361"/>
          <a:stretch/>
        </p:blipFill>
        <p:spPr>
          <a:xfrm>
            <a:off x="2293033" y="4273541"/>
            <a:ext cx="6209399" cy="8355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CE8BCF-E7A1-40E8-8AAB-62440E1434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461" t="53335" r="33193" b="35394"/>
          <a:stretch/>
        </p:blipFill>
        <p:spPr>
          <a:xfrm>
            <a:off x="2293033" y="5434116"/>
            <a:ext cx="6400801" cy="14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1430E-B91A-4501-9A73-884534F4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45587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Середні солі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58055D-4CC4-4BA0-BE90-32B22CEE02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0834" t="30253" r="27453" b="21337"/>
          <a:stretch/>
        </p:blipFill>
        <p:spPr>
          <a:xfrm>
            <a:off x="861646" y="618979"/>
            <a:ext cx="10468708" cy="6239020"/>
          </a:xfrm>
        </p:spPr>
      </p:pic>
    </p:spTree>
    <p:extLst>
      <p:ext uri="{BB962C8B-B14F-4D97-AF65-F5344CB8AC3E}">
        <p14:creationId xmlns:p14="http://schemas.microsoft.com/office/powerpoint/2010/main" val="334618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2AB09-9A3A-4698-80E9-D4EE9C08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59654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Кислі солі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A887711-C476-457A-9481-C71CFA2162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563" t="36088" r="28707" b="24763"/>
          <a:stretch/>
        </p:blipFill>
        <p:spPr>
          <a:xfrm>
            <a:off x="581772" y="759654"/>
            <a:ext cx="11028456" cy="5922499"/>
          </a:xfrm>
        </p:spPr>
      </p:pic>
    </p:spTree>
    <p:extLst>
      <p:ext uri="{BB962C8B-B14F-4D97-AF65-F5344CB8AC3E}">
        <p14:creationId xmlns:p14="http://schemas.microsoft.com/office/powerpoint/2010/main" val="235369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2B467-0F84-47DF-935B-0144EEA9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61513"/>
          </a:xfrm>
        </p:spPr>
        <p:txBody>
          <a:bodyPr>
            <a:normAutofit fontScale="90000"/>
          </a:bodyPr>
          <a:lstStyle/>
          <a:p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деякі органічні речовини можна отримати з неорганічних, і навпаки.</a:t>
            </a:r>
            <a:b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Тому іноді говорять, що чіткої межі між органічними та неорганічними речовинами немає. Зв’язок між ними можна проілюструвати схемою: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033926B-47AD-41D8-9DBA-22B3F3939D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5906" t="46979" r="32657" b="19830"/>
          <a:stretch/>
        </p:blipFill>
        <p:spPr>
          <a:xfrm>
            <a:off x="1207477" y="1054274"/>
            <a:ext cx="9777046" cy="5803725"/>
          </a:xfrm>
        </p:spPr>
      </p:pic>
    </p:spTree>
    <p:extLst>
      <p:ext uri="{BB962C8B-B14F-4D97-AF65-F5344CB8AC3E}">
        <p14:creationId xmlns:p14="http://schemas.microsoft.com/office/powerpoint/2010/main" val="246341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195E1-FB6E-4D0B-BE46-9010AB05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29993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793F74-C9AD-4B37-9288-218318C0FE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04911"/>
            <a:ext cx="12192000" cy="6253087"/>
          </a:xfrm>
        </p:spPr>
        <p:txBody>
          <a:bodyPr>
            <a:normAutofit/>
          </a:bodyPr>
          <a:lstStyle/>
          <a:p>
            <a:r>
              <a:rPr lang="uk-UA" sz="1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Знайдіть відповідність:</a:t>
            </a:r>
          </a:p>
          <a:p>
            <a:endParaRPr lang="uk-UA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Назвіть два кислотних оксиди, взаємодія яких з водою є оборотною реакцією. Запишіть відповідні хімічні рівняння.</a:t>
            </a:r>
          </a:p>
          <a:p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Складіть рівняння усіх можливих реакцій між двома оксидами, використавши такий перелік сполук: 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600" b="1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O, M</a:t>
            </a:r>
            <a:r>
              <a:rPr lang="en-US" sz="1600" b="1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en-US" sz="1600" b="1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6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яких умов відбувається реакція між натрій хлоридом і сульфатною кислотою? Дайте обґрунтування й запишіть відповідне хімічне рівняння.</a:t>
            </a:r>
          </a:p>
          <a:p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Нітратна кислота взаємодіє з барій карбонатом, але не реагує з барій хлоридом і барій сульфатом. Поясніть ці факти і напишіть хімічне рівняння в молекулярній і йонно-молекулярній формах.</a:t>
            </a:r>
          </a:p>
          <a:p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Солі 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вступають у реакції обміну з іншими солями. Наведіть відповідні пояснення.</a:t>
            </a:r>
          </a:p>
          <a:p>
            <a:r>
              <a:rPr lang="uk-UA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Напишіть рівняння реакцій для здійснення таких перетворень: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1400" dirty="0"/>
            </a:b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7A239-7136-40EB-851E-AEF703D98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47383" r="31923" b="35583"/>
          <a:stretch/>
        </p:blipFill>
        <p:spPr>
          <a:xfrm>
            <a:off x="3305908" y="597876"/>
            <a:ext cx="5123014" cy="16740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0906B9-39D1-4164-9BE7-27DDD34C3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92" t="55593" r="31461" b="35377"/>
          <a:stretch/>
        </p:blipFill>
        <p:spPr>
          <a:xfrm>
            <a:off x="492369" y="5634110"/>
            <a:ext cx="8400321" cy="12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CE11B8-C081-473C-81A6-31E62E535E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uk-UA" sz="17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Унаслідок взаємодії 10,7 </a:t>
            </a:r>
            <a:r>
              <a:rPr lang="uk-UA" sz="1700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17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амоній хлориду з достатньою кількістю концентрованого розчину лугу добули 4,03 </a:t>
            </a:r>
            <a:r>
              <a:rPr lang="uk-UA" sz="1700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uk-UA" sz="17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амоніаку (н. у.). Обчисліть відносний вихід цього продукту реакції.</a:t>
            </a:r>
          </a:p>
          <a:p>
            <a:r>
              <a:rPr lang="uk-UA" sz="17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Суміш 27,6 </a:t>
            </a:r>
            <a:r>
              <a:rPr lang="uk-UA" sz="1700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17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калій карбонату і 7,1 </a:t>
            </a:r>
            <a:r>
              <a:rPr lang="uk-UA" sz="1700" i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17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фосфор(У) оксиду нагріли до завершення виділення газу. Що являв собою твердий залишок після реакції? Обчисліть масові частки речовин у ньому.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Складіть﻿ рівняння﻿ реакцій ﻿за ﻿наведеними﻿ схемами: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054E3-06BA-4BA5-8FFB-CB5BE9AD6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4" t="33223" r="34692" b="41534"/>
          <a:stretch/>
        </p:blipFill>
        <p:spPr>
          <a:xfrm>
            <a:off x="379826" y="1955408"/>
            <a:ext cx="9945859" cy="47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6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48CB458-1B3D-4E58-87F6-10940EB47B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4" y="-13600"/>
            <a:ext cx="11266812" cy="6871600"/>
          </a:xfrm>
        </p:spPr>
      </p:pic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2D8BC881-6378-4418-A769-F34827F7F62F}"/>
              </a:ext>
            </a:extLst>
          </p:cNvPr>
          <p:cNvCxnSpPr/>
          <p:nvPr/>
        </p:nvCxnSpPr>
        <p:spPr>
          <a:xfrm>
            <a:off x="2883877" y="1364566"/>
            <a:ext cx="3953021" cy="35309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8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63BD50-660D-411C-8E58-7F02DCBCC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Складіть рівняння реакцій, за допомогою яких можна здійснити запропоновані ланцюжки перетворень: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53EF6F-6F04-45CE-96E3-F19734688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29323" r="26616" b="33531"/>
          <a:stretch/>
        </p:blipFill>
        <p:spPr>
          <a:xfrm>
            <a:off x="295422" y="717450"/>
            <a:ext cx="11846244" cy="59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261D63-67BA-4536-A7B0-A596376D5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-1"/>
            <a:ext cx="12192000" cy="7990450"/>
          </a:xfrm>
        </p:spPr>
        <p:txBody>
          <a:bodyPr>
            <a:normAutofit/>
          </a:bodyPr>
          <a:lstStyle/>
          <a:p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 чотири неоднотипних рівняння хімічних реакцій, у результаті яких утворюється вуглекислий газ.</a:t>
            </a:r>
          </a:p>
          <a:p>
            <a:r>
              <a:rPr lang="uk-UA" sz="1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 чотири неоднотипних рівняння хімічних реакцій, у результаті яких утворюється кальцій сульфат.</a:t>
            </a:r>
          </a:p>
          <a:p>
            <a:r>
              <a:rPr lang="uk-UA" sz="1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 молекулярні рівняння реакцій, за такою схемою: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Дано речовини: сульфатна кислота, цинк, вода, купрум(ІІ) оксид. Як із цих речовин</a:t>
            </a:r>
            <a:b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продуктів їхньої взаємодії добути дві прості й чотири складні речовини?</a:t>
            </a:r>
          </a:p>
          <a:p>
            <a:r>
              <a:rPr lang="uk-UA" sz="1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 якомога більше рівнянь реакцій добування ферум(ІІ) сульфату.</a:t>
            </a:r>
          </a:p>
          <a:p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 C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кладіть ﻿самостійно﻿ декілька﻿ схем ﻿генетичних﻿ зв’язків ﻿між ﻿зазначеними ﻿речовинами﻿ й﻿ напишіть﻿ відповідні﻿ рівняння﻿ реакцій:﻿ ферум(ІІ)﻿ оксид,﻿ ферум(ІІІ)﻿ хлорид,﻿ ферум(ІІ)﻿ гідроксид,﻿ ферум(ІІ)﻿ нітрат,﻿ залізо,﻿ ферум(ІІІ)﻿ оксид,﻿ ферум(ІІІ)﻿ сульфат, ﻿ферум(ІІІ)﻿ гідроксид.</a:t>
            </a:r>
          </a:p>
          <a:p>
            <a:r>
              <a:rPr lang="uk-UA" sz="170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18.﻿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Доведіть﻿ експериментально,﻿ що﻿ з﻿ міді﻿ певними ﻿перетвореннями﻿ можна ﻿отримати﻿ дві ﻿солі﻿ різними﻿ способами.</a:t>
            </a:r>
            <a:br>
              <a:rPr lang="uk-UA" sz="1800" b="0" i="0" dirty="0">
                <a:solidFill>
                  <a:srgbClr val="242021"/>
                </a:solidFill>
                <a:effectLst/>
                <a:latin typeface="PragmaticaC"/>
              </a:rPr>
            </a:br>
            <a:br>
              <a:rPr lang="uk-UA" dirty="0"/>
            </a:br>
            <a:br>
              <a:rPr lang="uk-UA" dirty="0"/>
            </a:br>
            <a:r>
              <a:rPr lang="uk-UA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77EB2-361D-407B-94FC-BB7C00E80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31" t="41431" r="44516" b="49847"/>
          <a:stretch/>
        </p:blipFill>
        <p:spPr>
          <a:xfrm>
            <a:off x="351691" y="1903749"/>
            <a:ext cx="6921306" cy="152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3AB954-2A8E-4461-999F-463112C99A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-1"/>
            <a:ext cx="12192000" cy="8477251"/>
          </a:xfrm>
        </p:spPr>
        <p:txBody>
          <a:bodyPr>
            <a:normAutofit/>
          </a:bodyPr>
          <a:lstStyle/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19. До ﻿розчину, ﻿що﻿ містив ﻿натрій﻿ гідроксид﻿ кількістю ﻿речовини﻿ 0,1 ﻿</a:t>
            </a:r>
            <a:r>
              <a:rPr lang="uk-UA" sz="1700" b="0" i="0" cap="none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моль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,﻿ долили﻿ розчин ﻿сульфатної﻿ кислоти ﻿кількістю ﻿речовини﻿ 0,1﻿ </a:t>
            </a:r>
            <a:r>
              <a:rPr lang="uk-UA" sz="1700" b="0" i="0" cap="none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моль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.﻿ Обчисліть﻿ масу﻿ утвореної﻿ солі. ﻿Назвіть﻿ сіль.</a:t>
            </a:r>
          </a:p>
          <a:p>
            <a:r>
              <a:rPr lang="uk-UA" sz="170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uk-UA" sz="17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 До﻿ розчину,﻿ що﻿ містив﻿ ортофосфатну﻿ кислоту﻿ кількістю﻿ речовини﻿ 0,2﻿ </a:t>
            </a:r>
            <a:r>
              <a:rPr lang="uk-UA" sz="1700" b="0" i="0" cap="none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моль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,﻿ долили ﻿розчин ﻿калій﻿ гідроксиду﻿ кількістю ﻿речовини﻿ 0,3 </a:t>
            </a:r>
            <a:r>
              <a:rPr lang="uk-UA" sz="1700" b="0" i="0" cap="none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﻿моль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.﻿ Обчисліть ﻿масу ﻿кожної ﻿солі﻿ в ﻿утвореній ﻿суміші після випарювання ﻿продуктів ﻿реакції ﻿і ﻿назвіть﻿ солі.﻿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ru-RU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запишіть схему перетворень у вертикальному стовпці схеми, починаючи з металу, і в першому горизонтальному рядку: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природних водах Ферум міститься переважно у складі ферум(ІІ) гідрогенкарбонату, який за наявності води й кисню перетворюється на ферум(ІІІ) гідроксид і вуглекислий газ. Складіть рівняння цієї реакції, позначте окисник і відновник.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 рівняння реакцій гідролізу таких солей: ферум(ІІ) хлорид, ферум(ІІ) сульфат, ферум(ІІІ) нітрат, ферум(ІІІ) бромід.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uk-UA" dirty="0"/>
            </a:br>
            <a:br>
              <a:rPr lang="ru-RU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2AA8F-6329-41C4-878A-92555F2CC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46" t="40405" r="38154" b="51796"/>
          <a:stretch/>
        </p:blipFill>
        <p:spPr>
          <a:xfrm>
            <a:off x="309486" y="2836398"/>
            <a:ext cx="5176913" cy="11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3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FCCF04-6445-41EF-B0BD-46B87A550A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8473"/>
            <a:ext cx="12192000" cy="7526215"/>
          </a:xfrm>
        </p:spPr>
        <p:txBody>
          <a:bodyPr>
            <a:normAutofit/>
          </a:bodyPr>
          <a:lstStyle/>
          <a:p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7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 рівняння реакцій, що відповідають перетворенням:</a:t>
            </a: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природних водах Ферум міститься переважно у складі ферум(ІІ) гідрогенкарбонату, який за наявності води й кисню перетворюється на ферум(ІІІ) гідроксид і вуглекислий газ. Складіть рівняння цієї реакції, позначте окисник і відновник.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1600" dirty="0"/>
            </a:b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B6F03-D326-4395-84A8-6F6DC60D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1" t="54290" r="28577" b="20191"/>
          <a:stretch/>
        </p:blipFill>
        <p:spPr>
          <a:xfrm>
            <a:off x="549480" y="547798"/>
            <a:ext cx="11317853" cy="48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8CF42A0-6B27-4568-B74F-4BD998BA61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303" t="23143" r="19323" b="10029"/>
          <a:stretch/>
        </p:blipFill>
        <p:spPr>
          <a:xfrm>
            <a:off x="440787" y="108719"/>
            <a:ext cx="11310425" cy="6640562"/>
          </a:xfrm>
        </p:spPr>
      </p:pic>
    </p:spTree>
    <p:extLst>
      <p:ext uri="{BB962C8B-B14F-4D97-AF65-F5344CB8AC3E}">
        <p14:creationId xmlns:p14="http://schemas.microsoft.com/office/powerpoint/2010/main" val="3001807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AA256E0-81F5-45A2-8996-AAF3EF70C9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2202" t="25154" r="11254" b="13681"/>
          <a:stretch/>
        </p:blipFill>
        <p:spPr>
          <a:xfrm>
            <a:off x="182272" y="190150"/>
            <a:ext cx="11827456" cy="6548275"/>
          </a:xfrm>
        </p:spPr>
      </p:pic>
    </p:spTree>
    <p:extLst>
      <p:ext uri="{BB962C8B-B14F-4D97-AF65-F5344CB8AC3E}">
        <p14:creationId xmlns:p14="http://schemas.microsoft.com/office/powerpoint/2010/main" val="304993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68DEB1D-3EB0-4AEB-B269-0720CE4457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6008" t="24371" r="34851" b="12333"/>
          <a:stretch/>
        </p:blipFill>
        <p:spPr>
          <a:xfrm>
            <a:off x="2443999" y="0"/>
            <a:ext cx="7304002" cy="6854597"/>
          </a:xfrm>
        </p:spPr>
      </p:pic>
    </p:spTree>
    <p:extLst>
      <p:ext uri="{BB962C8B-B14F-4D97-AF65-F5344CB8AC3E}">
        <p14:creationId xmlns:p14="http://schemas.microsoft.com/office/powerpoint/2010/main" val="283458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76782-E491-41DE-953A-F35656C3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4943"/>
            <a:ext cx="10364451" cy="1949751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Генетичні зв’язки між класами неорганічних сполук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25E9EE4-3D65-47D4-9BB8-B7B8835CA4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3386" t="46521" r="31411" b="32607"/>
          <a:stretch/>
        </p:blipFill>
        <p:spPr>
          <a:xfrm>
            <a:off x="140674" y="2067950"/>
            <a:ext cx="11901275" cy="3967090"/>
          </a:xfrm>
        </p:spPr>
      </p:pic>
    </p:spTree>
    <p:extLst>
      <p:ext uri="{BB962C8B-B14F-4D97-AF65-F5344CB8AC3E}">
        <p14:creationId xmlns:p14="http://schemas.microsoft.com/office/powerpoint/2010/main" val="351999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D817BE-FCF1-4E44-8F3B-19E5C9D1DE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677" y="211016"/>
            <a:ext cx="12051323" cy="5580184"/>
          </a:xfrm>
        </p:spPr>
        <p:txBody>
          <a:bodyPr/>
          <a:lstStyle/>
          <a:p>
            <a:r>
              <a:rPr lang="uk-UA" sz="18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між речовинами існують взаємозв’язки. Їх називають </a:t>
            </a:r>
            <a:r>
              <a:rPr lang="uk-UA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генетичними</a:t>
            </a:r>
            <a:r>
              <a:rPr lang="uk-UA" sz="1800" b="1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оскільки вони розкривають походження одних речовин від інших.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791BA-E961-4373-8C1E-C29BA0AAD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2" t="43074" r="25923" b="18549"/>
          <a:stretch/>
        </p:blipFill>
        <p:spPr>
          <a:xfrm>
            <a:off x="70338" y="956603"/>
            <a:ext cx="12051323" cy="57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D82ED-8E18-4B9D-ADF5-7C496002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05242"/>
          </a:xfrm>
        </p:spPr>
        <p:txBody>
          <a:bodyPr/>
          <a:lstStyle/>
          <a:p>
            <a:r>
              <a:rPr lang="uk-UA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взаємоперетворень речовин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D807177-2EF2-47DD-83CD-2BEC93CDA3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962" t="48425" r="30593" b="14407"/>
          <a:stretch/>
        </p:blipFill>
        <p:spPr>
          <a:xfrm>
            <a:off x="555597" y="956604"/>
            <a:ext cx="11080803" cy="5725081"/>
          </a:xfrm>
        </p:spPr>
      </p:pic>
    </p:spTree>
    <p:extLst>
      <p:ext uri="{BB962C8B-B14F-4D97-AF65-F5344CB8AC3E}">
        <p14:creationId xmlns:p14="http://schemas.microsoft.com/office/powerpoint/2010/main" val="45451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9AACC-822B-4DF4-8809-2C271886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214694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Генетичні ряди Кальцію та Фосфору й зв’язки між ними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3F36096-CFC3-4C7E-B7D3-2BBB094B5E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749" t="45975" r="39369" b="27801"/>
          <a:stretch/>
        </p:blipFill>
        <p:spPr>
          <a:xfrm>
            <a:off x="424649" y="1448973"/>
            <a:ext cx="11342702" cy="5085980"/>
          </a:xfrm>
        </p:spPr>
      </p:pic>
    </p:spTree>
    <p:extLst>
      <p:ext uri="{BB962C8B-B14F-4D97-AF65-F5344CB8AC3E}">
        <p14:creationId xmlns:p14="http://schemas.microsoft.com/office/powerpoint/2010/main" val="35596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F6C49-D811-4588-8B03-873449890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t="30555" r="29154" b="48512"/>
          <a:stretch/>
        </p:blipFill>
        <p:spPr>
          <a:xfrm>
            <a:off x="306079" y="179565"/>
            <a:ext cx="11829650" cy="39563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225FF-B966-4A9C-9368-90E373F97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t="71190" r="28346" b="17523"/>
          <a:stretch/>
        </p:blipFill>
        <p:spPr>
          <a:xfrm>
            <a:off x="230189" y="4417256"/>
            <a:ext cx="11829650" cy="2082017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A9D0B426-5B36-4AE4-8891-03B7B890EA34}"/>
              </a:ext>
            </a:extLst>
          </p:cNvPr>
          <p:cNvCxnSpPr>
            <a:cxnSpLocks/>
          </p:cNvCxnSpPr>
          <p:nvPr/>
        </p:nvCxnSpPr>
        <p:spPr>
          <a:xfrm>
            <a:off x="506437" y="2771335"/>
            <a:ext cx="17443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C15C89B4-C4D4-4BE0-B67D-51CDBEC30D75}"/>
              </a:ext>
            </a:extLst>
          </p:cNvPr>
          <p:cNvCxnSpPr>
            <a:cxnSpLocks/>
          </p:cNvCxnSpPr>
          <p:nvPr/>
        </p:nvCxnSpPr>
        <p:spPr>
          <a:xfrm>
            <a:off x="506437" y="5950634"/>
            <a:ext cx="20679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6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517AA07-1187-4DB1-B8A0-A0E76E5C4D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4216" t="23313" r="31599" b="71767"/>
          <a:stretch/>
        </p:blipFill>
        <p:spPr>
          <a:xfrm>
            <a:off x="1242647" y="1"/>
            <a:ext cx="9706706" cy="54864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F86DB-83D4-4A76-92C4-0A80A164A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9" t="25629" r="28807" b="25732"/>
          <a:stretch/>
        </p:blipFill>
        <p:spPr>
          <a:xfrm>
            <a:off x="1242647" y="548641"/>
            <a:ext cx="9706706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2AD96-CE70-424D-BF16-1D376DE5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14399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оксиди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7F926E5A-4DB3-4EC0-A6B8-3845528C33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610" t="32063" r="26775" b="28624"/>
          <a:stretch/>
        </p:blipFill>
        <p:spPr>
          <a:xfrm>
            <a:off x="220644" y="703385"/>
            <a:ext cx="11750712" cy="5904661"/>
          </a:xfrm>
        </p:spPr>
      </p:pic>
    </p:spTree>
    <p:extLst>
      <p:ext uri="{BB962C8B-B14F-4D97-AF65-F5344CB8AC3E}">
        <p14:creationId xmlns:p14="http://schemas.microsoft.com/office/powerpoint/2010/main" val="3129600807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103</TotalTime>
  <Words>883</Words>
  <Application>Microsoft Office PowerPoint</Application>
  <PresentationFormat>Широкий екран</PresentationFormat>
  <Paragraphs>71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PragmaticaC</vt:lpstr>
      <vt:lpstr>SegoeUI</vt:lpstr>
      <vt:lpstr>Tw Cen MT</vt:lpstr>
      <vt:lpstr>Краплинка</vt:lpstr>
      <vt:lpstr>Генетичні зв’язки між основними класами неорганічних сполук</vt:lpstr>
      <vt:lpstr>Презентація PowerPoint</vt:lpstr>
      <vt:lpstr>Генетичні зв’язки між класами неорганічних сполук</vt:lpstr>
      <vt:lpstr>Презентація PowerPoint</vt:lpstr>
      <vt:lpstr>Схема взаємоперетворень речовин  </vt:lpstr>
      <vt:lpstr>Генетичні ряди Кальцію та Фосфору й зв’язки між ними  </vt:lpstr>
      <vt:lpstr>Презентація PowerPoint</vt:lpstr>
      <vt:lpstr>Презентація PowerPoint</vt:lpstr>
      <vt:lpstr>Основні оксиди</vt:lpstr>
      <vt:lpstr>кислотні оксиди</vt:lpstr>
      <vt:lpstr>амфотерні оксиди</vt:lpstr>
      <vt:lpstr>кислоти</vt:lpstr>
      <vt:lpstr>основи</vt:lpstr>
      <vt:lpstr>Амфотерні гідроксиди</vt:lpstr>
      <vt:lpstr>Середні солі</vt:lpstr>
      <vt:lpstr>Кислі солі</vt:lpstr>
      <vt:lpstr>деякі органічні речовини можна отримати з неорганічних, і навпаки. Тому іноді говорять, що чіткої межі між органічними та неорганічними речовинами немає. Зв’язок між ними можна проілюструвати схемою:  </vt:lpstr>
      <vt:lpstr>узагальнення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Генетичні зв’язки між основними класами неорганічних сполук</dc:title>
  <dc:creator>Тетяна Пашаєва</dc:creator>
  <cp:lastModifiedBy>Тетяна Пашаєва</cp:lastModifiedBy>
  <cp:revision>14</cp:revision>
  <dcterms:created xsi:type="dcterms:W3CDTF">2021-03-24T16:24:46Z</dcterms:created>
  <dcterms:modified xsi:type="dcterms:W3CDTF">2021-04-05T15:47:40Z</dcterms:modified>
</cp:coreProperties>
</file>