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2" r:id="rId5"/>
    <p:sldId id="270" r:id="rId6"/>
    <p:sldId id="271" r:id="rId7"/>
    <p:sldId id="268" r:id="rId8"/>
    <p:sldId id="274" r:id="rId9"/>
    <p:sldId id="273" r:id="rId10"/>
    <p:sldId id="287" r:id="rId11"/>
    <p:sldId id="289" r:id="rId12"/>
    <p:sldId id="290" r:id="rId13"/>
    <p:sldId id="288" r:id="rId14"/>
    <p:sldId id="282" r:id="rId15"/>
    <p:sldId id="269" r:id="rId16"/>
    <p:sldId id="277" r:id="rId17"/>
    <p:sldId id="267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8BE"/>
    <a:srgbClr val="E6F397"/>
    <a:srgbClr val="92A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1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745723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latin typeface="Segoe Script" pitchFamily="34" charset="0"/>
                <a:cs typeface="Sakkal Majalla" pitchFamily="2" charset="-78"/>
              </a:rPr>
              <a:t>РОЗЧИНИ</a:t>
            </a:r>
            <a:endParaRPr lang="ru-RU" sz="7200" b="1" dirty="0">
              <a:latin typeface="Segoe Script" pitchFamily="34" charset="0"/>
              <a:cs typeface="Sakkal Majall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4653136"/>
            <a:ext cx="500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Segoe Script" pitchFamily="34" charset="0"/>
              </a:rPr>
              <a:t>РОЗВ</a:t>
            </a:r>
            <a:r>
              <a:rPr lang="en-US" sz="4000" b="1" dirty="0" smtClean="0">
                <a:latin typeface="Segoe Script" pitchFamily="34" charset="0"/>
              </a:rPr>
              <a:t>’</a:t>
            </a:r>
            <a:r>
              <a:rPr lang="uk-UA" sz="4000" b="1" dirty="0" smtClean="0">
                <a:latin typeface="Segoe Script" pitchFamily="34" charset="0"/>
              </a:rPr>
              <a:t>ЯЗУВАННЯ ЗАДАЧ</a:t>
            </a:r>
            <a:endParaRPr lang="ru-RU" sz="4000" b="1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Segoe Script" pitchFamily="34" charset="0"/>
              </a:rPr>
              <a:t>7 клас</a:t>
            </a:r>
            <a:endParaRPr lang="ru-RU" sz="3600" b="1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9" y="6309320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Segoe Script" pitchFamily="34" charset="0"/>
              </a:rPr>
              <a:t>Холодар</a:t>
            </a:r>
            <a:r>
              <a:rPr lang="uk-UA" b="1" dirty="0" smtClean="0">
                <a:latin typeface="Segoe Script" pitchFamily="34" charset="0"/>
              </a:rPr>
              <a:t> Людмила Олександрівна</a:t>
            </a:r>
            <a:endParaRPr lang="ru-RU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339752" y="5303024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10405"/>
              </p:ext>
            </p:extLst>
          </p:nvPr>
        </p:nvGraphicFramePr>
        <p:xfrm>
          <a:off x="1475658" y="2220923"/>
          <a:ext cx="6561111" cy="228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37"/>
                <a:gridCol w="2187037"/>
                <a:gridCol w="2187037"/>
              </a:tblGrid>
              <a:tr h="7627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27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27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4114"/>
            <a:ext cx="2110397" cy="79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1" r="85978" b="38593"/>
          <a:stretch/>
        </p:blipFill>
        <p:spPr bwMode="auto">
          <a:xfrm>
            <a:off x="6516216" y="2261618"/>
            <a:ext cx="720079" cy="61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50000" r="38898"/>
          <a:stretch/>
        </p:blipFill>
        <p:spPr bwMode="auto">
          <a:xfrm>
            <a:off x="4256293" y="2266455"/>
            <a:ext cx="1107795" cy="64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-6672" r="38309" b="56672"/>
          <a:stretch/>
        </p:blipFill>
        <p:spPr bwMode="auto">
          <a:xfrm>
            <a:off x="2154667" y="2182490"/>
            <a:ext cx="1184032" cy="6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3001308"/>
            <a:ext cx="12241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60</a:t>
            </a:r>
            <a:r>
              <a:rPr lang="uk-UA" sz="3200" dirty="0" smtClean="0"/>
              <a:t>0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3001307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0,15</a:t>
            </a:r>
            <a:endParaRPr lang="ru-RU" sz="32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608" y="260648"/>
            <a:ext cx="7488832" cy="93610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</a:t>
            </a:r>
            <a:r>
              <a:rPr lang="ru-RU" sz="2000" dirty="0" smtClean="0">
                <a:solidFill>
                  <a:schemeClr val="tx1"/>
                </a:solidFill>
              </a:rPr>
              <a:t>1. </a:t>
            </a:r>
            <a:r>
              <a:rPr lang="ru-RU" sz="2000" dirty="0">
                <a:solidFill>
                  <a:schemeClr val="tx1"/>
                </a:solidFill>
              </a:rPr>
              <a:t>Яку </a:t>
            </a:r>
            <a:r>
              <a:rPr lang="ru-RU" sz="2000" dirty="0" err="1">
                <a:solidFill>
                  <a:schemeClr val="tx1"/>
                </a:solidFill>
              </a:rPr>
              <a:t>масу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цукру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>
                <a:solidFill>
                  <a:schemeClr val="tx1"/>
                </a:solidFill>
              </a:rPr>
              <a:t>потрібно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взяти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приготування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60</a:t>
            </a:r>
            <a:r>
              <a:rPr lang="ru-RU" sz="2000" dirty="0" smtClean="0">
                <a:solidFill>
                  <a:schemeClr val="tx1"/>
                </a:solidFill>
              </a:rPr>
              <a:t>0 </a:t>
            </a:r>
            <a:r>
              <a:rPr lang="ru-RU" sz="2000" dirty="0">
                <a:solidFill>
                  <a:schemeClr val="tx1"/>
                </a:solidFill>
              </a:rPr>
              <a:t>г </a:t>
            </a:r>
            <a:r>
              <a:rPr lang="ru-RU" sz="2000" dirty="0" err="1">
                <a:solidFill>
                  <a:schemeClr val="tx1"/>
                </a:solidFill>
              </a:rPr>
              <a:t>розчину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масовою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часткою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цукру</a:t>
            </a:r>
            <a:r>
              <a:rPr lang="ru-RU" sz="2000" dirty="0" smtClean="0">
                <a:solidFill>
                  <a:schemeClr val="tx1"/>
                </a:solidFill>
              </a:rPr>
              <a:t> 15 </a:t>
            </a:r>
            <a:r>
              <a:rPr lang="ru-RU" sz="2000" dirty="0">
                <a:solidFill>
                  <a:schemeClr val="tx1"/>
                </a:solidFill>
              </a:rPr>
              <a:t>%?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300130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?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06896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600</a:t>
            </a:r>
            <a:r>
              <a:rPr lang="ru-RU" sz="3200" dirty="0" smtClean="0"/>
              <a:t>⋅</a:t>
            </a:r>
            <a:r>
              <a:rPr lang="uk-UA" sz="3200" dirty="0" smtClean="0"/>
              <a:t>015=90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07804" y="4653136"/>
            <a:ext cx="406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Відповідь:  маса цукру 90г.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07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339752" y="5393151"/>
            <a:ext cx="4608512" cy="14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74893"/>
              </p:ext>
            </p:extLst>
          </p:nvPr>
        </p:nvGraphicFramePr>
        <p:xfrm>
          <a:off x="1331640" y="2182490"/>
          <a:ext cx="6993159" cy="235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053"/>
                <a:gridCol w="2331053"/>
                <a:gridCol w="2331053"/>
              </a:tblGrid>
              <a:tr h="7856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856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56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4114"/>
            <a:ext cx="2110397" cy="79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1" r="85978" b="38593"/>
          <a:stretch/>
        </p:blipFill>
        <p:spPr bwMode="auto">
          <a:xfrm>
            <a:off x="6516216" y="2261618"/>
            <a:ext cx="720079" cy="61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50000" r="38898"/>
          <a:stretch/>
        </p:blipFill>
        <p:spPr bwMode="auto">
          <a:xfrm>
            <a:off x="4256293" y="2266455"/>
            <a:ext cx="1107795" cy="64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-6672" r="38309" b="56672"/>
          <a:stretch/>
        </p:blipFill>
        <p:spPr bwMode="auto">
          <a:xfrm>
            <a:off x="2154667" y="2182490"/>
            <a:ext cx="1184032" cy="6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6292" y="3140968"/>
            <a:ext cx="110779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40</a:t>
            </a:r>
            <a:r>
              <a:rPr lang="uk-UA" sz="2800" dirty="0" smtClean="0"/>
              <a:t>0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3140968"/>
            <a:ext cx="86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0,2</a:t>
            </a:r>
            <a:endParaRPr lang="ru-RU" sz="28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608" y="260648"/>
            <a:ext cx="7488832" cy="108346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Розчин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цукру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масою</a:t>
            </a:r>
            <a:r>
              <a:rPr lang="ru-RU" sz="2000" dirty="0" smtClean="0">
                <a:solidFill>
                  <a:schemeClr val="tx1"/>
                </a:solidFill>
              </a:rPr>
              <a:t> 400г з </a:t>
            </a:r>
            <a:r>
              <a:rPr lang="ru-RU" sz="2000" dirty="0" err="1" smtClean="0">
                <a:solidFill>
                  <a:schemeClr val="tx1"/>
                </a:solidFill>
              </a:rPr>
              <a:t>масовою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часткою</a:t>
            </a:r>
            <a:r>
              <a:rPr lang="ru-RU" sz="2000" dirty="0" smtClean="0">
                <a:solidFill>
                  <a:schemeClr val="tx1"/>
                </a:solidFill>
              </a:rPr>
              <a:t>  20%  влили в </a:t>
            </a:r>
            <a:r>
              <a:rPr lang="ru-RU" sz="2000" dirty="0" err="1" smtClean="0">
                <a:solidFill>
                  <a:schemeClr val="tx1"/>
                </a:solidFill>
              </a:rPr>
              <a:t>інший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розчин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масою</a:t>
            </a:r>
            <a:r>
              <a:rPr lang="ru-RU" sz="2000" dirty="0" smtClean="0">
                <a:solidFill>
                  <a:schemeClr val="tx1"/>
                </a:solidFill>
              </a:rPr>
              <a:t> 600г з </a:t>
            </a:r>
            <a:r>
              <a:rPr lang="ru-RU" sz="2000" dirty="0" err="1" smtClean="0">
                <a:solidFill>
                  <a:schemeClr val="tx1"/>
                </a:solidFill>
              </a:rPr>
              <a:t>масовою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часткою</a:t>
            </a:r>
            <a:r>
              <a:rPr lang="ru-RU" sz="2000" dirty="0" smtClean="0">
                <a:solidFill>
                  <a:schemeClr val="tx1"/>
                </a:solidFill>
              </a:rPr>
              <a:t> 10% 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Визначити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масову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частку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новоутворенного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розчину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00130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?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02758" y="3861049"/>
            <a:ext cx="34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?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38610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600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38610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0,1</a:t>
            </a:r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69055"/>
              </p:ext>
            </p:extLst>
          </p:nvPr>
        </p:nvGraphicFramePr>
        <p:xfrm>
          <a:off x="1331638" y="4445823"/>
          <a:ext cx="6984777" cy="85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/>
                <a:gridCol w="2328259"/>
                <a:gridCol w="2328259"/>
              </a:tblGrid>
              <a:tr h="857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FF8B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FF8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DFF8BE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60232" y="44562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?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3212976"/>
            <a:ext cx="208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400</a:t>
            </a:r>
            <a:r>
              <a:rPr lang="uk-UA" sz="2800" dirty="0" smtClean="0"/>
              <a:t>⋅0,2=80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3933056"/>
            <a:ext cx="208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600</a:t>
            </a:r>
            <a:r>
              <a:rPr lang="uk-UA" sz="2800" dirty="0" smtClean="0"/>
              <a:t>⋅0,1=60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45811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80+60=140 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458112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400+600=1000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458112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140:1000=0,14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5303024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Відповідь</a:t>
            </a:r>
            <a:r>
              <a:rPr lang="ru-RU" sz="2000" dirty="0"/>
              <a:t>:  </a:t>
            </a:r>
            <a:r>
              <a:rPr lang="ru-RU" sz="2000" dirty="0" err="1" smtClean="0"/>
              <a:t>масова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0,14 (</a:t>
            </a:r>
            <a:r>
              <a:rPr lang="ru-RU" sz="2000" dirty="0" err="1" smtClean="0"/>
              <a:t>або</a:t>
            </a:r>
            <a:r>
              <a:rPr lang="ru-RU" sz="2000" dirty="0" smtClean="0"/>
              <a:t> 14%).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2182490"/>
            <a:ext cx="288032" cy="3120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43608" y="31409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458112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30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0" t="15177" r="3066" b="2320"/>
          <a:stretch/>
        </p:blipFill>
        <p:spPr bwMode="auto">
          <a:xfrm>
            <a:off x="3212105" y="1844824"/>
            <a:ext cx="5276065" cy="441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259632" y="260648"/>
            <a:ext cx="6768752" cy="115212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 </a:t>
            </a:r>
            <a:r>
              <a:rPr lang="ru-RU" sz="2000" dirty="0">
                <a:solidFill>
                  <a:schemeClr val="tx1"/>
                </a:solidFill>
              </a:rPr>
              <a:t>2. </a:t>
            </a:r>
            <a:r>
              <a:rPr lang="ru-RU" sz="2000" dirty="0" err="1">
                <a:solidFill>
                  <a:schemeClr val="tx1"/>
                </a:solidFill>
              </a:rPr>
              <a:t>Розчин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цукру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масою</a:t>
            </a:r>
            <a:r>
              <a:rPr lang="ru-RU" sz="2000" dirty="0">
                <a:solidFill>
                  <a:schemeClr val="tx1"/>
                </a:solidFill>
              </a:rPr>
              <a:t> 400г. з </a:t>
            </a:r>
            <a:r>
              <a:rPr lang="ru-RU" sz="2000" dirty="0" err="1">
                <a:solidFill>
                  <a:schemeClr val="tx1"/>
                </a:solidFill>
              </a:rPr>
              <a:t>масовою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часткою</a:t>
            </a:r>
            <a:r>
              <a:rPr lang="ru-RU" sz="2000" dirty="0">
                <a:solidFill>
                  <a:schemeClr val="tx1"/>
                </a:solidFill>
              </a:rPr>
              <a:t>  20%  влили в </a:t>
            </a:r>
            <a:r>
              <a:rPr lang="ru-RU" sz="2000" dirty="0" err="1">
                <a:solidFill>
                  <a:schemeClr val="tx1"/>
                </a:solidFill>
              </a:rPr>
              <a:t>розчин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масою</a:t>
            </a:r>
            <a:r>
              <a:rPr lang="ru-RU" sz="2000" dirty="0">
                <a:solidFill>
                  <a:schemeClr val="tx1"/>
                </a:solidFill>
              </a:rPr>
              <a:t> 600г. з </a:t>
            </a:r>
            <a:r>
              <a:rPr lang="ru-RU" sz="2000" dirty="0" err="1">
                <a:solidFill>
                  <a:schemeClr val="tx1"/>
                </a:solidFill>
              </a:rPr>
              <a:t>масовою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часткою</a:t>
            </a:r>
            <a:r>
              <a:rPr lang="ru-RU" sz="2000" dirty="0">
                <a:solidFill>
                  <a:schemeClr val="tx1"/>
                </a:solidFill>
              </a:rPr>
              <a:t> 10% 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Визначити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новоутворенного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розчину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0" t="13205" r="75552" b="48136"/>
          <a:stretch/>
        </p:blipFill>
        <p:spPr bwMode="auto">
          <a:xfrm>
            <a:off x="971600" y="1844824"/>
            <a:ext cx="2232248" cy="28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350147"/>
            <a:ext cx="2043962" cy="19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339752" y="5303024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99017"/>
              </p:ext>
            </p:extLst>
          </p:nvPr>
        </p:nvGraphicFramePr>
        <p:xfrm>
          <a:off x="1471464" y="2261618"/>
          <a:ext cx="6561111" cy="228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37"/>
                <a:gridCol w="2187037"/>
                <a:gridCol w="2187037"/>
              </a:tblGrid>
              <a:tr h="7627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27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27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4114"/>
            <a:ext cx="2110397" cy="79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1" r="85978" b="38593"/>
          <a:stretch/>
        </p:blipFill>
        <p:spPr bwMode="auto">
          <a:xfrm>
            <a:off x="6516215" y="2324212"/>
            <a:ext cx="720079" cy="61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50000" r="38898"/>
          <a:stretch/>
        </p:blipFill>
        <p:spPr bwMode="auto">
          <a:xfrm>
            <a:off x="4198121" y="2324212"/>
            <a:ext cx="1107795" cy="64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-6672" r="38309" b="56672"/>
          <a:stretch/>
        </p:blipFill>
        <p:spPr bwMode="auto">
          <a:xfrm>
            <a:off x="2154667" y="2261618"/>
            <a:ext cx="1184032" cy="6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3001308"/>
            <a:ext cx="12241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30</a:t>
            </a:r>
            <a:r>
              <a:rPr lang="uk-UA" sz="3200" dirty="0" smtClean="0"/>
              <a:t>0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3001307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0,2</a:t>
            </a:r>
            <a:endParaRPr lang="ru-RU" sz="32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608" y="260648"/>
            <a:ext cx="7488832" cy="93610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 3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До </a:t>
            </a:r>
            <a:r>
              <a:rPr lang="ru-RU" sz="2000" dirty="0" err="1" smtClean="0">
                <a:solidFill>
                  <a:schemeClr val="tx1"/>
                </a:solidFill>
              </a:rPr>
              <a:t>розчину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масою</a:t>
            </a:r>
            <a:r>
              <a:rPr lang="ru-RU" sz="2000" dirty="0" smtClean="0">
                <a:solidFill>
                  <a:schemeClr val="tx1"/>
                </a:solidFill>
              </a:rPr>
              <a:t> 300г з </a:t>
            </a:r>
            <a:r>
              <a:rPr lang="ru-RU" sz="2000" dirty="0" err="1" smtClean="0">
                <a:solidFill>
                  <a:schemeClr val="tx1"/>
                </a:solidFill>
              </a:rPr>
              <a:t>масовою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часткою</a:t>
            </a:r>
            <a:r>
              <a:rPr lang="ru-RU" sz="2000" dirty="0" smtClean="0">
                <a:solidFill>
                  <a:schemeClr val="tx1"/>
                </a:solidFill>
              </a:rPr>
              <a:t> 20% </a:t>
            </a:r>
            <a:r>
              <a:rPr lang="ru-RU" sz="2000" dirty="0" err="1" smtClean="0">
                <a:solidFill>
                  <a:schemeClr val="tx1"/>
                </a:solidFill>
              </a:rPr>
              <a:t>досипали</a:t>
            </a:r>
            <a:r>
              <a:rPr lang="ru-RU" sz="2000" dirty="0" smtClean="0">
                <a:solidFill>
                  <a:schemeClr val="tx1"/>
                </a:solidFill>
              </a:rPr>
              <a:t> 20 г </a:t>
            </a:r>
            <a:r>
              <a:rPr lang="ru-RU" sz="2000" dirty="0" err="1" smtClean="0">
                <a:solidFill>
                  <a:schemeClr val="tx1"/>
                </a:solidFill>
              </a:rPr>
              <a:t>солі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Визначити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масову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частку</a:t>
            </a:r>
            <a:r>
              <a:rPr lang="ru-RU" sz="2000" dirty="0" smtClean="0">
                <a:solidFill>
                  <a:schemeClr val="tx1"/>
                </a:solidFill>
              </a:rPr>
              <a:t> нового </a:t>
            </a:r>
            <a:r>
              <a:rPr lang="ru-RU" sz="2000" dirty="0" err="1" smtClean="0">
                <a:solidFill>
                  <a:schemeClr val="tx1"/>
                </a:solidFill>
              </a:rPr>
              <a:t>розчину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00130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?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00130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3</a:t>
            </a:r>
            <a:r>
              <a:rPr lang="uk-UA" sz="3200" dirty="0" smtClean="0"/>
              <a:t>00⋅0,2=60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54667" y="4653136"/>
            <a:ext cx="594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Відповідь:  масова частка нового розчину 0,25  (або 25%).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60+20=80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9" y="3861048"/>
            <a:ext cx="2254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300+20=320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8301" y="3861048"/>
            <a:ext cx="228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80:320=0,25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201591"/>
            <a:ext cx="360040" cy="23795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87624" y="31409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38610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4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166415" y="5345000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88854"/>
              </p:ext>
            </p:extLst>
          </p:nvPr>
        </p:nvGraphicFramePr>
        <p:xfrm>
          <a:off x="1115616" y="2343821"/>
          <a:ext cx="7314999" cy="2381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33"/>
                <a:gridCol w="2438333"/>
                <a:gridCol w="2438333"/>
              </a:tblGrid>
              <a:tr h="7937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937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37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4" b="6141"/>
          <a:stretch/>
        </p:blipFill>
        <p:spPr bwMode="auto">
          <a:xfrm>
            <a:off x="3655936" y="1484784"/>
            <a:ext cx="2403495" cy="8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3" r="85978" b="36966"/>
          <a:stretch/>
        </p:blipFill>
        <p:spPr bwMode="auto">
          <a:xfrm>
            <a:off x="6588224" y="2461612"/>
            <a:ext cx="859581" cy="5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54262" r="38898"/>
          <a:stretch/>
        </p:blipFill>
        <p:spPr bwMode="auto">
          <a:xfrm>
            <a:off x="4132067" y="2403290"/>
            <a:ext cx="1207477" cy="6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-6672" r="38309" b="56672"/>
          <a:stretch/>
        </p:blipFill>
        <p:spPr bwMode="auto">
          <a:xfrm>
            <a:off x="1559740" y="2343821"/>
            <a:ext cx="1184032" cy="6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262918"/>
            <a:ext cx="137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45</a:t>
            </a:r>
            <a:r>
              <a:rPr lang="uk-UA" sz="2800" dirty="0" smtClean="0"/>
              <a:t>0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58144" y="3284515"/>
            <a:ext cx="83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0,1</a:t>
            </a:r>
            <a:endParaRPr lang="ru-RU" sz="28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608" y="260648"/>
            <a:ext cx="7704856" cy="122413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 4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Яку </a:t>
            </a:r>
            <a:r>
              <a:rPr lang="ru-RU" sz="2000" dirty="0" err="1">
                <a:solidFill>
                  <a:schemeClr val="tx1"/>
                </a:solidFill>
              </a:rPr>
              <a:t>масу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води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потрібно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долити</a:t>
            </a:r>
            <a:r>
              <a:rPr lang="ru-RU" sz="2000" dirty="0" smtClean="0">
                <a:solidFill>
                  <a:schemeClr val="tx1"/>
                </a:solidFill>
              </a:rPr>
              <a:t>  до </a:t>
            </a:r>
            <a:r>
              <a:rPr lang="ru-RU" sz="2000" dirty="0" err="1" smtClean="0">
                <a:solidFill>
                  <a:schemeClr val="tx1"/>
                </a:solidFill>
              </a:rPr>
              <a:t>розчину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масою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45</a:t>
            </a:r>
            <a:r>
              <a:rPr lang="ru-RU" sz="2000" dirty="0" smtClean="0">
                <a:solidFill>
                  <a:schemeClr val="tx1"/>
                </a:solidFill>
              </a:rPr>
              <a:t>0 </a:t>
            </a:r>
            <a:r>
              <a:rPr lang="ru-RU" sz="2000" dirty="0" smtClean="0">
                <a:solidFill>
                  <a:schemeClr val="tx1"/>
                </a:solidFill>
              </a:rPr>
              <a:t>г </a:t>
            </a:r>
            <a:r>
              <a:rPr lang="ru-RU" sz="2000" dirty="0">
                <a:solidFill>
                  <a:schemeClr val="tx1"/>
                </a:solidFill>
              </a:rPr>
              <a:t>з </a:t>
            </a:r>
            <a:r>
              <a:rPr lang="ru-RU" sz="2000" dirty="0" err="1">
                <a:solidFill>
                  <a:schemeClr val="tx1"/>
                </a:solidFill>
              </a:rPr>
              <a:t>масовою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часткою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цукру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0,1, </a:t>
            </a:r>
            <a:r>
              <a:rPr lang="ru-RU" sz="2000" dirty="0" err="1" smtClean="0">
                <a:solidFill>
                  <a:schemeClr val="tx1"/>
                </a:solidFill>
              </a:rPr>
              <a:t>щоб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приготувати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новий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розчин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 </a:t>
            </a:r>
            <a:r>
              <a:rPr lang="ru-RU" sz="2000" dirty="0" err="1" smtClean="0">
                <a:solidFill>
                  <a:schemeClr val="tx1"/>
                </a:solidFill>
              </a:rPr>
              <a:t>масовою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часткою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0,06.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943708" y="3262917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26291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450⋅0,1</a:t>
            </a:r>
            <a:r>
              <a:rPr lang="uk-UA" sz="2800" dirty="0" smtClean="0"/>
              <a:t>=45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04571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0,06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4045714"/>
            <a:ext cx="14401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45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4045714"/>
            <a:ext cx="83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?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5936" y="4045714"/>
            <a:ext cx="240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45</a:t>
            </a:r>
            <a:r>
              <a:rPr lang="ru-RU" sz="2800" dirty="0" smtClean="0"/>
              <a:t>:0,06</a:t>
            </a:r>
            <a:r>
              <a:rPr lang="uk-UA" sz="2800" dirty="0" smtClean="0"/>
              <a:t>= 750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87590" y="5248364"/>
            <a:ext cx="395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Відповідь</a:t>
            </a:r>
            <a:r>
              <a:rPr lang="ru-RU" sz="2000" dirty="0" smtClean="0"/>
              <a:t>: </a:t>
            </a:r>
            <a:r>
              <a:rPr lang="uk-UA" sz="2000" dirty="0" smtClean="0"/>
              <a:t>долити 300 г води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4725144"/>
            <a:ext cx="727280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750-450=300 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343821"/>
            <a:ext cx="360040" cy="2904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32845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43073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23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051720" y="5325835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692696"/>
            <a:ext cx="6120680" cy="115212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 1.   </a:t>
            </a:r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>
                <a:solidFill>
                  <a:schemeClr val="tx1"/>
                </a:solidFill>
              </a:rPr>
              <a:t>180 г води </a:t>
            </a:r>
            <a:r>
              <a:rPr lang="ru-RU" sz="2000" dirty="0" err="1">
                <a:solidFill>
                  <a:schemeClr val="tx1"/>
                </a:solidFill>
              </a:rPr>
              <a:t>розчинили</a:t>
            </a:r>
            <a:r>
              <a:rPr lang="ru-RU" sz="2000" dirty="0">
                <a:solidFill>
                  <a:schemeClr val="tx1"/>
                </a:solidFill>
              </a:rPr>
              <a:t> 60 г </a:t>
            </a:r>
            <a:r>
              <a:rPr lang="ru-RU" sz="2000" dirty="0" err="1">
                <a:solidFill>
                  <a:schemeClr val="tx1"/>
                </a:solidFill>
              </a:rPr>
              <a:t>цукру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Яка </a:t>
            </a:r>
            <a:r>
              <a:rPr lang="ru-RU" sz="2000" dirty="0" err="1">
                <a:solidFill>
                  <a:schemeClr val="tx1"/>
                </a:solidFill>
              </a:rPr>
              <a:t>масова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частка</a:t>
            </a:r>
            <a:r>
              <a:rPr lang="ru-RU" sz="2000" dirty="0">
                <a:solidFill>
                  <a:schemeClr val="tx1"/>
                </a:solidFill>
              </a:rPr>
              <a:t> (%) </a:t>
            </a:r>
            <a:r>
              <a:rPr lang="ru-RU" sz="2000" dirty="0" err="1">
                <a:solidFill>
                  <a:schemeClr val="tx1"/>
                </a:solidFill>
              </a:rPr>
              <a:t>розчиненого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цукру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розчині</a:t>
            </a:r>
            <a:r>
              <a:rPr lang="ru-RU" sz="2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243"/>
          <a:stretch/>
        </p:blipFill>
        <p:spPr bwMode="auto">
          <a:xfrm>
            <a:off x="1331640" y="2408748"/>
            <a:ext cx="2520280" cy="239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161678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2" r="1483"/>
          <a:stretch/>
        </p:blipFill>
        <p:spPr bwMode="auto">
          <a:xfrm>
            <a:off x="3860268" y="2408748"/>
            <a:ext cx="4820361" cy="224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1989840" y="5336487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79712" y="620688"/>
            <a:ext cx="6264696" cy="122413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</a:t>
            </a:r>
            <a:r>
              <a:rPr lang="ru-RU" sz="2000" dirty="0" smtClean="0">
                <a:solidFill>
                  <a:schemeClr val="tx1"/>
                </a:solidFill>
              </a:rPr>
              <a:t> 2.   </a:t>
            </a:r>
            <a:r>
              <a:rPr lang="ru-RU" sz="2000" dirty="0">
                <a:solidFill>
                  <a:schemeClr val="tx1"/>
                </a:solidFill>
              </a:rPr>
              <a:t>З </a:t>
            </a:r>
            <a:r>
              <a:rPr lang="ru-RU" sz="2000" dirty="0" err="1">
                <a:solidFill>
                  <a:schemeClr val="tx1"/>
                </a:solidFill>
              </a:rPr>
              <a:t>розчину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err="1">
                <a:solidFill>
                  <a:schemeClr val="tx1"/>
                </a:solidFill>
              </a:rPr>
              <a:t>солі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масою</a:t>
            </a:r>
            <a:r>
              <a:rPr lang="ru-RU" sz="2000" dirty="0">
                <a:solidFill>
                  <a:schemeClr val="tx1"/>
                </a:solidFill>
              </a:rPr>
              <a:t> 300 г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часткою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розчиненої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речовини</a:t>
            </a:r>
            <a:r>
              <a:rPr lang="ru-RU" sz="2000" dirty="0">
                <a:solidFill>
                  <a:schemeClr val="tx1"/>
                </a:solidFill>
              </a:rPr>
              <a:t> 6 %  </a:t>
            </a:r>
            <a:r>
              <a:rPr lang="ru-RU" sz="2000" dirty="0" err="1">
                <a:solidFill>
                  <a:schemeClr val="tx1"/>
                </a:solidFill>
              </a:rPr>
              <a:t>випарили</a:t>
            </a:r>
            <a:r>
              <a:rPr lang="ru-RU" sz="2000" dirty="0">
                <a:solidFill>
                  <a:schemeClr val="tx1"/>
                </a:solidFill>
              </a:rPr>
              <a:t>  всю воду. </a:t>
            </a:r>
            <a:r>
              <a:rPr lang="ru-RU" sz="2000" dirty="0" err="1">
                <a:solidFill>
                  <a:schemeClr val="tx1"/>
                </a:solidFill>
              </a:rPr>
              <a:t>Визначте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масу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солі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залишилася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після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випаровування</a:t>
            </a:r>
            <a:r>
              <a:rPr lang="ru-RU" sz="2000" dirty="0">
                <a:solidFill>
                  <a:schemeClr val="tx1"/>
                </a:solidFill>
              </a:rPr>
              <a:t> води.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649"/>
          <a:stretch/>
        </p:blipFill>
        <p:spPr bwMode="auto">
          <a:xfrm>
            <a:off x="1691680" y="2420888"/>
            <a:ext cx="2411328" cy="180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549"/>
            <a:ext cx="16160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88"/>
          <a:stretch/>
        </p:blipFill>
        <p:spPr bwMode="auto">
          <a:xfrm>
            <a:off x="4499992" y="2420888"/>
            <a:ext cx="355263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267744" y="5383974"/>
            <a:ext cx="4680520" cy="14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332657"/>
            <a:ext cx="6336704" cy="144015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Приклад 3. </a:t>
            </a:r>
            <a:r>
              <a:rPr lang="ru-RU" sz="2000" dirty="0" err="1">
                <a:solidFill>
                  <a:schemeClr val="tx1"/>
                </a:solidFill>
              </a:rPr>
              <a:t>Якою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масова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частка</a:t>
            </a:r>
            <a:r>
              <a:rPr lang="ru-RU" sz="2000" dirty="0">
                <a:solidFill>
                  <a:schemeClr val="tx1"/>
                </a:solidFill>
              </a:rPr>
              <a:t> (%) </a:t>
            </a:r>
            <a:r>
              <a:rPr lang="ru-RU" sz="2000" dirty="0" err="1">
                <a:solidFill>
                  <a:schemeClr val="tx1"/>
                </a:solidFill>
              </a:rPr>
              <a:t>натрій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гідроксиду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випареному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розчині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300 г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розчину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масовою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часткою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NaOH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5 % </a:t>
            </a:r>
            <a:r>
              <a:rPr lang="ru-RU" sz="2000" dirty="0" err="1">
                <a:solidFill>
                  <a:schemeClr val="tx1"/>
                </a:solidFill>
              </a:rPr>
              <a:t>випарили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100</a:t>
            </a:r>
            <a:r>
              <a:rPr lang="ru-RU" sz="2000" dirty="0" smtClean="0">
                <a:solidFill>
                  <a:schemeClr val="tx1"/>
                </a:solidFill>
              </a:rPr>
              <a:t> г води?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6"/>
          <a:stretch/>
        </p:blipFill>
        <p:spPr bwMode="auto">
          <a:xfrm>
            <a:off x="1655676" y="1884711"/>
            <a:ext cx="2169349" cy="353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" y="476672"/>
            <a:ext cx="16160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/>
          <a:stretch/>
        </p:blipFill>
        <p:spPr bwMode="auto">
          <a:xfrm>
            <a:off x="3825025" y="1943999"/>
            <a:ext cx="4590293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301208"/>
            <a:ext cx="3240360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Домашнє  завдання:_________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98496" y="4494730"/>
            <a:ext cx="638587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Для створення презентації використовувалися матеріали ІНТЕРНЕТУ</a:t>
            </a:r>
            <a:endParaRPr lang="ru-RU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"/>
          <a:stretch/>
        </p:blipFill>
        <p:spPr bwMode="auto">
          <a:xfrm>
            <a:off x="6755631" y="4857066"/>
            <a:ext cx="2153980" cy="19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96" y="337067"/>
            <a:ext cx="6334125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107505" y="5325835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2" r="32537"/>
          <a:stretch/>
        </p:blipFill>
        <p:spPr bwMode="auto">
          <a:xfrm>
            <a:off x="1547664" y="813048"/>
            <a:ext cx="1441054" cy="42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81" y="3546308"/>
            <a:ext cx="1983995" cy="148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3735" r="29829" b="14805"/>
          <a:stretch/>
        </p:blipFill>
        <p:spPr bwMode="auto">
          <a:xfrm>
            <a:off x="107505" y="1383432"/>
            <a:ext cx="12917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77" y="188640"/>
            <a:ext cx="3470268" cy="201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11" y="2081722"/>
            <a:ext cx="3666611" cy="227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509120"/>
            <a:ext cx="3167445" cy="205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399450" y="5546137"/>
            <a:ext cx="4680519" cy="13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404664"/>
            <a:ext cx="7488832" cy="2088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РОЗЧИН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sz="2000" b="1" dirty="0" smtClean="0">
                <a:solidFill>
                  <a:schemeClr val="tx1"/>
                </a:solidFill>
              </a:rPr>
              <a:t>ОДНОРІДНА СУМІШ, УТВОРЕНА КІЛЬКОМА РЕЧОВИНАМИ.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РЕЧОВИНИ, З ЯКИХ УТВОРЕНИЙ РОЗЧИН, Є ЙОГО КОМПОНЕНТАМИ, СЕРЕД </a:t>
            </a:r>
            <a:r>
              <a:rPr lang="ru-RU" sz="2000" b="1" dirty="0" smtClean="0">
                <a:solidFill>
                  <a:schemeClr val="tx1"/>
                </a:solidFill>
              </a:rPr>
              <a:t>ЯКИХ </a:t>
            </a:r>
            <a:r>
              <a:rPr lang="ru-RU" sz="2000" b="1" dirty="0" smtClean="0">
                <a:solidFill>
                  <a:schemeClr val="tx1"/>
                </a:solidFill>
              </a:rPr>
              <a:t>РОЗРІЗНЯЮТЬ РОЗЧИННИК  ТА РОЗЧИНЕНУ РЕЧОВИНУ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3" y="3717032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Розчини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8" y="3140968"/>
            <a:ext cx="1872208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Газоподібні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928" y="3946924"/>
            <a:ext cx="1872208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Рідкі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3928" y="4797152"/>
            <a:ext cx="187220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Тверді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372200" y="3140968"/>
            <a:ext cx="1872208" cy="5760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повітря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372200" y="3933056"/>
            <a:ext cx="1872208" cy="5760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морська вода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372200" y="4797152"/>
            <a:ext cx="1872208" cy="64807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с</a:t>
            </a:r>
            <a:r>
              <a:rPr lang="uk-UA" sz="2000" b="1" dirty="0" smtClean="0">
                <a:solidFill>
                  <a:schemeClr val="tx1"/>
                </a:solidFill>
              </a:rPr>
              <a:t>плави  металів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974828">
            <a:off x="3223365" y="3420891"/>
            <a:ext cx="762892" cy="350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47864" y="3990039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573950">
            <a:off x="3195364" y="4576758"/>
            <a:ext cx="801120" cy="34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96136" y="3287661"/>
            <a:ext cx="576064" cy="141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96136" y="4113077"/>
            <a:ext cx="57606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796136" y="4953234"/>
            <a:ext cx="576064" cy="167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8" b="105"/>
          <a:stretch/>
        </p:blipFill>
        <p:spPr bwMode="auto">
          <a:xfrm>
            <a:off x="1177159" y="2573367"/>
            <a:ext cx="2746769" cy="300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9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555776" y="5274984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404664"/>
            <a:ext cx="7344816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МАСОВА ЧАСТКА </a:t>
            </a:r>
            <a:r>
              <a:rPr lang="uk-UA" sz="2000" b="1" dirty="0" smtClean="0">
                <a:solidFill>
                  <a:schemeClr val="tx1"/>
                </a:solidFill>
              </a:rPr>
              <a:t>– ЦЕ ВІДНОШЕННЯ МАСИ РОЗЧИНЕНОЇ РЕЧОВИНИ ДО ЗАГАЛЬНОЇ МАСИ РОЗЧИНУ. 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МАСА РОЗЧИНУ </a:t>
            </a:r>
            <a:r>
              <a:rPr lang="uk-UA" sz="2000" b="1" dirty="0" smtClean="0">
                <a:solidFill>
                  <a:schemeClr val="tx1"/>
                </a:solidFill>
              </a:rPr>
              <a:t>– ЦЕ СУМА МАСИ РАЗЧИНЕНОЇ РЕЧОВИНИ  ТА МАСИ РОЗЧИННИКА.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1207"/>
            <a:ext cx="2160240" cy="409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43" t="16641" r="2889" b="62893"/>
          <a:stretch/>
        </p:blipFill>
        <p:spPr bwMode="auto">
          <a:xfrm>
            <a:off x="4355976" y="3458458"/>
            <a:ext cx="4219144" cy="77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3429" r="22820" b="32957"/>
          <a:stretch/>
        </p:blipFill>
        <p:spPr bwMode="auto">
          <a:xfrm>
            <a:off x="4214971" y="4653136"/>
            <a:ext cx="4843626" cy="51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692"/>
          <a:stretch/>
        </p:blipFill>
        <p:spPr bwMode="auto">
          <a:xfrm>
            <a:off x="4214971" y="2492896"/>
            <a:ext cx="3553505" cy="69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20223" r="18520" b="23601"/>
          <a:stretch/>
        </p:blipFill>
        <p:spPr bwMode="auto">
          <a:xfrm>
            <a:off x="2746393" y="3315300"/>
            <a:ext cx="1104001" cy="88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8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485585" y="5325835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608" y="548680"/>
            <a:ext cx="7128792" cy="151216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 1. </a:t>
            </a:r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воді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масою</a:t>
            </a:r>
            <a:r>
              <a:rPr lang="ru-RU" sz="2000" dirty="0">
                <a:solidFill>
                  <a:schemeClr val="tx1"/>
                </a:solidFill>
              </a:rPr>
              <a:t> 100 г </a:t>
            </a:r>
            <a:r>
              <a:rPr lang="ru-RU" sz="2000" dirty="0" err="1" smtClean="0">
                <a:solidFill>
                  <a:schemeClr val="tx1"/>
                </a:solidFill>
              </a:rPr>
              <a:t>розчиняється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сіль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ферум</a:t>
            </a:r>
            <a:r>
              <a:rPr lang="ru-RU" sz="2000" dirty="0">
                <a:solidFill>
                  <a:schemeClr val="tx1"/>
                </a:solidFill>
              </a:rPr>
              <a:t>(ІІ) сульфат </a:t>
            </a:r>
            <a:r>
              <a:rPr lang="ru-RU" sz="2000" dirty="0" err="1">
                <a:solidFill>
                  <a:schemeClr val="tx1"/>
                </a:solidFill>
              </a:rPr>
              <a:t>масою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26,3 </a:t>
            </a:r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Обчисліть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ферум</a:t>
            </a:r>
            <a:r>
              <a:rPr lang="ru-RU" sz="2000" dirty="0">
                <a:solidFill>
                  <a:schemeClr val="tx1"/>
                </a:solidFill>
              </a:rPr>
              <a:t>(ІІ) сульфату в </a:t>
            </a:r>
            <a:r>
              <a:rPr lang="ru-RU" sz="2000" dirty="0" err="1" smtClean="0">
                <a:solidFill>
                  <a:schemeClr val="tx1"/>
                </a:solidFill>
              </a:rPr>
              <a:t>розчині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561"/>
          <a:stretch/>
        </p:blipFill>
        <p:spPr bwMode="auto">
          <a:xfrm>
            <a:off x="1127975" y="2492895"/>
            <a:ext cx="2048980" cy="217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8" t="44157" b="1"/>
          <a:stretch/>
        </p:blipFill>
        <p:spPr bwMode="auto">
          <a:xfrm>
            <a:off x="3176954" y="3108449"/>
            <a:ext cx="4995445" cy="138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6955" y="2492896"/>
            <a:ext cx="3267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Розв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’</a:t>
            </a:r>
            <a:r>
              <a:rPr lang="uk-UA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язування</a:t>
            </a:r>
            <a:r>
              <a:rPr lang="uk-U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:</a:t>
            </a:r>
          </a:p>
          <a:p>
            <a:r>
              <a:rPr lang="uk-U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Знаходимо масу розчину.</a:t>
            </a:r>
            <a:endParaRPr lang="ru-RU" sz="17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t="7020" r="3332" b="17848"/>
          <a:stretch/>
        </p:blipFill>
        <p:spPr bwMode="auto">
          <a:xfrm>
            <a:off x="7681539" y="3766386"/>
            <a:ext cx="981722" cy="91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21" y="2451864"/>
            <a:ext cx="98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159732" y="5331479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259632" y="620688"/>
            <a:ext cx="6696744" cy="136815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Задача </a:t>
            </a:r>
            <a:r>
              <a:rPr lang="ru-RU" sz="2000" dirty="0" smtClean="0">
                <a:solidFill>
                  <a:schemeClr val="tx1"/>
                </a:solidFill>
              </a:rPr>
              <a:t>2. </a:t>
            </a:r>
            <a:r>
              <a:rPr lang="ru-RU" sz="2000" dirty="0" err="1">
                <a:solidFill>
                  <a:schemeClr val="tx1"/>
                </a:solidFill>
              </a:rPr>
              <a:t>Обчисліть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розчину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лимонної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кислоти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масовою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часткою</a:t>
            </a:r>
            <a:r>
              <a:rPr lang="ru-RU" sz="2000" dirty="0">
                <a:solidFill>
                  <a:schemeClr val="tx1"/>
                </a:solidFill>
              </a:rPr>
              <a:t> 30 %,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містить</a:t>
            </a:r>
            <a:r>
              <a:rPr lang="ru-RU" sz="2000" dirty="0">
                <a:solidFill>
                  <a:schemeClr val="tx1"/>
                </a:solidFill>
              </a:rPr>
              <a:t> 90 г </a:t>
            </a:r>
            <a:r>
              <a:rPr lang="ru-RU" sz="2000" dirty="0" err="1">
                <a:solidFill>
                  <a:schemeClr val="tx1"/>
                </a:solidFill>
              </a:rPr>
              <a:t>кислоти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860"/>
          <a:stretch/>
        </p:blipFill>
        <p:spPr bwMode="auto">
          <a:xfrm>
            <a:off x="1269881" y="2355132"/>
            <a:ext cx="2387719" cy="223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9"/>
          <a:stretch/>
        </p:blipFill>
        <p:spPr bwMode="auto">
          <a:xfrm>
            <a:off x="3657600" y="2344678"/>
            <a:ext cx="442603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29000"/>
            <a:ext cx="98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267744" y="5325834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640" y="620688"/>
            <a:ext cx="6696744" cy="147616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 3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Яку </a:t>
            </a:r>
            <a:r>
              <a:rPr lang="ru-RU" sz="2000" dirty="0" err="1">
                <a:solidFill>
                  <a:schemeClr val="tx1"/>
                </a:solidFill>
              </a:rPr>
              <a:t>масу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NaCl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натрій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хлориду та води </a:t>
            </a:r>
            <a:r>
              <a:rPr lang="ru-RU" sz="2000" dirty="0" err="1">
                <a:solidFill>
                  <a:schemeClr val="tx1"/>
                </a:solidFill>
              </a:rPr>
              <a:t>потрібно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взяти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приготування</a:t>
            </a:r>
            <a:r>
              <a:rPr lang="ru-RU" sz="2000" dirty="0">
                <a:solidFill>
                  <a:schemeClr val="tx1"/>
                </a:solidFill>
              </a:rPr>
              <a:t> 460 г </a:t>
            </a:r>
            <a:r>
              <a:rPr lang="ru-RU" sz="2000" dirty="0" err="1">
                <a:solidFill>
                  <a:schemeClr val="tx1"/>
                </a:solidFill>
              </a:rPr>
              <a:t>розчину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масовою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NaCl</a:t>
            </a:r>
            <a:r>
              <a:rPr lang="ru-RU" sz="2000" dirty="0">
                <a:solidFill>
                  <a:schemeClr val="tx1"/>
                </a:solidFill>
              </a:rPr>
              <a:t> 15 %?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81"/>
          <a:stretch/>
        </p:blipFill>
        <p:spPr bwMode="auto">
          <a:xfrm>
            <a:off x="1391535" y="2369107"/>
            <a:ext cx="21954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87"/>
          <a:stretch/>
        </p:blipFill>
        <p:spPr bwMode="auto">
          <a:xfrm>
            <a:off x="3586975" y="2369107"/>
            <a:ext cx="4510669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22" y="2650168"/>
            <a:ext cx="98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29" y="3573016"/>
            <a:ext cx="974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483768" y="5579522"/>
            <a:ext cx="4608512" cy="121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75656" y="620688"/>
            <a:ext cx="6552728" cy="115212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Задача</a:t>
            </a:r>
            <a:r>
              <a:rPr lang="ru-RU" sz="2000" dirty="0" smtClean="0">
                <a:solidFill>
                  <a:schemeClr val="tx1"/>
                </a:solidFill>
              </a:rPr>
              <a:t> 4.  </a:t>
            </a:r>
            <a:r>
              <a:rPr lang="ru-RU" sz="2000" dirty="0" smtClean="0">
                <a:solidFill>
                  <a:schemeClr val="tx1"/>
                </a:solidFill>
              </a:rPr>
              <a:t>Об</a:t>
            </a:r>
            <a:r>
              <a:rPr lang="en-US" sz="2000" dirty="0" smtClean="0">
                <a:solidFill>
                  <a:schemeClr val="tx1"/>
                </a:solidFill>
              </a:rPr>
              <a:t>’</a:t>
            </a:r>
            <a:r>
              <a:rPr lang="uk-UA" sz="2000" dirty="0">
                <a:solidFill>
                  <a:schemeClr val="tx1"/>
                </a:solidFill>
              </a:rPr>
              <a:t>є</a:t>
            </a:r>
            <a:r>
              <a:rPr lang="ru-RU" sz="2000" dirty="0" smtClean="0">
                <a:solidFill>
                  <a:schemeClr val="tx1"/>
                </a:solidFill>
              </a:rPr>
              <a:t>м води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180мл </a:t>
            </a:r>
            <a:r>
              <a:rPr lang="ru-RU" sz="2000" dirty="0" smtClean="0">
                <a:solidFill>
                  <a:schemeClr val="tx1"/>
                </a:solidFill>
              </a:rPr>
              <a:t>води. У </a:t>
            </a:r>
            <a:r>
              <a:rPr lang="ru-RU" sz="2000" dirty="0" err="1" smtClean="0">
                <a:solidFill>
                  <a:schemeClr val="tx1"/>
                </a:solidFill>
              </a:rPr>
              <a:t>воді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>
                <a:solidFill>
                  <a:schemeClr val="tx1"/>
                </a:solidFill>
              </a:rPr>
              <a:t>розчинили</a:t>
            </a:r>
            <a:r>
              <a:rPr lang="ru-RU" sz="2000" dirty="0">
                <a:solidFill>
                  <a:schemeClr val="tx1"/>
                </a:solidFill>
              </a:rPr>
              <a:t> 20г </a:t>
            </a:r>
            <a:r>
              <a:rPr lang="ru-RU" sz="2000" dirty="0" err="1" smtClean="0">
                <a:solidFill>
                  <a:schemeClr val="tx1"/>
                </a:solidFill>
              </a:rPr>
              <a:t>солі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Обчисліть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масову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солі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розчині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15" t="-522" r="69916" b="522"/>
          <a:stretch/>
        </p:blipFill>
        <p:spPr bwMode="auto">
          <a:xfrm>
            <a:off x="1475656" y="1772816"/>
            <a:ext cx="2006098" cy="37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3"/>
          <a:stretch/>
        </p:blipFill>
        <p:spPr bwMode="auto">
          <a:xfrm>
            <a:off x="3481754" y="1802135"/>
            <a:ext cx="4239974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70" y="2204864"/>
            <a:ext cx="98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34694"/>
            <a:ext cx="98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39372"/>
            <a:ext cx="98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0" t="4587" r="3354" b="68753"/>
          <a:stretch/>
        </p:blipFill>
        <p:spPr bwMode="auto">
          <a:xfrm>
            <a:off x="535917" y="3495123"/>
            <a:ext cx="2525941" cy="120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6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21777"/>
          <a:stretch/>
        </p:blipFill>
        <p:spPr bwMode="auto">
          <a:xfrm>
            <a:off x="2123728" y="5301354"/>
            <a:ext cx="4896544" cy="15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190471" y="1268760"/>
            <a:ext cx="4896544" cy="136815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РОЗВ’ЯЗУВАННЯ </a:t>
            </a:r>
            <a:r>
              <a:rPr lang="uk-UA" sz="2400" b="1" dirty="0" smtClean="0">
                <a:solidFill>
                  <a:schemeClr val="tx1"/>
                </a:solidFill>
              </a:rPr>
              <a:t>ЗАДАЧ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 використовуючи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</a:rPr>
              <a:t>т</a:t>
            </a:r>
            <a:r>
              <a:rPr lang="uk-UA" sz="2400" b="1" dirty="0" smtClean="0">
                <a:solidFill>
                  <a:schemeClr val="tx1"/>
                </a:solidFill>
              </a:rPr>
              <a:t>абличний спосіб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046231"/>
            <a:ext cx="3096344" cy="195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8" r="8743"/>
          <a:stretch/>
        </p:blipFill>
        <p:spPr bwMode="auto">
          <a:xfrm>
            <a:off x="4932040" y="3284984"/>
            <a:ext cx="3605665" cy="190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488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80</cp:revision>
  <dcterms:created xsi:type="dcterms:W3CDTF">2020-03-26T16:47:56Z</dcterms:created>
  <dcterms:modified xsi:type="dcterms:W3CDTF">2020-03-27T20:23:36Z</dcterms:modified>
</cp:coreProperties>
</file>