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6" r:id="rId3"/>
    <p:sldId id="257" r:id="rId4"/>
    <p:sldId id="258" r:id="rId5"/>
    <p:sldId id="259" r:id="rId6"/>
    <p:sldId id="260" r:id="rId7"/>
    <p:sldId id="261" r:id="rId8"/>
    <p:sldId id="262" r:id="rId9"/>
    <p:sldId id="263" r:id="rId10"/>
    <p:sldId id="264" r:id="rId11"/>
    <p:sldId id="278" r:id="rId12"/>
    <p:sldId id="280" r:id="rId13"/>
    <p:sldId id="281" r:id="rId14"/>
    <p:sldId id="282" r:id="rId15"/>
    <p:sldId id="283" r:id="rId16"/>
    <p:sldId id="284" r:id="rId17"/>
    <p:sldId id="285" r:id="rId18"/>
    <p:sldId id="286" r:id="rId19"/>
    <p:sldId id="288" r:id="rId20"/>
    <p:sldId id="287" r:id="rId21"/>
    <p:sldId id="289" r:id="rId22"/>
    <p:sldId id="290" r:id="rId23"/>
    <p:sldId id="291" r:id="rId24"/>
    <p:sldId id="292" r:id="rId25"/>
    <p:sldId id="293" r:id="rId26"/>
    <p:sldId id="279" r:id="rId27"/>
    <p:sldId id="267" r:id="rId28"/>
    <p:sldId id="270" r:id="rId29"/>
    <p:sldId id="271" r:id="rId30"/>
    <p:sldId id="272" r:id="rId31"/>
    <p:sldId id="273" r:id="rId32"/>
    <p:sldId id="275" r:id="rId33"/>
    <p:sldId id="294"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A7F"/>
    <a:srgbClr val="FF66FF"/>
    <a:srgbClr val="8439BD"/>
    <a:srgbClr val="F4EE00"/>
    <a:srgbClr val="000000"/>
    <a:srgbClr val="7E2696"/>
    <a:srgbClr val="FF9F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667" autoAdjust="0"/>
  </p:normalViewPr>
  <p:slideViewPr>
    <p:cSldViewPr>
      <p:cViewPr varScale="1">
        <p:scale>
          <a:sx n="60" d="100"/>
          <a:sy n="60" d="100"/>
        </p:scale>
        <p:origin x="-1428" y="-96"/>
      </p:cViewPr>
      <p:guideLst>
        <p:guide orient="horz" pos="2160"/>
        <p:guide pos="2880"/>
      </p:guideLst>
    </p:cSldViewPr>
  </p:slideViewPr>
  <p:outlineViewPr>
    <p:cViewPr>
      <p:scale>
        <a:sx n="33" d="100"/>
        <a:sy n="33" d="100"/>
      </p:scale>
      <p:origin x="0" y="66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2C160-6804-444E-9FAD-C4C48F72BCB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998CCCB7-3068-425B-93AE-9C3225BBF4C7}">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en-US" sz="1800" b="1" dirty="0" smtClean="0"/>
            <a:t>Li,  Na,  K,  </a:t>
          </a:r>
          <a:r>
            <a:rPr lang="en-US" sz="1800" b="1" dirty="0" err="1" smtClean="0"/>
            <a:t>Rb</a:t>
          </a:r>
          <a:r>
            <a:rPr lang="en-US" sz="1800" b="1" dirty="0" smtClean="0"/>
            <a:t>, Cs, Fr </a:t>
          </a:r>
          <a:r>
            <a:rPr lang="en-US" sz="1800" dirty="0" smtClean="0"/>
            <a:t>.</a:t>
          </a:r>
          <a:r>
            <a:rPr lang="uk-UA" sz="1800" dirty="0" smtClean="0"/>
            <a:t>(</a:t>
          </a:r>
          <a:r>
            <a:rPr lang="uk-UA" sz="1800" dirty="0" err="1" smtClean="0"/>
            <a:t>Ігрупа</a:t>
          </a:r>
          <a:r>
            <a:rPr lang="uk-UA" sz="1800" dirty="0" smtClean="0"/>
            <a:t> )л</a:t>
          </a:r>
          <a:r>
            <a:rPr lang="uk-UA" sz="1800" i="1" dirty="0" smtClean="0"/>
            <a:t>егкі, м'які,  легкоплавкі та у хімічних реакціях проявляють дуже високу активність.</a:t>
          </a:r>
          <a:endParaRPr lang="ru-RU" sz="1800" dirty="0"/>
        </a:p>
      </dgm:t>
    </dgm:pt>
    <dgm:pt modelId="{1A50D775-B59B-4421-8148-2A823457B8B7}" type="parTrans" cxnId="{B75D0863-6C75-4F45-B4E6-12C5283F5B2E}">
      <dgm:prSet/>
      <dgm:spPr/>
      <dgm:t>
        <a:bodyPr/>
        <a:lstStyle/>
        <a:p>
          <a:endParaRPr lang="ru-RU"/>
        </a:p>
      </dgm:t>
    </dgm:pt>
    <dgm:pt modelId="{5AEE995C-C1B2-45EF-85E0-F4BBE6A73836}" type="sibTrans" cxnId="{B75D0863-6C75-4F45-B4E6-12C5283F5B2E}">
      <dgm:prSet/>
      <dgm:spPr/>
      <dgm:t>
        <a:bodyPr/>
        <a:lstStyle/>
        <a:p>
          <a:endParaRPr lang="ru-RU"/>
        </a:p>
      </dgm:t>
    </dgm:pt>
    <dgm:pt modelId="{9A9F6C9F-6617-4E85-A07C-0BF43290A92F}">
      <dgm:prSet phldrT="[Текст]" custT="1">
        <dgm:style>
          <a:lnRef idx="3">
            <a:schemeClr val="lt1"/>
          </a:lnRef>
          <a:fillRef idx="1">
            <a:schemeClr val="accent4"/>
          </a:fillRef>
          <a:effectRef idx="1">
            <a:schemeClr val="accent4"/>
          </a:effectRef>
          <a:fontRef idx="minor">
            <a:schemeClr val="lt1"/>
          </a:fontRef>
        </dgm:style>
      </dgm:prSet>
      <dgm:spPr/>
      <dgm:t>
        <a:bodyPr/>
        <a:lstStyle/>
        <a:p>
          <a:r>
            <a:rPr lang="uk-UA" sz="2400" b="1" dirty="0" smtClean="0">
              <a:solidFill>
                <a:srgbClr val="FFFF00"/>
              </a:solidFill>
              <a:effectLst>
                <a:outerShdw blurRad="38100" dist="38100" dir="2700000" algn="tl">
                  <a:srgbClr val="000000">
                    <a:alpha val="43137"/>
                  </a:srgbClr>
                </a:outerShdw>
              </a:effectLst>
            </a:rPr>
            <a:t>Лужноземельні метали</a:t>
          </a:r>
          <a:endParaRPr lang="ru-RU" sz="2400" b="1" dirty="0">
            <a:solidFill>
              <a:srgbClr val="FFFF00"/>
            </a:solidFill>
            <a:effectLst>
              <a:outerShdw blurRad="38100" dist="38100" dir="2700000" algn="tl">
                <a:srgbClr val="000000">
                  <a:alpha val="43137"/>
                </a:srgbClr>
              </a:outerShdw>
            </a:effectLst>
          </a:endParaRPr>
        </a:p>
      </dgm:t>
    </dgm:pt>
    <dgm:pt modelId="{A1D5210D-E75F-4787-B367-747D3364553F}" type="parTrans" cxnId="{91E18D81-CC78-44DB-A6D4-0EC5B90A9925}">
      <dgm:prSet/>
      <dgm:spPr/>
      <dgm:t>
        <a:bodyPr/>
        <a:lstStyle/>
        <a:p>
          <a:endParaRPr lang="ru-RU"/>
        </a:p>
      </dgm:t>
    </dgm:pt>
    <dgm:pt modelId="{9B14F673-2857-4997-A672-F1AC04172078}" type="sibTrans" cxnId="{91E18D81-CC78-44DB-A6D4-0EC5B90A9925}">
      <dgm:prSet/>
      <dgm:spPr/>
      <dgm:t>
        <a:bodyPr/>
        <a:lstStyle/>
        <a:p>
          <a:endParaRPr lang="ru-RU"/>
        </a:p>
      </dgm:t>
    </dgm:pt>
    <dgm:pt modelId="{B902B8D7-5BA8-46F1-8AA8-A56AB773A77D}">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en-US" sz="1800" b="1" dirty="0" smtClean="0"/>
            <a:t>Mg, Ca, </a:t>
          </a:r>
          <a:r>
            <a:rPr lang="en-US" sz="1800" b="1" dirty="0" err="1" smtClean="0"/>
            <a:t>Sr</a:t>
          </a:r>
          <a:r>
            <a:rPr lang="en-US" sz="1800" b="1" dirty="0" smtClean="0"/>
            <a:t>, </a:t>
          </a:r>
          <a:r>
            <a:rPr lang="en-US" sz="1800" b="1" dirty="0" err="1" smtClean="0"/>
            <a:t>Ba</a:t>
          </a:r>
          <a:r>
            <a:rPr lang="en-US" sz="1800" b="1" dirty="0" smtClean="0"/>
            <a:t>, Ra</a:t>
          </a:r>
          <a:r>
            <a:rPr lang="en-US" sz="1800" dirty="0" smtClean="0"/>
            <a:t>.</a:t>
          </a:r>
          <a:r>
            <a:rPr lang="uk-UA" sz="1800" dirty="0" smtClean="0"/>
            <a:t> (</a:t>
          </a:r>
          <a:r>
            <a:rPr lang="uk-UA" sz="1800" dirty="0" err="1" smtClean="0"/>
            <a:t>ІІгрупа</a:t>
          </a:r>
          <a:r>
            <a:rPr lang="uk-UA" sz="1800" dirty="0" smtClean="0"/>
            <a:t>)</a:t>
          </a:r>
          <a:endParaRPr lang="ru-RU" sz="1800" dirty="0"/>
        </a:p>
      </dgm:t>
    </dgm:pt>
    <dgm:pt modelId="{6E9C4881-8AAA-4715-8E20-9FE83537F352}" type="parTrans" cxnId="{B9573897-B10B-44A7-97AC-3E8438EBCC7B}">
      <dgm:prSet/>
      <dgm:spPr/>
      <dgm:t>
        <a:bodyPr/>
        <a:lstStyle/>
        <a:p>
          <a:endParaRPr lang="ru-RU"/>
        </a:p>
      </dgm:t>
    </dgm:pt>
    <dgm:pt modelId="{7B969DDF-BDAC-42D6-A77B-FD096A5B0B4D}" type="sibTrans" cxnId="{B9573897-B10B-44A7-97AC-3E8438EBCC7B}">
      <dgm:prSet/>
      <dgm:spPr/>
      <dgm:t>
        <a:bodyPr/>
        <a:lstStyle/>
        <a:p>
          <a:endParaRPr lang="ru-RU"/>
        </a:p>
      </dgm:t>
    </dgm:pt>
    <dgm:pt modelId="{8B5472EF-F96F-47D3-9CEB-ED58C172A354}">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800" i="1" dirty="0" smtClean="0"/>
            <a:t>Н</a:t>
          </a:r>
          <a:r>
            <a:rPr lang="uk-UA" sz="1800" i="1" dirty="0" smtClean="0"/>
            <a:t>агадують лужні метали, але з речовинами реагують не так енергійною.</a:t>
          </a:r>
          <a:endParaRPr lang="ru-RU" sz="1800" i="1" dirty="0"/>
        </a:p>
      </dgm:t>
    </dgm:pt>
    <dgm:pt modelId="{DBDA94DC-2CDB-4EBB-9232-CD89CFC735E4}" type="parTrans" cxnId="{CA73B300-34A5-43A9-92DA-BEF2AE7D37E0}">
      <dgm:prSet/>
      <dgm:spPr/>
      <dgm:t>
        <a:bodyPr/>
        <a:lstStyle/>
        <a:p>
          <a:endParaRPr lang="ru-RU"/>
        </a:p>
      </dgm:t>
    </dgm:pt>
    <dgm:pt modelId="{6BC8E401-FCA8-45BA-ACB8-754CD9C79BCE}" type="sibTrans" cxnId="{CA73B300-34A5-43A9-92DA-BEF2AE7D37E0}">
      <dgm:prSet/>
      <dgm:spPr/>
      <dgm:t>
        <a:bodyPr/>
        <a:lstStyle/>
        <a:p>
          <a:endParaRPr lang="ru-RU"/>
        </a:p>
      </dgm:t>
    </dgm:pt>
    <dgm:pt modelId="{7EB46AB2-EE9D-4EA7-910B-83CF4A41795F}">
      <dgm:prSet phldrT="[Текст]">
        <dgm:style>
          <a:lnRef idx="3">
            <a:schemeClr val="lt1"/>
          </a:lnRef>
          <a:fillRef idx="1">
            <a:schemeClr val="accent4"/>
          </a:fillRef>
          <a:effectRef idx="1">
            <a:schemeClr val="accent4"/>
          </a:effectRef>
          <a:fontRef idx="minor">
            <a:schemeClr val="lt1"/>
          </a:fontRef>
        </dgm:style>
      </dgm:prSet>
      <dgm:spPr/>
      <dgm:t>
        <a:bodyPr/>
        <a:lstStyle/>
        <a:p>
          <a:r>
            <a:rPr lang="uk-UA" b="1" dirty="0" smtClean="0">
              <a:solidFill>
                <a:srgbClr val="FFFF00"/>
              </a:solidFill>
              <a:effectLst>
                <a:outerShdw blurRad="38100" dist="38100" dir="2700000" algn="tl">
                  <a:srgbClr val="000000">
                    <a:alpha val="43137"/>
                  </a:srgbClr>
                </a:outerShdw>
              </a:effectLst>
            </a:rPr>
            <a:t>Галогени</a:t>
          </a:r>
          <a:endParaRPr lang="ru-RU" b="1" dirty="0">
            <a:solidFill>
              <a:srgbClr val="FFFF00"/>
            </a:solidFill>
            <a:effectLst>
              <a:outerShdw blurRad="38100" dist="38100" dir="2700000" algn="tl">
                <a:srgbClr val="000000">
                  <a:alpha val="43137"/>
                </a:srgbClr>
              </a:outerShdw>
            </a:effectLst>
          </a:endParaRPr>
        </a:p>
      </dgm:t>
    </dgm:pt>
    <dgm:pt modelId="{1F01519E-BE3F-4F4D-98B9-DD1AC6280FF8}" type="parTrans" cxnId="{1FF4F406-F3BA-4EA5-9246-9FA3E406EE1A}">
      <dgm:prSet/>
      <dgm:spPr/>
      <dgm:t>
        <a:bodyPr/>
        <a:lstStyle/>
        <a:p>
          <a:endParaRPr lang="ru-RU"/>
        </a:p>
      </dgm:t>
    </dgm:pt>
    <dgm:pt modelId="{A9214F15-7577-4BE6-AF01-2FCB7A9E9A72}" type="sibTrans" cxnId="{1FF4F406-F3BA-4EA5-9246-9FA3E406EE1A}">
      <dgm:prSet/>
      <dgm:spPr/>
      <dgm:t>
        <a:bodyPr/>
        <a:lstStyle/>
        <a:p>
          <a:endParaRPr lang="ru-RU"/>
        </a:p>
      </dgm:t>
    </dgm:pt>
    <dgm:pt modelId="{971D83F9-C4FA-401C-80C9-DE720AEA0DF2}">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en-US" sz="1800" b="1" dirty="0" smtClean="0"/>
            <a:t>F, </a:t>
          </a:r>
          <a:r>
            <a:rPr lang="en-US" sz="1800" b="1" dirty="0" err="1" smtClean="0"/>
            <a:t>Cl</a:t>
          </a:r>
          <a:r>
            <a:rPr lang="en-US" sz="1800" b="1" dirty="0" smtClean="0"/>
            <a:t>, Br, I.</a:t>
          </a:r>
          <a:r>
            <a:rPr lang="uk-UA" sz="1800" b="1" dirty="0" smtClean="0"/>
            <a:t> 9	</a:t>
          </a:r>
          <a:r>
            <a:rPr lang="uk-UA" sz="1800" b="0" dirty="0" smtClean="0"/>
            <a:t>(</a:t>
          </a:r>
          <a:r>
            <a:rPr lang="en-US" sz="1800" b="0" dirty="0" err="1" smtClean="0"/>
            <a:t>vII</a:t>
          </a:r>
          <a:r>
            <a:rPr lang="uk-UA" sz="1800" b="0" dirty="0" smtClean="0"/>
            <a:t>група)</a:t>
          </a:r>
          <a:endParaRPr lang="ru-RU" sz="1800" b="0" dirty="0"/>
        </a:p>
      </dgm:t>
    </dgm:pt>
    <dgm:pt modelId="{81D45263-D277-4515-AAC8-A06627FFB8B8}" type="parTrans" cxnId="{EEAF12BF-C6E4-4469-946E-69E2889C71CE}">
      <dgm:prSet/>
      <dgm:spPr/>
      <dgm:t>
        <a:bodyPr/>
        <a:lstStyle/>
        <a:p>
          <a:endParaRPr lang="ru-RU"/>
        </a:p>
      </dgm:t>
    </dgm:pt>
    <dgm:pt modelId="{F2B81474-24AE-401F-8ECA-505D21C3EA67}" type="sibTrans" cxnId="{EEAF12BF-C6E4-4469-946E-69E2889C71CE}">
      <dgm:prSet/>
      <dgm:spPr/>
      <dgm:t>
        <a:bodyPr/>
        <a:lstStyle/>
        <a:p>
          <a:endParaRPr lang="ru-RU"/>
        </a:p>
      </dgm:t>
    </dgm:pt>
    <dgm:pt modelId="{7EB77778-4B78-4935-BAEA-1595DEFF5A9B}">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uk-UA" sz="1800" i="1" dirty="0" smtClean="0"/>
            <a:t>Найактивніші </a:t>
          </a:r>
          <a:r>
            <a:rPr lang="uk-UA" sz="1800" i="1" dirty="0" smtClean="0"/>
            <a:t>неметали</a:t>
          </a:r>
          <a:r>
            <a:rPr lang="uk-UA" sz="1800" i="1" dirty="0" smtClean="0"/>
            <a:t>. Взаємодіють з багатьма металами,  продукти реакцій-солі.</a:t>
          </a:r>
          <a:endParaRPr lang="ru-RU" sz="1800" i="1" dirty="0"/>
        </a:p>
      </dgm:t>
    </dgm:pt>
    <dgm:pt modelId="{1FC5BD4E-B9AE-4F89-B885-00F2F37784C6}" type="parTrans" cxnId="{13A325A7-5672-4FFB-90D3-02215621E89D}">
      <dgm:prSet/>
      <dgm:spPr/>
      <dgm:t>
        <a:bodyPr/>
        <a:lstStyle/>
        <a:p>
          <a:endParaRPr lang="ru-RU"/>
        </a:p>
      </dgm:t>
    </dgm:pt>
    <dgm:pt modelId="{501B06BD-3008-458C-A119-CA35B67AB683}" type="sibTrans" cxnId="{13A325A7-5672-4FFB-90D3-02215621E89D}">
      <dgm:prSet/>
      <dgm:spPr/>
      <dgm:t>
        <a:bodyPr/>
        <a:lstStyle/>
        <a:p>
          <a:endParaRPr lang="ru-RU"/>
        </a:p>
      </dgm:t>
    </dgm:pt>
    <dgm:pt modelId="{43E5D308-75B0-40F0-9BF1-69F08EE0B468}">
      <dgm:prSet custT="1">
        <dgm:style>
          <a:lnRef idx="3">
            <a:schemeClr val="lt1"/>
          </a:lnRef>
          <a:fillRef idx="1">
            <a:schemeClr val="accent4"/>
          </a:fillRef>
          <a:effectRef idx="1">
            <a:schemeClr val="accent4"/>
          </a:effectRef>
          <a:fontRef idx="minor">
            <a:schemeClr val="lt1"/>
          </a:fontRef>
        </dgm:style>
      </dgm:prSet>
      <dgm:spPr/>
      <dgm:t>
        <a:bodyPr/>
        <a:lstStyle/>
        <a:p>
          <a:r>
            <a:rPr lang="uk-UA" sz="2800" b="1" dirty="0" smtClean="0">
              <a:solidFill>
                <a:srgbClr val="FFFF00"/>
              </a:solidFill>
              <a:effectLst>
                <a:outerShdw blurRad="38100" dist="38100" dir="2700000" algn="tl">
                  <a:srgbClr val="000000">
                    <a:alpha val="43137"/>
                  </a:srgbClr>
                </a:outerShdw>
              </a:effectLst>
              <a:latin typeface="+mn-lt"/>
              <a:cs typeface="Times New Roman" pitchFamily="18" charset="0"/>
            </a:rPr>
            <a:t>Інертні гази</a:t>
          </a:r>
          <a:endParaRPr lang="ru-RU" sz="2800" b="1" dirty="0">
            <a:solidFill>
              <a:srgbClr val="FFFF00"/>
            </a:solidFill>
            <a:effectLst>
              <a:outerShdw blurRad="38100" dist="38100" dir="2700000" algn="tl">
                <a:srgbClr val="000000">
                  <a:alpha val="43137"/>
                </a:srgbClr>
              </a:outerShdw>
            </a:effectLst>
            <a:latin typeface="+mn-lt"/>
            <a:cs typeface="Times New Roman" pitchFamily="18" charset="0"/>
          </a:endParaRPr>
        </a:p>
      </dgm:t>
    </dgm:pt>
    <dgm:pt modelId="{B3F258C5-2D19-4052-826C-B443E2645B70}" type="sibTrans" cxnId="{BE743AE4-6BC1-4E1C-BC2D-439ECD61AAD1}">
      <dgm:prSet/>
      <dgm:spPr/>
      <dgm:t>
        <a:bodyPr/>
        <a:lstStyle/>
        <a:p>
          <a:endParaRPr lang="ru-RU"/>
        </a:p>
      </dgm:t>
    </dgm:pt>
    <dgm:pt modelId="{641FD930-11E1-4E88-BEA0-286A897CF9E4}" type="parTrans" cxnId="{BE743AE4-6BC1-4E1C-BC2D-439ECD61AAD1}">
      <dgm:prSet/>
      <dgm:spPr/>
      <dgm:t>
        <a:bodyPr/>
        <a:lstStyle/>
        <a:p>
          <a:endParaRPr lang="ru-RU"/>
        </a:p>
      </dgm:t>
    </dgm:pt>
    <dgm:pt modelId="{FE3503C4-6DFA-45D9-8B40-8F31548BB7E7}">
      <dgm:prSet custT="1">
        <dgm:style>
          <a:lnRef idx="1">
            <a:schemeClr val="accent4"/>
          </a:lnRef>
          <a:fillRef idx="2">
            <a:schemeClr val="accent4"/>
          </a:fillRef>
          <a:effectRef idx="1">
            <a:schemeClr val="accent4"/>
          </a:effectRef>
          <a:fontRef idx="minor">
            <a:schemeClr val="dk1"/>
          </a:fontRef>
        </dgm:style>
      </dgm:prSet>
      <dgm:spPr/>
      <dgm:t>
        <a:bodyPr/>
        <a:lstStyle/>
        <a:p>
          <a:r>
            <a:rPr lang="en-US" sz="1800" b="1" dirty="0" smtClean="0"/>
            <a:t>He, </a:t>
          </a:r>
          <a:r>
            <a:rPr lang="en-US" sz="1800" b="1" dirty="0" err="1" smtClean="0"/>
            <a:t>Ar</a:t>
          </a:r>
          <a:r>
            <a:rPr lang="en-US" sz="1800" b="1" dirty="0" smtClean="0"/>
            <a:t>, Kr, </a:t>
          </a:r>
          <a:r>
            <a:rPr lang="en-US" sz="1800" b="1" dirty="0" err="1" smtClean="0"/>
            <a:t>Xe</a:t>
          </a:r>
          <a:r>
            <a:rPr lang="en-US" sz="1800" b="1" dirty="0" smtClean="0"/>
            <a:t>, </a:t>
          </a:r>
          <a:r>
            <a:rPr lang="en-US" sz="1800" b="1" dirty="0" err="1" smtClean="0"/>
            <a:t>Rn</a:t>
          </a:r>
          <a:r>
            <a:rPr lang="en-US" sz="1800" b="1" dirty="0" smtClean="0"/>
            <a:t>. </a:t>
          </a:r>
          <a:r>
            <a:rPr lang="en-US" sz="1800" b="0" dirty="0" smtClean="0"/>
            <a:t>( V III</a:t>
          </a:r>
          <a:r>
            <a:rPr lang="uk-UA" sz="1800" b="0" dirty="0" smtClean="0"/>
            <a:t>	група)</a:t>
          </a:r>
          <a:endParaRPr lang="ru-RU" sz="1800" b="0" dirty="0"/>
        </a:p>
      </dgm:t>
    </dgm:pt>
    <dgm:pt modelId="{DE9A4FF1-805A-44AA-8E80-65ABFB10543F}" type="parTrans" cxnId="{845E5883-FC0E-43EF-A098-B71E8DB4DE37}">
      <dgm:prSet/>
      <dgm:spPr/>
      <dgm:t>
        <a:bodyPr/>
        <a:lstStyle/>
        <a:p>
          <a:endParaRPr lang="ru-RU"/>
        </a:p>
      </dgm:t>
    </dgm:pt>
    <dgm:pt modelId="{6DAA6944-CB4F-4A0F-9D4E-45E35EB880A6}" type="sibTrans" cxnId="{845E5883-FC0E-43EF-A098-B71E8DB4DE37}">
      <dgm:prSet/>
      <dgm:spPr/>
      <dgm:t>
        <a:bodyPr/>
        <a:lstStyle/>
        <a:p>
          <a:endParaRPr lang="ru-RU"/>
        </a:p>
      </dgm:t>
    </dgm:pt>
    <dgm:pt modelId="{7507FB8F-A34C-48D3-9A83-FF006670E538}">
      <dgm:prSet custT="1">
        <dgm:style>
          <a:lnRef idx="1">
            <a:schemeClr val="accent4"/>
          </a:lnRef>
          <a:fillRef idx="2">
            <a:schemeClr val="accent4"/>
          </a:fillRef>
          <a:effectRef idx="1">
            <a:schemeClr val="accent4"/>
          </a:effectRef>
          <a:fontRef idx="minor">
            <a:schemeClr val="dk1"/>
          </a:fontRef>
        </dgm:style>
      </dgm:prSet>
      <dgm:spPr/>
      <dgm:t>
        <a:bodyPr/>
        <a:lstStyle/>
        <a:p>
          <a:r>
            <a:rPr lang="uk-UA" sz="1800" i="1" dirty="0" smtClean="0"/>
            <a:t>Не вступають в хімічні реакції, бо складаються з атомів.</a:t>
          </a:r>
          <a:endParaRPr lang="ru-RU" sz="1800" i="1" dirty="0"/>
        </a:p>
      </dgm:t>
    </dgm:pt>
    <dgm:pt modelId="{28AA824F-172B-4CC5-BACE-B6860A080908}" type="parTrans" cxnId="{8FFC6113-03F8-4136-BF4D-CDEF1F769054}">
      <dgm:prSet/>
      <dgm:spPr/>
      <dgm:t>
        <a:bodyPr/>
        <a:lstStyle/>
        <a:p>
          <a:endParaRPr lang="ru-RU"/>
        </a:p>
      </dgm:t>
    </dgm:pt>
    <dgm:pt modelId="{1C427C9A-31DD-46AC-8D86-1C51B223E615}" type="sibTrans" cxnId="{8FFC6113-03F8-4136-BF4D-CDEF1F769054}">
      <dgm:prSet/>
      <dgm:spPr/>
      <dgm:t>
        <a:bodyPr/>
        <a:lstStyle/>
        <a:p>
          <a:endParaRPr lang="ru-RU"/>
        </a:p>
      </dgm:t>
    </dgm:pt>
    <dgm:pt modelId="{F3E3E729-8E06-4FCF-A14C-4CA2523AAA82}">
      <dgm:prSet phldrT="[Текст]" custT="1">
        <dgm:style>
          <a:lnRef idx="3">
            <a:schemeClr val="lt1"/>
          </a:lnRef>
          <a:fillRef idx="1">
            <a:schemeClr val="accent4"/>
          </a:fillRef>
          <a:effectRef idx="1">
            <a:schemeClr val="accent4"/>
          </a:effectRef>
          <a:fontRef idx="minor">
            <a:schemeClr val="lt1"/>
          </a:fontRef>
        </dgm:style>
      </dgm:prSet>
      <dgm:spPr/>
      <dgm:t>
        <a:bodyPr/>
        <a:lstStyle/>
        <a:p>
          <a:r>
            <a:rPr lang="uk-UA" sz="2400" b="1" dirty="0" smtClean="0">
              <a:solidFill>
                <a:srgbClr val="FFFF00"/>
              </a:solidFill>
              <a:effectLst>
                <a:outerShdw blurRad="38100" dist="38100" dir="2700000" algn="tl">
                  <a:srgbClr val="000000">
                    <a:alpha val="43137"/>
                  </a:srgbClr>
                </a:outerShdw>
              </a:effectLst>
              <a:latin typeface="+mn-lt"/>
              <a:cs typeface="Times New Roman" pitchFamily="18" charset="0"/>
            </a:rPr>
            <a:t>Лужні</a:t>
          </a:r>
          <a:r>
            <a:rPr lang="uk-UA" sz="2400" b="1" baseline="0" dirty="0" smtClean="0">
              <a:solidFill>
                <a:srgbClr val="FFFF00"/>
              </a:solidFill>
              <a:effectLst>
                <a:outerShdw blurRad="38100" dist="38100" dir="2700000" algn="tl">
                  <a:srgbClr val="000000">
                    <a:alpha val="43137"/>
                  </a:srgbClr>
                </a:outerShdw>
              </a:effectLst>
              <a:latin typeface="+mn-lt"/>
              <a:cs typeface="Times New Roman" pitchFamily="18" charset="0"/>
            </a:rPr>
            <a:t> метали</a:t>
          </a:r>
          <a:endParaRPr lang="ru-RU" sz="2400" b="1" dirty="0">
            <a:solidFill>
              <a:srgbClr val="FFFF00"/>
            </a:solidFill>
            <a:effectLst>
              <a:outerShdw blurRad="38100" dist="38100" dir="2700000" algn="tl">
                <a:srgbClr val="000000">
                  <a:alpha val="43137"/>
                </a:srgbClr>
              </a:outerShdw>
            </a:effectLst>
            <a:latin typeface="+mn-lt"/>
            <a:cs typeface="Times New Roman" pitchFamily="18" charset="0"/>
          </a:endParaRPr>
        </a:p>
      </dgm:t>
    </dgm:pt>
    <dgm:pt modelId="{40D91D85-589A-4684-A0C4-324E3B03AA96}" type="sibTrans" cxnId="{770DD3FC-699C-4B4F-83EA-0E10755B618D}">
      <dgm:prSet/>
      <dgm:spPr/>
      <dgm:t>
        <a:bodyPr/>
        <a:lstStyle/>
        <a:p>
          <a:endParaRPr lang="ru-RU"/>
        </a:p>
      </dgm:t>
    </dgm:pt>
    <dgm:pt modelId="{1AEDBA2E-A010-414B-A07C-3ECE6EEF6C61}" type="parTrans" cxnId="{770DD3FC-699C-4B4F-83EA-0E10755B618D}">
      <dgm:prSet/>
      <dgm:spPr/>
      <dgm:t>
        <a:bodyPr/>
        <a:lstStyle/>
        <a:p>
          <a:endParaRPr lang="ru-RU"/>
        </a:p>
      </dgm:t>
    </dgm:pt>
    <dgm:pt modelId="{F6DC7098-998E-47F1-A0E0-93DD0B67E1F2}" type="pres">
      <dgm:prSet presAssocID="{3162C160-6804-444E-9FAD-C4C48F72BCB6}" presName="linearFlow" presStyleCnt="0">
        <dgm:presLayoutVars>
          <dgm:dir/>
          <dgm:animLvl val="lvl"/>
          <dgm:resizeHandles val="exact"/>
        </dgm:presLayoutVars>
      </dgm:prSet>
      <dgm:spPr/>
      <dgm:t>
        <a:bodyPr/>
        <a:lstStyle/>
        <a:p>
          <a:endParaRPr lang="ru-RU"/>
        </a:p>
      </dgm:t>
    </dgm:pt>
    <dgm:pt modelId="{4184BF9C-834B-4872-A373-535EA2D7A8A6}" type="pres">
      <dgm:prSet presAssocID="{F3E3E729-8E06-4FCF-A14C-4CA2523AAA82}" presName="composite" presStyleCnt="0"/>
      <dgm:spPr/>
    </dgm:pt>
    <dgm:pt modelId="{E397F13F-93FE-493B-817B-FF3FAD68D3C0}" type="pres">
      <dgm:prSet presAssocID="{F3E3E729-8E06-4FCF-A14C-4CA2523AAA82}" presName="parentText" presStyleLbl="alignNode1" presStyleIdx="0" presStyleCnt="4" custAng="0" custScaleX="181702" custLinFactNeighborX="10064" custLinFactNeighborY="-1272">
        <dgm:presLayoutVars>
          <dgm:chMax val="1"/>
          <dgm:bulletEnabled val="1"/>
        </dgm:presLayoutVars>
      </dgm:prSet>
      <dgm:spPr/>
      <dgm:t>
        <a:bodyPr/>
        <a:lstStyle/>
        <a:p>
          <a:endParaRPr lang="ru-RU"/>
        </a:p>
      </dgm:t>
    </dgm:pt>
    <dgm:pt modelId="{9458DE96-12F6-4411-BB2F-40B75E7A9C15}" type="pres">
      <dgm:prSet presAssocID="{F3E3E729-8E06-4FCF-A14C-4CA2523AAA82}" presName="descendantText" presStyleLbl="alignAcc1" presStyleIdx="0" presStyleCnt="4" custScaleX="78312" custScaleY="103097" custLinFactNeighborX="8415" custLinFactNeighborY="7038">
        <dgm:presLayoutVars>
          <dgm:bulletEnabled val="1"/>
        </dgm:presLayoutVars>
      </dgm:prSet>
      <dgm:spPr/>
      <dgm:t>
        <a:bodyPr/>
        <a:lstStyle/>
        <a:p>
          <a:endParaRPr lang="ru-RU"/>
        </a:p>
      </dgm:t>
    </dgm:pt>
    <dgm:pt modelId="{05FAD064-3EB8-4A2E-9CBE-553B96AF1ACC}" type="pres">
      <dgm:prSet presAssocID="{40D91D85-589A-4684-A0C4-324E3B03AA96}" presName="sp" presStyleCnt="0"/>
      <dgm:spPr/>
    </dgm:pt>
    <dgm:pt modelId="{F81ED3BB-092C-4050-A8B2-E35EDD6829E2}" type="pres">
      <dgm:prSet presAssocID="{9A9F6C9F-6617-4E85-A07C-0BF43290A92F}" presName="composite" presStyleCnt="0"/>
      <dgm:spPr/>
    </dgm:pt>
    <dgm:pt modelId="{71D0AE68-34DF-4652-B0ED-0BAC54420229}" type="pres">
      <dgm:prSet presAssocID="{9A9F6C9F-6617-4E85-A07C-0BF43290A92F}" presName="parentText" presStyleLbl="alignNode1" presStyleIdx="1" presStyleCnt="4" custScaleX="178966">
        <dgm:presLayoutVars>
          <dgm:chMax val="1"/>
          <dgm:bulletEnabled val="1"/>
        </dgm:presLayoutVars>
      </dgm:prSet>
      <dgm:spPr/>
      <dgm:t>
        <a:bodyPr/>
        <a:lstStyle/>
        <a:p>
          <a:endParaRPr lang="ru-RU"/>
        </a:p>
      </dgm:t>
    </dgm:pt>
    <dgm:pt modelId="{FD627256-0B33-4A6F-9141-DAB764A0437B}" type="pres">
      <dgm:prSet presAssocID="{9A9F6C9F-6617-4E85-A07C-0BF43290A92F}" presName="descendantText" presStyleLbl="alignAcc1" presStyleIdx="1" presStyleCnt="4" custScaleX="78294" custScaleY="144281" custLinFactNeighborX="8586" custLinFactNeighborY="-2080">
        <dgm:presLayoutVars>
          <dgm:bulletEnabled val="1"/>
        </dgm:presLayoutVars>
      </dgm:prSet>
      <dgm:spPr/>
      <dgm:t>
        <a:bodyPr/>
        <a:lstStyle/>
        <a:p>
          <a:endParaRPr lang="ru-RU"/>
        </a:p>
      </dgm:t>
    </dgm:pt>
    <dgm:pt modelId="{DA57F522-CDBD-4EF2-B010-EC994373A3A2}" type="pres">
      <dgm:prSet presAssocID="{9B14F673-2857-4997-A672-F1AC04172078}" presName="sp" presStyleCnt="0"/>
      <dgm:spPr/>
    </dgm:pt>
    <dgm:pt modelId="{D87059F5-3F0F-47D1-AB10-8F5AA91C6DED}" type="pres">
      <dgm:prSet presAssocID="{7EB46AB2-EE9D-4EA7-910B-83CF4A41795F}" presName="composite" presStyleCnt="0"/>
      <dgm:spPr/>
    </dgm:pt>
    <dgm:pt modelId="{930004B9-3C12-4C4F-91CB-BD0256B0DEBA}" type="pres">
      <dgm:prSet presAssocID="{7EB46AB2-EE9D-4EA7-910B-83CF4A41795F}" presName="parentText" presStyleLbl="alignNode1" presStyleIdx="2" presStyleCnt="4" custScaleX="176278">
        <dgm:presLayoutVars>
          <dgm:chMax val="1"/>
          <dgm:bulletEnabled val="1"/>
        </dgm:presLayoutVars>
      </dgm:prSet>
      <dgm:spPr/>
      <dgm:t>
        <a:bodyPr/>
        <a:lstStyle/>
        <a:p>
          <a:endParaRPr lang="ru-RU"/>
        </a:p>
      </dgm:t>
    </dgm:pt>
    <dgm:pt modelId="{6E4FFFC6-794D-4BE4-B73A-B1C90C4FBE08}" type="pres">
      <dgm:prSet presAssocID="{7EB46AB2-EE9D-4EA7-910B-83CF4A41795F}" presName="descendantText" presStyleLbl="alignAcc1" presStyleIdx="2" presStyleCnt="4" custScaleX="77541" custScaleY="129404" custLinFactNeighborX="8601" custLinFactNeighborY="4130">
        <dgm:presLayoutVars>
          <dgm:bulletEnabled val="1"/>
        </dgm:presLayoutVars>
      </dgm:prSet>
      <dgm:spPr/>
      <dgm:t>
        <a:bodyPr/>
        <a:lstStyle/>
        <a:p>
          <a:endParaRPr lang="ru-RU"/>
        </a:p>
      </dgm:t>
    </dgm:pt>
    <dgm:pt modelId="{42C22261-F17F-4D9C-844B-6D0310C1C96B}" type="pres">
      <dgm:prSet presAssocID="{A9214F15-7577-4BE6-AF01-2FCB7A9E9A72}" presName="sp" presStyleCnt="0"/>
      <dgm:spPr/>
    </dgm:pt>
    <dgm:pt modelId="{A2BA0467-0F89-49DA-BBED-50F4F15F7B8B}" type="pres">
      <dgm:prSet presAssocID="{43E5D308-75B0-40F0-9BF1-69F08EE0B468}" presName="composite" presStyleCnt="0"/>
      <dgm:spPr/>
    </dgm:pt>
    <dgm:pt modelId="{A2572D25-344B-47CD-A800-A40FF8CAC93E}" type="pres">
      <dgm:prSet presAssocID="{43E5D308-75B0-40F0-9BF1-69F08EE0B468}" presName="parentText" presStyleLbl="alignNode1" presStyleIdx="3" presStyleCnt="4" custScaleX="184609">
        <dgm:presLayoutVars>
          <dgm:chMax val="1"/>
          <dgm:bulletEnabled val="1"/>
        </dgm:presLayoutVars>
      </dgm:prSet>
      <dgm:spPr/>
      <dgm:t>
        <a:bodyPr/>
        <a:lstStyle/>
        <a:p>
          <a:endParaRPr lang="ru-RU"/>
        </a:p>
      </dgm:t>
    </dgm:pt>
    <dgm:pt modelId="{426BDBE2-AFB6-431F-83A4-DEC1E62CEA8C}" type="pres">
      <dgm:prSet presAssocID="{43E5D308-75B0-40F0-9BF1-69F08EE0B468}" presName="descendantText" presStyleLbl="alignAcc1" presStyleIdx="3" presStyleCnt="4" custScaleX="79030" custScaleY="145635" custLinFactNeighborX="8800" custLinFactNeighborY="-5640">
        <dgm:presLayoutVars>
          <dgm:bulletEnabled val="1"/>
        </dgm:presLayoutVars>
      </dgm:prSet>
      <dgm:spPr/>
      <dgm:t>
        <a:bodyPr/>
        <a:lstStyle/>
        <a:p>
          <a:endParaRPr lang="ru-RU"/>
        </a:p>
      </dgm:t>
    </dgm:pt>
  </dgm:ptLst>
  <dgm:cxnLst>
    <dgm:cxn modelId="{064E3A88-14A2-4FFA-9678-16E1CA3F369B}" type="presOf" srcId="{7EB46AB2-EE9D-4EA7-910B-83CF4A41795F}" destId="{930004B9-3C12-4C4F-91CB-BD0256B0DEBA}" srcOrd="0" destOrd="0" presId="urn:microsoft.com/office/officeart/2005/8/layout/chevron2"/>
    <dgm:cxn modelId="{13A325A7-5672-4FFB-90D3-02215621E89D}" srcId="{7EB46AB2-EE9D-4EA7-910B-83CF4A41795F}" destId="{7EB77778-4B78-4935-BAEA-1595DEFF5A9B}" srcOrd="1" destOrd="0" parTransId="{1FC5BD4E-B9AE-4F89-B885-00F2F37784C6}" sibTransId="{501B06BD-3008-458C-A119-CA35B67AB683}"/>
    <dgm:cxn modelId="{E6E060E7-70CB-4742-BC02-E983B1F1C3F2}" type="presOf" srcId="{9A9F6C9F-6617-4E85-A07C-0BF43290A92F}" destId="{71D0AE68-34DF-4652-B0ED-0BAC54420229}" srcOrd="0" destOrd="0" presId="urn:microsoft.com/office/officeart/2005/8/layout/chevron2"/>
    <dgm:cxn modelId="{0FA9EF22-3FDE-4360-A442-FCB3641F1AE7}" type="presOf" srcId="{FE3503C4-6DFA-45D9-8B40-8F31548BB7E7}" destId="{426BDBE2-AFB6-431F-83A4-DEC1E62CEA8C}" srcOrd="0" destOrd="0" presId="urn:microsoft.com/office/officeart/2005/8/layout/chevron2"/>
    <dgm:cxn modelId="{F1EC2116-3D0D-44BA-830B-B84966D42F13}" type="presOf" srcId="{7EB77778-4B78-4935-BAEA-1595DEFF5A9B}" destId="{6E4FFFC6-794D-4BE4-B73A-B1C90C4FBE08}" srcOrd="0" destOrd="1" presId="urn:microsoft.com/office/officeart/2005/8/layout/chevron2"/>
    <dgm:cxn modelId="{E016458B-A614-4F6E-95A3-D6104BEC41BA}" type="presOf" srcId="{F3E3E729-8E06-4FCF-A14C-4CA2523AAA82}" destId="{E397F13F-93FE-493B-817B-FF3FAD68D3C0}" srcOrd="0" destOrd="0" presId="urn:microsoft.com/office/officeart/2005/8/layout/chevron2"/>
    <dgm:cxn modelId="{A1A074A2-939A-4659-8224-91A2DA6CEA73}" type="presOf" srcId="{3162C160-6804-444E-9FAD-C4C48F72BCB6}" destId="{F6DC7098-998E-47F1-A0E0-93DD0B67E1F2}" srcOrd="0" destOrd="0" presId="urn:microsoft.com/office/officeart/2005/8/layout/chevron2"/>
    <dgm:cxn modelId="{EE4EEAAA-6573-44EC-9F39-B28D1F90914D}" type="presOf" srcId="{971D83F9-C4FA-401C-80C9-DE720AEA0DF2}" destId="{6E4FFFC6-794D-4BE4-B73A-B1C90C4FBE08}" srcOrd="0" destOrd="0" presId="urn:microsoft.com/office/officeart/2005/8/layout/chevron2"/>
    <dgm:cxn modelId="{89819BE1-0C2B-44D3-8F13-6B5170D87650}" type="presOf" srcId="{7507FB8F-A34C-48D3-9A83-FF006670E538}" destId="{426BDBE2-AFB6-431F-83A4-DEC1E62CEA8C}" srcOrd="0" destOrd="1" presId="urn:microsoft.com/office/officeart/2005/8/layout/chevron2"/>
    <dgm:cxn modelId="{845E5883-FC0E-43EF-A098-B71E8DB4DE37}" srcId="{43E5D308-75B0-40F0-9BF1-69F08EE0B468}" destId="{FE3503C4-6DFA-45D9-8B40-8F31548BB7E7}" srcOrd="0" destOrd="0" parTransId="{DE9A4FF1-805A-44AA-8E80-65ABFB10543F}" sibTransId="{6DAA6944-CB4F-4A0F-9D4E-45E35EB880A6}"/>
    <dgm:cxn modelId="{8FFC6113-03F8-4136-BF4D-CDEF1F769054}" srcId="{43E5D308-75B0-40F0-9BF1-69F08EE0B468}" destId="{7507FB8F-A34C-48D3-9A83-FF006670E538}" srcOrd="1" destOrd="0" parTransId="{28AA824F-172B-4CC5-BACE-B6860A080908}" sibTransId="{1C427C9A-31DD-46AC-8D86-1C51B223E615}"/>
    <dgm:cxn modelId="{464E6258-4EA0-425A-9F31-97C0EC66EBF4}" type="presOf" srcId="{B902B8D7-5BA8-46F1-8AA8-A56AB773A77D}" destId="{FD627256-0B33-4A6F-9141-DAB764A0437B}" srcOrd="0" destOrd="0" presId="urn:microsoft.com/office/officeart/2005/8/layout/chevron2"/>
    <dgm:cxn modelId="{B75D0863-6C75-4F45-B4E6-12C5283F5B2E}" srcId="{F3E3E729-8E06-4FCF-A14C-4CA2523AAA82}" destId="{998CCCB7-3068-425B-93AE-9C3225BBF4C7}" srcOrd="0" destOrd="0" parTransId="{1A50D775-B59B-4421-8148-2A823457B8B7}" sibTransId="{5AEE995C-C1B2-45EF-85E0-F4BBE6A73836}"/>
    <dgm:cxn modelId="{BD704F13-4FF4-43EB-AA4C-E39AC939082A}" type="presOf" srcId="{43E5D308-75B0-40F0-9BF1-69F08EE0B468}" destId="{A2572D25-344B-47CD-A800-A40FF8CAC93E}" srcOrd="0" destOrd="0" presId="urn:microsoft.com/office/officeart/2005/8/layout/chevron2"/>
    <dgm:cxn modelId="{B9573897-B10B-44A7-97AC-3E8438EBCC7B}" srcId="{9A9F6C9F-6617-4E85-A07C-0BF43290A92F}" destId="{B902B8D7-5BA8-46F1-8AA8-A56AB773A77D}" srcOrd="0" destOrd="0" parTransId="{6E9C4881-8AAA-4715-8E20-9FE83537F352}" sibTransId="{7B969DDF-BDAC-42D6-A77B-FD096A5B0B4D}"/>
    <dgm:cxn modelId="{770DD3FC-699C-4B4F-83EA-0E10755B618D}" srcId="{3162C160-6804-444E-9FAD-C4C48F72BCB6}" destId="{F3E3E729-8E06-4FCF-A14C-4CA2523AAA82}" srcOrd="0" destOrd="0" parTransId="{1AEDBA2E-A010-414B-A07C-3ECE6EEF6C61}" sibTransId="{40D91D85-589A-4684-A0C4-324E3B03AA96}"/>
    <dgm:cxn modelId="{EEAF12BF-C6E4-4469-946E-69E2889C71CE}" srcId="{7EB46AB2-EE9D-4EA7-910B-83CF4A41795F}" destId="{971D83F9-C4FA-401C-80C9-DE720AEA0DF2}" srcOrd="0" destOrd="0" parTransId="{81D45263-D277-4515-AAC8-A06627FFB8B8}" sibTransId="{F2B81474-24AE-401F-8ECA-505D21C3EA67}"/>
    <dgm:cxn modelId="{BE743AE4-6BC1-4E1C-BC2D-439ECD61AAD1}" srcId="{3162C160-6804-444E-9FAD-C4C48F72BCB6}" destId="{43E5D308-75B0-40F0-9BF1-69F08EE0B468}" srcOrd="3" destOrd="0" parTransId="{641FD930-11E1-4E88-BEA0-286A897CF9E4}" sibTransId="{B3F258C5-2D19-4052-826C-B443E2645B70}"/>
    <dgm:cxn modelId="{0A488BDD-A24E-48C0-A6FA-F8FBE75F9965}" type="presOf" srcId="{998CCCB7-3068-425B-93AE-9C3225BBF4C7}" destId="{9458DE96-12F6-4411-BB2F-40B75E7A9C15}" srcOrd="0" destOrd="0" presId="urn:microsoft.com/office/officeart/2005/8/layout/chevron2"/>
    <dgm:cxn modelId="{1FF4F406-F3BA-4EA5-9246-9FA3E406EE1A}" srcId="{3162C160-6804-444E-9FAD-C4C48F72BCB6}" destId="{7EB46AB2-EE9D-4EA7-910B-83CF4A41795F}" srcOrd="2" destOrd="0" parTransId="{1F01519E-BE3F-4F4D-98B9-DD1AC6280FF8}" sibTransId="{A9214F15-7577-4BE6-AF01-2FCB7A9E9A72}"/>
    <dgm:cxn modelId="{91E18D81-CC78-44DB-A6D4-0EC5B90A9925}" srcId="{3162C160-6804-444E-9FAD-C4C48F72BCB6}" destId="{9A9F6C9F-6617-4E85-A07C-0BF43290A92F}" srcOrd="1" destOrd="0" parTransId="{A1D5210D-E75F-4787-B367-747D3364553F}" sibTransId="{9B14F673-2857-4997-A672-F1AC04172078}"/>
    <dgm:cxn modelId="{4DE3DB74-A554-49AE-A722-455236978F68}" type="presOf" srcId="{8B5472EF-F96F-47D3-9CEB-ED58C172A354}" destId="{FD627256-0B33-4A6F-9141-DAB764A0437B}" srcOrd="0" destOrd="1" presId="urn:microsoft.com/office/officeart/2005/8/layout/chevron2"/>
    <dgm:cxn modelId="{CA73B300-34A5-43A9-92DA-BEF2AE7D37E0}" srcId="{9A9F6C9F-6617-4E85-A07C-0BF43290A92F}" destId="{8B5472EF-F96F-47D3-9CEB-ED58C172A354}" srcOrd="1" destOrd="0" parTransId="{DBDA94DC-2CDB-4EBB-9232-CD89CFC735E4}" sibTransId="{6BC8E401-FCA8-45BA-ACB8-754CD9C79BCE}"/>
    <dgm:cxn modelId="{9A88A6A6-8556-4F68-84CA-757986121BC2}" type="presParOf" srcId="{F6DC7098-998E-47F1-A0E0-93DD0B67E1F2}" destId="{4184BF9C-834B-4872-A373-535EA2D7A8A6}" srcOrd="0" destOrd="0" presId="urn:microsoft.com/office/officeart/2005/8/layout/chevron2"/>
    <dgm:cxn modelId="{520A958E-916F-4021-ADF9-F4ADB7C98940}" type="presParOf" srcId="{4184BF9C-834B-4872-A373-535EA2D7A8A6}" destId="{E397F13F-93FE-493B-817B-FF3FAD68D3C0}" srcOrd="0" destOrd="0" presId="urn:microsoft.com/office/officeart/2005/8/layout/chevron2"/>
    <dgm:cxn modelId="{2B3E0E4B-F392-465D-9FA5-233DF455EA68}" type="presParOf" srcId="{4184BF9C-834B-4872-A373-535EA2D7A8A6}" destId="{9458DE96-12F6-4411-BB2F-40B75E7A9C15}" srcOrd="1" destOrd="0" presId="urn:microsoft.com/office/officeart/2005/8/layout/chevron2"/>
    <dgm:cxn modelId="{36BDD7CF-F16D-428F-9511-6D0D750F64D9}" type="presParOf" srcId="{F6DC7098-998E-47F1-A0E0-93DD0B67E1F2}" destId="{05FAD064-3EB8-4A2E-9CBE-553B96AF1ACC}" srcOrd="1" destOrd="0" presId="urn:microsoft.com/office/officeart/2005/8/layout/chevron2"/>
    <dgm:cxn modelId="{405903D4-F2B5-40AB-95AB-93D7061531DE}" type="presParOf" srcId="{F6DC7098-998E-47F1-A0E0-93DD0B67E1F2}" destId="{F81ED3BB-092C-4050-A8B2-E35EDD6829E2}" srcOrd="2" destOrd="0" presId="urn:microsoft.com/office/officeart/2005/8/layout/chevron2"/>
    <dgm:cxn modelId="{ECEE62B0-905B-4512-81E8-C074234D5DF0}" type="presParOf" srcId="{F81ED3BB-092C-4050-A8B2-E35EDD6829E2}" destId="{71D0AE68-34DF-4652-B0ED-0BAC54420229}" srcOrd="0" destOrd="0" presId="urn:microsoft.com/office/officeart/2005/8/layout/chevron2"/>
    <dgm:cxn modelId="{09A874D2-8CA8-4C9F-A59E-89568B7A4FFF}" type="presParOf" srcId="{F81ED3BB-092C-4050-A8B2-E35EDD6829E2}" destId="{FD627256-0B33-4A6F-9141-DAB764A0437B}" srcOrd="1" destOrd="0" presId="urn:microsoft.com/office/officeart/2005/8/layout/chevron2"/>
    <dgm:cxn modelId="{B011F81C-43F7-49E4-8688-C12C27B1F751}" type="presParOf" srcId="{F6DC7098-998E-47F1-A0E0-93DD0B67E1F2}" destId="{DA57F522-CDBD-4EF2-B010-EC994373A3A2}" srcOrd="3" destOrd="0" presId="urn:microsoft.com/office/officeart/2005/8/layout/chevron2"/>
    <dgm:cxn modelId="{8150FD61-9A0B-4E23-8AB9-EFA7455DA70C}" type="presParOf" srcId="{F6DC7098-998E-47F1-A0E0-93DD0B67E1F2}" destId="{D87059F5-3F0F-47D1-AB10-8F5AA91C6DED}" srcOrd="4" destOrd="0" presId="urn:microsoft.com/office/officeart/2005/8/layout/chevron2"/>
    <dgm:cxn modelId="{BA2B11B0-5BAB-412D-80F0-EC1A09C7BE3F}" type="presParOf" srcId="{D87059F5-3F0F-47D1-AB10-8F5AA91C6DED}" destId="{930004B9-3C12-4C4F-91CB-BD0256B0DEBA}" srcOrd="0" destOrd="0" presId="urn:microsoft.com/office/officeart/2005/8/layout/chevron2"/>
    <dgm:cxn modelId="{1A815137-DEBB-462C-8054-837C66638BAB}" type="presParOf" srcId="{D87059F5-3F0F-47D1-AB10-8F5AA91C6DED}" destId="{6E4FFFC6-794D-4BE4-B73A-B1C90C4FBE08}" srcOrd="1" destOrd="0" presId="urn:microsoft.com/office/officeart/2005/8/layout/chevron2"/>
    <dgm:cxn modelId="{FBD6F0E7-1E2A-4E5D-8B60-C4774B359FAC}" type="presParOf" srcId="{F6DC7098-998E-47F1-A0E0-93DD0B67E1F2}" destId="{42C22261-F17F-4D9C-844B-6D0310C1C96B}" srcOrd="5" destOrd="0" presId="urn:microsoft.com/office/officeart/2005/8/layout/chevron2"/>
    <dgm:cxn modelId="{2F7ACA70-D010-470F-87FE-629CFF578D5D}" type="presParOf" srcId="{F6DC7098-998E-47F1-A0E0-93DD0B67E1F2}" destId="{A2BA0467-0F89-49DA-BBED-50F4F15F7B8B}" srcOrd="6" destOrd="0" presId="urn:microsoft.com/office/officeart/2005/8/layout/chevron2"/>
    <dgm:cxn modelId="{67ADBD19-FC25-45A3-A09A-670AF0E3C221}" type="presParOf" srcId="{A2BA0467-0F89-49DA-BBED-50F4F15F7B8B}" destId="{A2572D25-344B-47CD-A800-A40FF8CAC93E}" srcOrd="0" destOrd="0" presId="urn:microsoft.com/office/officeart/2005/8/layout/chevron2"/>
    <dgm:cxn modelId="{24BD50F5-80F0-45FE-9CE9-74DB4D1402AE}" type="presParOf" srcId="{A2BA0467-0F89-49DA-BBED-50F4F15F7B8B}" destId="{426BDBE2-AFB6-431F-83A4-DEC1E62CEA8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97F13F-93FE-493B-817B-FF3FAD68D3C0}">
      <dsp:nvSpPr>
        <dsp:cNvPr id="0" name=""/>
        <dsp:cNvSpPr/>
      </dsp:nvSpPr>
      <dsp:spPr>
        <a:xfrm rot="5400000">
          <a:off x="843386" y="-157032"/>
          <a:ext cx="1235858" cy="1571906"/>
        </a:xfrm>
        <a:prstGeom prst="chevron">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dirty="0" smtClean="0">
              <a:solidFill>
                <a:srgbClr val="FFFF00"/>
              </a:solidFill>
              <a:effectLst>
                <a:outerShdw blurRad="38100" dist="38100" dir="2700000" algn="tl">
                  <a:srgbClr val="000000">
                    <a:alpha val="43137"/>
                  </a:srgbClr>
                </a:outerShdw>
              </a:effectLst>
              <a:latin typeface="+mn-lt"/>
              <a:cs typeface="Times New Roman" pitchFamily="18" charset="0"/>
            </a:rPr>
            <a:t>Лужні</a:t>
          </a:r>
          <a:r>
            <a:rPr lang="uk-UA" sz="2400" b="1" kern="1200" baseline="0" dirty="0" smtClean="0">
              <a:solidFill>
                <a:srgbClr val="FFFF00"/>
              </a:solidFill>
              <a:effectLst>
                <a:outerShdw blurRad="38100" dist="38100" dir="2700000" algn="tl">
                  <a:srgbClr val="000000">
                    <a:alpha val="43137"/>
                  </a:srgbClr>
                </a:outerShdw>
              </a:effectLst>
              <a:latin typeface="+mn-lt"/>
              <a:cs typeface="Times New Roman" pitchFamily="18" charset="0"/>
            </a:rPr>
            <a:t> метали</a:t>
          </a:r>
          <a:endParaRPr lang="ru-RU" sz="2400" b="1" kern="1200" dirty="0">
            <a:solidFill>
              <a:srgbClr val="FFFF00"/>
            </a:solidFill>
            <a:effectLst>
              <a:outerShdw blurRad="38100" dist="38100" dir="2700000" algn="tl">
                <a:srgbClr val="000000">
                  <a:alpha val="43137"/>
                </a:srgbClr>
              </a:outerShdw>
            </a:effectLst>
            <a:latin typeface="+mn-lt"/>
            <a:cs typeface="Times New Roman" pitchFamily="18" charset="0"/>
          </a:endParaRPr>
        </a:p>
      </dsp:txBody>
      <dsp:txXfrm rot="5400000">
        <a:off x="843386" y="-157032"/>
        <a:ext cx="1235858" cy="1571906"/>
      </dsp:txXfrm>
    </dsp:sp>
    <dsp:sp modelId="{9458DE96-12F6-4411-BB2F-40B75E7A9C15}">
      <dsp:nvSpPr>
        <dsp:cNvPr id="0" name=""/>
        <dsp:cNvSpPr/>
      </dsp:nvSpPr>
      <dsp:spPr>
        <a:xfrm rot="5400000">
          <a:off x="5157200" y="-2038368"/>
          <a:ext cx="828622" cy="5047023"/>
        </a:xfrm>
        <a:prstGeom prst="round2Same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Li,  Na,  K,  </a:t>
          </a:r>
          <a:r>
            <a:rPr lang="en-US" sz="1800" b="1" kern="1200" dirty="0" err="1" smtClean="0"/>
            <a:t>Rb</a:t>
          </a:r>
          <a:r>
            <a:rPr lang="en-US" sz="1800" b="1" kern="1200" dirty="0" smtClean="0"/>
            <a:t>, Cs, Fr </a:t>
          </a:r>
          <a:r>
            <a:rPr lang="en-US" sz="1800" kern="1200" dirty="0" smtClean="0"/>
            <a:t>.</a:t>
          </a:r>
          <a:r>
            <a:rPr lang="uk-UA" sz="1800" kern="1200" dirty="0" smtClean="0"/>
            <a:t>(</a:t>
          </a:r>
          <a:r>
            <a:rPr lang="uk-UA" sz="1800" kern="1200" dirty="0" err="1" smtClean="0"/>
            <a:t>Ігрупа</a:t>
          </a:r>
          <a:r>
            <a:rPr lang="uk-UA" sz="1800" kern="1200" dirty="0" smtClean="0"/>
            <a:t> )л</a:t>
          </a:r>
          <a:r>
            <a:rPr lang="uk-UA" sz="1800" i="1" kern="1200" dirty="0" smtClean="0"/>
            <a:t>егкі, м'які,  легкоплавкі та у хімічних реакціях проявляють дуже високу активність.</a:t>
          </a:r>
          <a:endParaRPr lang="ru-RU" sz="1800" kern="1200" dirty="0"/>
        </a:p>
      </dsp:txBody>
      <dsp:txXfrm rot="5400000">
        <a:off x="5157200" y="-2038368"/>
        <a:ext cx="828622" cy="5047023"/>
      </dsp:txXfrm>
    </dsp:sp>
    <dsp:sp modelId="{71D0AE68-34DF-4652-B0ED-0BAC54420229}">
      <dsp:nvSpPr>
        <dsp:cNvPr id="0" name=""/>
        <dsp:cNvSpPr/>
      </dsp:nvSpPr>
      <dsp:spPr>
        <a:xfrm rot="5400000">
          <a:off x="744488" y="1153715"/>
          <a:ext cx="1235858" cy="1548236"/>
        </a:xfrm>
        <a:prstGeom prst="chevron">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dirty="0" smtClean="0">
              <a:solidFill>
                <a:srgbClr val="FFFF00"/>
              </a:solidFill>
              <a:effectLst>
                <a:outerShdw blurRad="38100" dist="38100" dir="2700000" algn="tl">
                  <a:srgbClr val="000000">
                    <a:alpha val="43137"/>
                  </a:srgbClr>
                </a:outerShdw>
              </a:effectLst>
            </a:rPr>
            <a:t>Лужноземельні метали</a:t>
          </a:r>
          <a:endParaRPr lang="ru-RU" sz="2400" b="1" kern="1200" dirty="0">
            <a:solidFill>
              <a:srgbClr val="FFFF00"/>
            </a:solidFill>
            <a:effectLst>
              <a:outerShdw blurRad="38100" dist="38100" dir="2700000" algn="tl">
                <a:srgbClr val="000000">
                  <a:alpha val="43137"/>
                </a:srgbClr>
              </a:outerShdw>
            </a:effectLst>
          </a:endParaRPr>
        </a:p>
      </dsp:txBody>
      <dsp:txXfrm rot="5400000">
        <a:off x="744488" y="1153715"/>
        <a:ext cx="1235858" cy="1548236"/>
      </dsp:txXfrm>
    </dsp:sp>
    <dsp:sp modelId="{FD627256-0B33-4A6F-9141-DAB764A0437B}">
      <dsp:nvSpPr>
        <dsp:cNvPr id="0" name=""/>
        <dsp:cNvSpPr/>
      </dsp:nvSpPr>
      <dsp:spPr>
        <a:xfrm rot="5400000">
          <a:off x="4990319" y="-827502"/>
          <a:ext cx="1159021" cy="5044704"/>
        </a:xfrm>
        <a:prstGeom prst="round2Same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Mg, Ca, </a:t>
          </a:r>
          <a:r>
            <a:rPr lang="en-US" sz="1800" b="1" kern="1200" dirty="0" err="1" smtClean="0"/>
            <a:t>Sr</a:t>
          </a:r>
          <a:r>
            <a:rPr lang="en-US" sz="1800" b="1" kern="1200" dirty="0" smtClean="0"/>
            <a:t>, </a:t>
          </a:r>
          <a:r>
            <a:rPr lang="en-US" sz="1800" b="1" kern="1200" dirty="0" err="1" smtClean="0"/>
            <a:t>Ba</a:t>
          </a:r>
          <a:r>
            <a:rPr lang="en-US" sz="1800" b="1" kern="1200" dirty="0" smtClean="0"/>
            <a:t>, Ra</a:t>
          </a:r>
          <a:r>
            <a:rPr lang="en-US" sz="1800" kern="1200" dirty="0" smtClean="0"/>
            <a:t>.</a:t>
          </a:r>
          <a:r>
            <a:rPr lang="uk-UA" sz="1800" kern="1200" dirty="0" smtClean="0"/>
            <a:t> (</a:t>
          </a:r>
          <a:r>
            <a:rPr lang="uk-UA" sz="1800" kern="1200" dirty="0" err="1" smtClean="0"/>
            <a:t>ІІгрупа</a:t>
          </a:r>
          <a:r>
            <a:rPr lang="uk-UA" sz="1800" kern="1200" dirty="0" smtClean="0"/>
            <a:t>)</a:t>
          </a:r>
          <a:endParaRPr lang="ru-RU" sz="1800" kern="1200" dirty="0"/>
        </a:p>
        <a:p>
          <a:pPr marL="171450" lvl="1" indent="-171450" algn="l" defTabSz="800100">
            <a:lnSpc>
              <a:spcPct val="90000"/>
            </a:lnSpc>
            <a:spcBef>
              <a:spcPct val="0"/>
            </a:spcBef>
            <a:spcAft>
              <a:spcPct val="15000"/>
            </a:spcAft>
            <a:buChar char="••"/>
          </a:pPr>
          <a:r>
            <a:rPr lang="ru-RU" sz="1800" i="1" kern="1200" dirty="0" smtClean="0"/>
            <a:t>Н</a:t>
          </a:r>
          <a:r>
            <a:rPr lang="uk-UA" sz="1800" i="1" kern="1200" dirty="0" smtClean="0"/>
            <a:t>агадують лужні метали, але з речовинами реагують не так енергійною.</a:t>
          </a:r>
          <a:endParaRPr lang="ru-RU" sz="1800" i="1" kern="1200" dirty="0"/>
        </a:p>
      </dsp:txBody>
      <dsp:txXfrm rot="5400000">
        <a:off x="4990319" y="-827502"/>
        <a:ext cx="1159021" cy="5044704"/>
      </dsp:txXfrm>
    </dsp:sp>
    <dsp:sp modelId="{930004B9-3C12-4C4F-91CB-BD0256B0DEBA}">
      <dsp:nvSpPr>
        <dsp:cNvPr id="0" name=""/>
        <dsp:cNvSpPr/>
      </dsp:nvSpPr>
      <dsp:spPr>
        <a:xfrm rot="5400000">
          <a:off x="732861" y="2388780"/>
          <a:ext cx="1235858" cy="1524983"/>
        </a:xfrm>
        <a:prstGeom prst="chevron">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uk-UA" sz="2900" b="1" kern="1200" dirty="0" smtClean="0">
              <a:solidFill>
                <a:srgbClr val="FFFF00"/>
              </a:solidFill>
              <a:effectLst>
                <a:outerShdw blurRad="38100" dist="38100" dir="2700000" algn="tl">
                  <a:srgbClr val="000000">
                    <a:alpha val="43137"/>
                  </a:srgbClr>
                </a:outerShdw>
              </a:effectLst>
            </a:rPr>
            <a:t>Галогени</a:t>
          </a:r>
          <a:endParaRPr lang="ru-RU" sz="2900" b="1" kern="1200" dirty="0">
            <a:solidFill>
              <a:srgbClr val="FFFF00"/>
            </a:solidFill>
            <a:effectLst>
              <a:outerShdw blurRad="38100" dist="38100" dir="2700000" algn="tl">
                <a:srgbClr val="000000">
                  <a:alpha val="43137"/>
                </a:srgbClr>
              </a:outerShdw>
            </a:effectLst>
          </a:endParaRPr>
        </a:p>
      </dsp:txBody>
      <dsp:txXfrm rot="5400000">
        <a:off x="732861" y="2388780"/>
        <a:ext cx="1235858" cy="1524983"/>
      </dsp:txXfrm>
    </dsp:sp>
    <dsp:sp modelId="{6E4FFFC6-794D-4BE4-B73A-B1C90C4FBE08}">
      <dsp:nvSpPr>
        <dsp:cNvPr id="0" name=""/>
        <dsp:cNvSpPr/>
      </dsp:nvSpPr>
      <dsp:spPr>
        <a:xfrm rot="5400000">
          <a:off x="5003098" y="494105"/>
          <a:ext cx="1039512" cy="4948134"/>
        </a:xfrm>
        <a:prstGeom prst="round2Same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F, </a:t>
          </a:r>
          <a:r>
            <a:rPr lang="en-US" sz="1800" b="1" kern="1200" dirty="0" err="1" smtClean="0"/>
            <a:t>Cl</a:t>
          </a:r>
          <a:r>
            <a:rPr lang="en-US" sz="1800" b="1" kern="1200" dirty="0" smtClean="0"/>
            <a:t>, Br, I.</a:t>
          </a:r>
          <a:r>
            <a:rPr lang="uk-UA" sz="1800" b="1" kern="1200" dirty="0" smtClean="0"/>
            <a:t> 9	</a:t>
          </a:r>
          <a:r>
            <a:rPr lang="uk-UA" sz="1800" b="0" kern="1200" dirty="0" smtClean="0"/>
            <a:t>(</a:t>
          </a:r>
          <a:r>
            <a:rPr lang="en-US" sz="1800" b="0" kern="1200" dirty="0" err="1" smtClean="0"/>
            <a:t>vII</a:t>
          </a:r>
          <a:r>
            <a:rPr lang="uk-UA" sz="1800" b="0" kern="1200" dirty="0" smtClean="0"/>
            <a:t>група)</a:t>
          </a:r>
          <a:endParaRPr lang="ru-RU" sz="1800" b="0" kern="1200" dirty="0"/>
        </a:p>
        <a:p>
          <a:pPr marL="171450" lvl="1" indent="-171450" algn="l" defTabSz="800100">
            <a:lnSpc>
              <a:spcPct val="90000"/>
            </a:lnSpc>
            <a:spcBef>
              <a:spcPct val="0"/>
            </a:spcBef>
            <a:spcAft>
              <a:spcPct val="15000"/>
            </a:spcAft>
            <a:buChar char="••"/>
          </a:pPr>
          <a:r>
            <a:rPr lang="uk-UA" sz="1800" i="1" kern="1200" dirty="0" smtClean="0"/>
            <a:t>Найактивніші </a:t>
          </a:r>
          <a:r>
            <a:rPr lang="uk-UA" sz="1800" i="1" kern="1200" dirty="0" smtClean="0"/>
            <a:t>неметали</a:t>
          </a:r>
          <a:r>
            <a:rPr lang="uk-UA" sz="1800" i="1" kern="1200" dirty="0" smtClean="0"/>
            <a:t>. Взаємодіють з багатьма металами,  продукти реакцій-солі.</a:t>
          </a:r>
          <a:endParaRPr lang="ru-RU" sz="1800" i="1" kern="1200" dirty="0"/>
        </a:p>
      </dsp:txBody>
      <dsp:txXfrm rot="5400000">
        <a:off x="5003098" y="494105"/>
        <a:ext cx="1039512" cy="4948134"/>
      </dsp:txXfrm>
    </dsp:sp>
    <dsp:sp modelId="{A2572D25-344B-47CD-A800-A40FF8CAC93E}">
      <dsp:nvSpPr>
        <dsp:cNvPr id="0" name=""/>
        <dsp:cNvSpPr/>
      </dsp:nvSpPr>
      <dsp:spPr>
        <a:xfrm rot="5400000">
          <a:off x="768897" y="3641375"/>
          <a:ext cx="1235858" cy="1597054"/>
        </a:xfrm>
        <a:prstGeom prst="chevron">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b="1" kern="1200" dirty="0" smtClean="0">
              <a:solidFill>
                <a:srgbClr val="FFFF00"/>
              </a:solidFill>
              <a:effectLst>
                <a:outerShdw blurRad="38100" dist="38100" dir="2700000" algn="tl">
                  <a:srgbClr val="000000">
                    <a:alpha val="43137"/>
                  </a:srgbClr>
                </a:outerShdw>
              </a:effectLst>
              <a:latin typeface="+mn-lt"/>
              <a:cs typeface="Times New Roman" pitchFamily="18" charset="0"/>
            </a:rPr>
            <a:t>Інертні гази</a:t>
          </a:r>
          <a:endParaRPr lang="ru-RU" sz="2800" b="1" kern="1200" dirty="0">
            <a:solidFill>
              <a:srgbClr val="FFFF00"/>
            </a:solidFill>
            <a:effectLst>
              <a:outerShdw blurRad="38100" dist="38100" dir="2700000" algn="tl">
                <a:srgbClr val="000000">
                  <a:alpha val="43137"/>
                </a:srgbClr>
              </a:outerShdw>
            </a:effectLst>
            <a:latin typeface="+mn-lt"/>
            <a:cs typeface="Times New Roman" pitchFamily="18" charset="0"/>
          </a:endParaRPr>
        </a:p>
      </dsp:txBody>
      <dsp:txXfrm rot="5400000">
        <a:off x="768897" y="3641375"/>
        <a:ext cx="1235858" cy="1597054"/>
      </dsp:txXfrm>
    </dsp:sp>
    <dsp:sp modelId="{426BDBE2-AFB6-431F-83A4-DEC1E62CEA8C}">
      <dsp:nvSpPr>
        <dsp:cNvPr id="0" name=""/>
        <dsp:cNvSpPr/>
      </dsp:nvSpPr>
      <dsp:spPr>
        <a:xfrm rot="5400000">
          <a:off x="5058693" y="1608323"/>
          <a:ext cx="1169897" cy="5139994"/>
        </a:xfrm>
        <a:prstGeom prst="round2Same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He, </a:t>
          </a:r>
          <a:r>
            <a:rPr lang="en-US" sz="1800" b="1" kern="1200" dirty="0" err="1" smtClean="0"/>
            <a:t>Ar</a:t>
          </a:r>
          <a:r>
            <a:rPr lang="en-US" sz="1800" b="1" kern="1200" dirty="0" smtClean="0"/>
            <a:t>, Kr, </a:t>
          </a:r>
          <a:r>
            <a:rPr lang="en-US" sz="1800" b="1" kern="1200" dirty="0" err="1" smtClean="0"/>
            <a:t>Xe</a:t>
          </a:r>
          <a:r>
            <a:rPr lang="en-US" sz="1800" b="1" kern="1200" dirty="0" smtClean="0"/>
            <a:t>, </a:t>
          </a:r>
          <a:r>
            <a:rPr lang="en-US" sz="1800" b="1" kern="1200" dirty="0" err="1" smtClean="0"/>
            <a:t>Rn</a:t>
          </a:r>
          <a:r>
            <a:rPr lang="en-US" sz="1800" b="1" kern="1200" dirty="0" smtClean="0"/>
            <a:t>. </a:t>
          </a:r>
          <a:r>
            <a:rPr lang="en-US" sz="1800" b="0" kern="1200" dirty="0" smtClean="0"/>
            <a:t>( V III</a:t>
          </a:r>
          <a:r>
            <a:rPr lang="uk-UA" sz="1800" b="0" kern="1200" dirty="0" smtClean="0"/>
            <a:t>	група)</a:t>
          </a:r>
          <a:endParaRPr lang="ru-RU" sz="1800" b="0" kern="1200" dirty="0"/>
        </a:p>
        <a:p>
          <a:pPr marL="171450" lvl="1" indent="-171450" algn="l" defTabSz="800100">
            <a:lnSpc>
              <a:spcPct val="90000"/>
            </a:lnSpc>
            <a:spcBef>
              <a:spcPct val="0"/>
            </a:spcBef>
            <a:spcAft>
              <a:spcPct val="15000"/>
            </a:spcAft>
            <a:buChar char="••"/>
          </a:pPr>
          <a:r>
            <a:rPr lang="uk-UA" sz="1800" i="1" kern="1200" dirty="0" smtClean="0"/>
            <a:t>Не вступають в хімічні реакції, бо складаються з атомів.</a:t>
          </a:r>
          <a:endParaRPr lang="ru-RU" sz="1800" i="1" kern="1200" dirty="0"/>
        </a:p>
      </dsp:txBody>
      <dsp:txXfrm rot="5400000">
        <a:off x="5058693" y="1608323"/>
        <a:ext cx="1169897" cy="51399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A6C6A-E868-41FC-AFDB-1A174B553FB0}" type="datetimeFigureOut">
              <a:rPr lang="ru-RU" smtClean="0"/>
              <a:pPr/>
              <a:t>18.01.2017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5D011-E0C0-4C98-B738-570A078156C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p:spPr>
      </p:sp>
      <p:sp>
        <p:nvSpPr>
          <p:cNvPr id="563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45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7D8E3A-1B9C-4C92-86CB-E89AD3113B29}" type="slidenum">
              <a:rPr lang="ru-RU" smtClean="0"/>
              <a:pPr fontAlgn="base">
                <a:spcBef>
                  <a:spcPct val="0"/>
                </a:spcBef>
                <a:spcAft>
                  <a:spcPct val="0"/>
                </a:spcAft>
                <a:defRPr/>
              </a:pPr>
              <a:t>13</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p:spPr>
      </p:sp>
      <p:sp>
        <p:nvSpPr>
          <p:cNvPr id="573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b="1" smtClean="0"/>
              <a:t>Ядра атомів </a:t>
            </a:r>
            <a:r>
              <a:rPr lang="ru-RU" smtClean="0"/>
              <a:t>складаються з елемен</a:t>
            </a:r>
            <a:r>
              <a:rPr lang="ru-RU" b="1" smtClean="0"/>
              <a:t>та</a:t>
            </a:r>
            <a:r>
              <a:rPr lang="ru-RU" smtClean="0"/>
              <a:t>рних частинок двох видів:</a:t>
            </a:r>
            <a:r>
              <a:rPr lang="ru-RU" b="1" smtClean="0"/>
              <a:t> протонів </a:t>
            </a:r>
            <a:r>
              <a:rPr lang="ru-RU" smtClean="0"/>
              <a:t>(</a:t>
            </a:r>
            <a:r>
              <a:rPr lang="en-US" i="1" smtClean="0"/>
              <a:t>p</a:t>
            </a:r>
            <a:r>
              <a:rPr lang="en-US" smtClean="0"/>
              <a:t>) </a:t>
            </a:r>
            <a:r>
              <a:rPr lang="ru-RU" smtClean="0"/>
              <a:t>і</a:t>
            </a:r>
            <a:r>
              <a:rPr lang="ru-RU" b="1" smtClean="0"/>
              <a:t> нейтронів </a:t>
            </a:r>
            <a:r>
              <a:rPr lang="ru-RU" smtClean="0"/>
              <a:t>(</a:t>
            </a:r>
            <a:r>
              <a:rPr lang="en-US" i="1" smtClean="0"/>
              <a:t>n</a:t>
            </a:r>
            <a:r>
              <a:rPr lang="en-US" smtClean="0"/>
              <a:t>). </a:t>
            </a:r>
            <a:r>
              <a:rPr lang="ru-RU" smtClean="0"/>
              <a:t>Сума протонів і нейтронів у ядрі одного </a:t>
            </a:r>
            <a:r>
              <a:rPr lang="ru-RU" b="1" smtClean="0"/>
              <a:t>атома</a:t>
            </a:r>
            <a:r>
              <a:rPr lang="ru-RU" smtClean="0"/>
              <a:t> називається</a:t>
            </a:r>
            <a:r>
              <a:rPr lang="ru-RU" b="1" smtClean="0"/>
              <a:t> нуклонним числом</a:t>
            </a:r>
            <a:r>
              <a:rPr lang="ru-RU" smtClean="0"/>
              <a:t>:</a:t>
            </a:r>
          </a:p>
        </p:txBody>
      </p:sp>
      <p:sp>
        <p:nvSpPr>
          <p:cNvPr id="4" name="Номер слайда 3"/>
          <p:cNvSpPr>
            <a:spLocks noGrp="1"/>
          </p:cNvSpPr>
          <p:nvPr>
            <p:ph type="sldNum" sz="quarter" idx="5"/>
          </p:nvPr>
        </p:nvSpPr>
        <p:spPr/>
        <p:txBody>
          <a:bodyPr/>
          <a:lstStyle/>
          <a:p>
            <a:pPr>
              <a:defRPr/>
            </a:pPr>
            <a:fld id="{2F3703D8-2EC2-4A1C-B710-B68926F090E7}" type="slidenum">
              <a:rPr lang="ru-RU" smtClean="0"/>
              <a:pPr>
                <a:defRPr/>
              </a:pPr>
              <a:t>14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p:spPr>
      </p:sp>
      <p:sp>
        <p:nvSpPr>
          <p:cNvPr id="58371"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He</a:t>
            </a:r>
            <a:r>
              <a:rPr lang="en-US" baseline="-25000" smtClean="0"/>
              <a:t>4</a:t>
            </a:r>
            <a:r>
              <a:rPr lang="en-US" baseline="30000" smtClean="0"/>
              <a:t>2</a:t>
            </a:r>
            <a:r>
              <a:rPr lang="ru-RU" smtClean="0"/>
              <a:t>Число позитивно заряджених протонів у ядрі дорівнює числу негативно заряджених електронів, тобто атом у цілому</a:t>
            </a:r>
            <a:r>
              <a:rPr lang="ru-RU" b="1" smtClean="0"/>
              <a:t> електронейтральний</a:t>
            </a:r>
            <a:endParaRPr lang="ru-RU" smtClean="0"/>
          </a:p>
          <a:p>
            <a:endParaRPr lang="ru-RU" smtClean="0"/>
          </a:p>
        </p:txBody>
      </p:sp>
      <p:sp>
        <p:nvSpPr>
          <p:cNvPr id="4" name="Номер слайда 3"/>
          <p:cNvSpPr>
            <a:spLocks noGrp="1"/>
          </p:cNvSpPr>
          <p:nvPr>
            <p:ph type="sldNum" sz="quarter" idx="5"/>
          </p:nvPr>
        </p:nvSpPr>
        <p:spPr/>
        <p:txBody>
          <a:bodyPr/>
          <a:lstStyle/>
          <a:p>
            <a:pPr>
              <a:defRPr/>
            </a:pPr>
            <a:fld id="{6E431996-4514-4589-AE3F-5B8105B0DD7C}" type="slidenum">
              <a:rPr lang="ru-RU" smtClean="0"/>
              <a:pPr>
                <a:defRPr/>
              </a:pPr>
              <a:t>16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p:spPr>
      </p:sp>
      <p:sp>
        <p:nvSpPr>
          <p:cNvPr id="59395" name="Заметки 2"/>
          <p:cNvSpPr>
            <a:spLocks noGrp="1"/>
          </p:cNvSpPr>
          <p:nvPr>
            <p:ph type="body" idx="1"/>
          </p:nvPr>
        </p:nvSpPr>
        <p:spPr bwMode="auto">
          <a:noFill/>
        </p:spPr>
        <p:txBody>
          <a:bodyPr wrap="square" numCol="1" anchor="t" anchorCtr="0" compatLnSpc="1">
            <a:prstTxWarp prst="textNoShape">
              <a:avLst/>
            </a:prstTxWarp>
          </a:bodyPr>
          <a:lstStyle/>
          <a:p>
            <a:r>
              <a:rPr lang="uk-UA" smtClean="0"/>
              <a:t>2</a:t>
            </a:r>
            <a:r>
              <a:rPr lang="en-US" smtClean="0"/>
              <a:t>P</a:t>
            </a:r>
            <a:r>
              <a:rPr lang="en-US" baseline="30000" smtClean="0"/>
              <a:t>6</a:t>
            </a:r>
            <a:endParaRPr lang="ru-RU" smtClean="0"/>
          </a:p>
        </p:txBody>
      </p:sp>
      <p:sp>
        <p:nvSpPr>
          <p:cNvPr id="4" name="Номер слайда 3"/>
          <p:cNvSpPr>
            <a:spLocks noGrp="1"/>
          </p:cNvSpPr>
          <p:nvPr>
            <p:ph type="sldNum" sz="quarter" idx="5"/>
          </p:nvPr>
        </p:nvSpPr>
        <p:spPr/>
        <p:txBody>
          <a:bodyPr/>
          <a:lstStyle/>
          <a:p>
            <a:pPr>
              <a:defRPr/>
            </a:pPr>
            <a:fld id="{15069FDA-F790-476D-AE7B-8FE8677B49AE}" type="slidenum">
              <a:rPr lang="ru-RU" smtClean="0"/>
              <a:pPr>
                <a:defRPr/>
              </a:pPr>
              <a:t>18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p:spPr>
      </p:sp>
      <p:sp>
        <p:nvSpPr>
          <p:cNvPr id="60419" name="Заметки 2"/>
          <p:cNvSpPr>
            <a:spLocks noGrp="1"/>
          </p:cNvSpPr>
          <p:nvPr>
            <p:ph type="body" idx="1"/>
          </p:nvPr>
        </p:nvSpPr>
        <p:spPr bwMode="auto">
          <a:noFill/>
        </p:spPr>
        <p:txBody>
          <a:bodyPr wrap="square" numCol="1" anchor="t" anchorCtr="0" compatLnSpc="1">
            <a:prstTxWarp prst="textNoShape">
              <a:avLst/>
            </a:prstTxWarp>
          </a:bodyPr>
          <a:lstStyle/>
          <a:p>
            <a:r>
              <a:rPr lang="uk-UA" smtClean="0"/>
              <a:t>2Р</a:t>
            </a:r>
            <a:endParaRPr lang="ru-RU" smtClean="0"/>
          </a:p>
        </p:txBody>
      </p:sp>
      <p:sp>
        <p:nvSpPr>
          <p:cNvPr id="4" name="Номер слайда 3"/>
          <p:cNvSpPr>
            <a:spLocks noGrp="1"/>
          </p:cNvSpPr>
          <p:nvPr>
            <p:ph type="sldNum" sz="quarter" idx="5"/>
          </p:nvPr>
        </p:nvSpPr>
        <p:spPr/>
        <p:txBody>
          <a:bodyPr/>
          <a:lstStyle/>
          <a:p>
            <a:pPr>
              <a:defRPr/>
            </a:pPr>
            <a:fld id="{9EC2E970-FD39-4057-B7CE-9BAD283544EA}" type="slidenum">
              <a:rPr lang="ru-RU" smtClean="0"/>
              <a:pPr>
                <a:defRPr/>
              </a:pPr>
              <a:t>19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4D5D011-E0C0-4C98-B738-570A078156C3}" type="slidenum">
              <a:rPr lang="ru-RU" smtClean="0"/>
              <a:pPr/>
              <a:t>29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4D5D011-E0C0-4C98-B738-570A078156C3}" type="slidenum">
              <a:rPr lang="ru-RU" smtClean="0"/>
              <a:pPr/>
              <a:t>30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85A354C-28FD-4026-9D7A-D4FC457FDEBC}" type="datetimeFigureOut">
              <a:rPr lang="ru-RU"/>
              <a:pPr>
                <a:defRPr/>
              </a:pPr>
              <a:t>18.01.2017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B333D91-BFFB-4893-8E6B-CA05549B093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0F15AE6-0902-4EC8-86B6-E416B8A8A3D0}" type="datetimeFigureOut">
              <a:rPr lang="ru-RU"/>
              <a:pPr>
                <a:defRPr/>
              </a:pPr>
              <a:t>18.01.2017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E2424A-4BA9-4FA7-8E50-69D9D3CAA7D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4EAE0CF-8781-4389-A278-F2DE0E6230A4}" type="datetimeFigureOut">
              <a:rPr lang="ru-RU"/>
              <a:pPr>
                <a:defRPr/>
              </a:pPr>
              <a:t>18.01.2017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60DA5BE-BCEF-4F82-8DE0-767005D7ECD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9035752-41C0-4A3C-B7DF-A63F8D8D0F55}" type="datetimeFigureOut">
              <a:rPr lang="ru-RU"/>
              <a:pPr>
                <a:defRPr/>
              </a:pPr>
              <a:t>18.01.2017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24FD9ED-F3C4-4702-844E-52DDC06E121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9586D85-D540-4C3B-8F6C-02DFD10A0E80}" type="datetimeFigureOut">
              <a:rPr lang="ru-RU"/>
              <a:pPr>
                <a:defRPr/>
              </a:pPr>
              <a:t>18.01.2017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8E705E-22D8-4757-A0AF-C26C8164C77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38E6607-B9D9-44A1-82E6-DDCB6CBFB94D}" type="datetimeFigureOut">
              <a:rPr lang="ru-RU"/>
              <a:pPr>
                <a:defRPr/>
              </a:pPr>
              <a:t>18.01.2017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4C4811C-7D1C-46DC-A561-7669D2DDE06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07A971B-441E-4AE1-B598-B40FC5B1B3C8}" type="datetimeFigureOut">
              <a:rPr lang="ru-RU"/>
              <a:pPr>
                <a:defRPr/>
              </a:pPr>
              <a:t>18.01.2017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0DB272D-D371-4479-B56B-AB1E16162FF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B47F450-2748-4077-A6D9-898F3ABA8655}" type="datetimeFigureOut">
              <a:rPr lang="ru-RU"/>
              <a:pPr>
                <a:defRPr/>
              </a:pPr>
              <a:t>18.01.2017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4C5842F-4189-4564-9364-5E7DBA2F7F9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2532DF8-EB1F-48EE-A370-3650FAF8986D}" type="datetimeFigureOut">
              <a:rPr lang="ru-RU"/>
              <a:pPr>
                <a:defRPr/>
              </a:pPr>
              <a:t>18.01.2017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DBBCF47-9308-4574-A1A3-D41504758A7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A4FFA21-44C3-43C6-92E3-993CC6720A5D}" type="datetimeFigureOut">
              <a:rPr lang="ru-RU"/>
              <a:pPr>
                <a:defRPr/>
              </a:pPr>
              <a:t>18.01.2017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F5770FB-04C9-4501-8D87-B277994206C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78A8E53-6D19-4E05-AF33-8966710A8523}" type="datetimeFigureOut">
              <a:rPr lang="ru-RU"/>
              <a:pPr>
                <a:defRPr/>
              </a:pPr>
              <a:t>18.01.2017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27E7A26-6A25-43E4-96FA-6367B12033F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Рисунок 6" descr="физика.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D1CEC0A-5C67-43DC-BF05-462E26884097}" type="datetimeFigureOut">
              <a:rPr lang="ru-RU"/>
              <a:pPr>
                <a:defRPr/>
              </a:pPr>
              <a:t>18.01.2017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461ECAF-066A-4F61-8931-A8E44A596D8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uk.wikipedia.org/w/index.php?title=%D0%91%D0%B5%D0%B7%D0%B4%D0%B8%D0%BC%D0%BD%D0%B8%D0%B9_%D0%BF%D0%BE%D1%80%D0%BE%D1%85&amp;action=edit&amp;redlink=1" TargetMode="External"/><Relationship Id="rId13" Type="http://schemas.openxmlformats.org/officeDocument/2006/relationships/image" Target="../media/image47.jpeg"/><Relationship Id="rId3" Type="http://schemas.openxmlformats.org/officeDocument/2006/relationships/hyperlink" Target="http://uk.wikipedia.org/wiki/%D0%9D%D0%B0%D1%83%D0%BA%D0%BE%D0%B2%D0%B5_%D1%82%D0%BE%D0%B2%D0%B0%D1%80%D0%B8%D1%81%D1%82%D0%B2%D0%BE" TargetMode="External"/><Relationship Id="rId7" Type="http://schemas.openxmlformats.org/officeDocument/2006/relationships/hyperlink" Target="http://uk.wikipedia.org/wiki/%D0%95%D0%BD%D1%86%D0%B8%D0%BA%D0%BB%D0%BE%D0%BF%D0%B5%D0%B4%D0%B8%D1%87%D0%BD%D0%B8%D0%B9_%D1%81%D0%BB%D0%BE%D0%B2%D0%BD%D0%B8%D0%BA_%D0%91%D1%80%D0%BE%D0%BA%D0%B3%D0%B0%D1%83%D0%B7%D0%B0_%D1%96_%D0%84%D1%84%D1%80%D0%BE%D0%BD%D0%B0" TargetMode="External"/><Relationship Id="rId12" Type="http://schemas.openxmlformats.org/officeDocument/2006/relationships/hyperlink" Target="http://uk.wikipedia.org/wiki/%D0%97%D0%B0%D0%BF%D0%B0%D0%BB%D0%B5%D0%BD%D0%BD%D1%8F_%D0%BB%D0%B5%D0%B3%D0%B5%D0%BD%D1%8C" TargetMode="External"/><Relationship Id="rId2" Type="http://schemas.openxmlformats.org/officeDocument/2006/relationships/hyperlink" Target="http://uk.wikipedia.org/wiki/%D0%90%D0%BA%D0%B0%D0%B4%D0%B5%D0%BC%D1%96%D1%8F_%D0%BD%D0%B0%D1%83%D0%BA" TargetMode="External"/><Relationship Id="rId1" Type="http://schemas.openxmlformats.org/officeDocument/2006/relationships/slideLayout" Target="../slideLayouts/slideLayout4.xml"/><Relationship Id="rId6" Type="http://schemas.openxmlformats.org/officeDocument/2006/relationships/hyperlink" Target="http://uk.wikipedia.org/wiki/1890" TargetMode="External"/><Relationship Id="rId11" Type="http://schemas.openxmlformats.org/officeDocument/2006/relationships/hyperlink" Target="http://uk.wikipedia.org/wiki/%D0%A1%D0%B0%D0%BD%D0%BA%D1%82-%D0%9F%D0%B5%D1%82%D0%B5%D1%80%D0%B1%D1%83%D1%80%D0%B3" TargetMode="External"/><Relationship Id="rId5" Type="http://schemas.openxmlformats.org/officeDocument/2006/relationships/hyperlink" Target="http://uk.wikipedia.org/wiki/1880" TargetMode="External"/><Relationship Id="rId10" Type="http://schemas.openxmlformats.org/officeDocument/2006/relationships/hyperlink" Target="http://uk.wikipedia.org/wiki/1907" TargetMode="External"/><Relationship Id="rId4" Type="http://schemas.openxmlformats.org/officeDocument/2006/relationships/hyperlink" Target="http://uk.wikipedia.org/wiki/%D0%A0%D0%BE%D1%81%D1%96%D0%B9%D1%81%D1%8C%D0%BA%D0%B0_%D0%B0%D0%BA%D0%B0%D0%B4%D0%B5%D0%BC%D1%96%D1%8F_%D0%BD%D0%B0%D1%83%D0%BA" TargetMode="External"/><Relationship Id="rId9" Type="http://schemas.openxmlformats.org/officeDocument/2006/relationships/hyperlink" Target="http://uk.wikipedia.org/wiki/1893" TargetMode="External"/><Relationship Id="rId14" Type="http://schemas.openxmlformats.org/officeDocument/2006/relationships/image" Target="../media/image4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323528" y="260648"/>
            <a:ext cx="7344816" cy="3384376"/>
          </a:xfrm>
        </p:spPr>
        <p:txBody>
          <a:bodyPr/>
          <a:lstStyle/>
          <a:p>
            <a:pPr fontAlgn="auto">
              <a:spcAft>
                <a:spcPts val="0"/>
              </a:spcAft>
              <a:defRPr/>
            </a:pPr>
            <a:r>
              <a:rPr lang="uk-UA" sz="3600" b="1" dirty="0" smtClean="0">
                <a:solidFill>
                  <a:schemeClr val="tx2">
                    <a:lumMod val="75000"/>
                  </a:schemeClr>
                </a:solidFill>
              </a:rPr>
              <a:t>   </a:t>
            </a:r>
            <a:r>
              <a:rPr lang="uk-UA" sz="2400" dirty="0" smtClean="0">
                <a:solidFill>
                  <a:srgbClr val="0070C0"/>
                </a:solidFill>
              </a:rPr>
              <a:t/>
            </a:r>
            <a:br>
              <a:rPr lang="uk-UA" sz="2400" dirty="0" smtClean="0">
                <a:solidFill>
                  <a:srgbClr val="0070C0"/>
                </a:solidFill>
              </a:rPr>
            </a:br>
            <a:r>
              <a:rPr lang="uk-UA" sz="4800" b="1" i="1"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Comic Sans MS" pitchFamily="66" charset="0"/>
              </a:rPr>
              <a:t>“ </a:t>
            </a:r>
            <a:r>
              <a:rPr lang="uk-UA" sz="4800" b="1"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Comic Sans MS" pitchFamily="66" charset="0"/>
              </a:rPr>
              <a:t>Періодична   система та періодичний закон хімічних елементів "</a:t>
            </a:r>
            <a:r>
              <a:rPr lang="ru-RU" sz="1600" b="1" dirty="0" smtClean="0">
                <a:solidFill>
                  <a:srgbClr val="002060"/>
                </a:solidFill>
                <a:latin typeface="Comic Sans MS" pitchFamily="66" charset="0"/>
              </a:rPr>
              <a:t/>
            </a:r>
            <a:br>
              <a:rPr lang="ru-RU" sz="1600" b="1" dirty="0" smtClean="0">
                <a:solidFill>
                  <a:srgbClr val="002060"/>
                </a:solidFill>
                <a:latin typeface="Comic Sans MS" pitchFamily="66" charset="0"/>
              </a:rPr>
            </a:br>
            <a:endParaRPr lang="ru-RU" sz="1600" b="1" dirty="0" smtClean="0">
              <a:solidFill>
                <a:srgbClr val="002060"/>
              </a:solidFill>
              <a:latin typeface="Comic Sans MS" pitchFamily="66" charset="0"/>
            </a:endParaRPr>
          </a:p>
        </p:txBody>
      </p:sp>
      <p:sp>
        <p:nvSpPr>
          <p:cNvPr id="3" name="Подзаголовок 2"/>
          <p:cNvSpPr>
            <a:spLocks noGrp="1"/>
          </p:cNvSpPr>
          <p:nvPr>
            <p:ph type="subTitle" idx="1"/>
          </p:nvPr>
        </p:nvSpPr>
        <p:spPr>
          <a:xfrm>
            <a:off x="395536" y="4725144"/>
            <a:ext cx="6984776" cy="1752600"/>
          </a:xfrm>
        </p:spPr>
        <p:txBody>
          <a:bodyPr rtlCol="0">
            <a:normAutofit/>
          </a:bodyPr>
          <a:lstStyle/>
          <a:p>
            <a:pPr marL="514350" indent="-514350" algn="l">
              <a:buClr>
                <a:srgbClr val="000000"/>
              </a:buClr>
              <a:buSzPct val="100000"/>
            </a:pPr>
            <a:r>
              <a:rPr lang="uk-UA" sz="2800" b="1" i="1" dirty="0" smtClean="0">
                <a:ln w="10541" cmpd="sng">
                  <a:solidFill>
                    <a:srgbClr val="7D7D7D">
                      <a:tint val="100000"/>
                      <a:shade val="100000"/>
                      <a:satMod val="110000"/>
                    </a:srgbClr>
                  </a:solidFill>
                  <a:prstDash val="solid"/>
                </a:ln>
                <a:solidFill>
                  <a:srgbClr val="002060"/>
                </a:solidFill>
                <a:latin typeface="+mj-lt"/>
              </a:rPr>
              <a:t>Урок у 8 класі </a:t>
            </a:r>
            <a:r>
              <a:rPr lang="uk-UA" sz="2800" b="1" i="1" dirty="0" err="1" smtClean="0">
                <a:ln w="10541" cmpd="sng">
                  <a:solidFill>
                    <a:srgbClr val="7D7D7D">
                      <a:tint val="100000"/>
                      <a:shade val="100000"/>
                      <a:satMod val="110000"/>
                    </a:srgbClr>
                  </a:solidFill>
                  <a:prstDash val="solid"/>
                </a:ln>
                <a:solidFill>
                  <a:srgbClr val="002060"/>
                </a:solidFill>
                <a:latin typeface="+mj-lt"/>
              </a:rPr>
              <a:t>КЗ</a:t>
            </a:r>
            <a:r>
              <a:rPr lang="uk-UA" sz="2800" b="1" i="1" dirty="0" smtClean="0">
                <a:ln w="10541" cmpd="sng">
                  <a:solidFill>
                    <a:srgbClr val="7D7D7D">
                      <a:tint val="100000"/>
                      <a:shade val="100000"/>
                      <a:satMod val="110000"/>
                    </a:srgbClr>
                  </a:solidFill>
                  <a:prstDash val="solid"/>
                </a:ln>
                <a:solidFill>
                  <a:srgbClr val="002060"/>
                </a:solidFill>
                <a:latin typeface="+mj-lt"/>
              </a:rPr>
              <a:t> </a:t>
            </a:r>
            <a:r>
              <a:rPr lang="uk-UA" sz="2800" b="1" i="1" dirty="0" err="1" smtClean="0">
                <a:ln w="10541" cmpd="sng">
                  <a:solidFill>
                    <a:srgbClr val="7D7D7D">
                      <a:tint val="100000"/>
                      <a:shade val="100000"/>
                      <a:satMod val="110000"/>
                    </a:srgbClr>
                  </a:solidFill>
                  <a:prstDash val="solid"/>
                </a:ln>
                <a:solidFill>
                  <a:srgbClr val="002060"/>
                </a:solidFill>
                <a:latin typeface="+mj-lt"/>
              </a:rPr>
              <a:t>Верхівцевського</a:t>
            </a:r>
            <a:r>
              <a:rPr lang="uk-UA" sz="2800" b="1" i="1" dirty="0" smtClean="0">
                <a:ln w="10541" cmpd="sng">
                  <a:solidFill>
                    <a:srgbClr val="7D7D7D">
                      <a:tint val="100000"/>
                      <a:shade val="100000"/>
                      <a:satMod val="110000"/>
                    </a:srgbClr>
                  </a:solidFill>
                  <a:prstDash val="solid"/>
                </a:ln>
                <a:solidFill>
                  <a:srgbClr val="002060"/>
                </a:solidFill>
                <a:latin typeface="+mj-lt"/>
              </a:rPr>
              <a:t> НВК</a:t>
            </a:r>
          </a:p>
          <a:p>
            <a:pPr marL="514350" indent="-514350" algn="l">
              <a:buClr>
                <a:srgbClr val="000000"/>
              </a:buClr>
              <a:buSzPct val="100000"/>
            </a:pPr>
            <a:r>
              <a:rPr lang="uk-UA" sz="2800" b="1" i="1" dirty="0" smtClean="0">
                <a:ln w="10541" cmpd="sng">
                  <a:solidFill>
                    <a:srgbClr val="7D7D7D">
                      <a:tint val="100000"/>
                      <a:shade val="100000"/>
                      <a:satMod val="110000"/>
                    </a:srgbClr>
                  </a:solidFill>
                  <a:prstDash val="solid"/>
                </a:ln>
                <a:solidFill>
                  <a:srgbClr val="002060"/>
                </a:solidFill>
                <a:latin typeface="+mj-lt"/>
              </a:rPr>
              <a:t> учитель  Кукса  Наталія Миколаївна.</a:t>
            </a:r>
            <a:endParaRPr lang="ru-RU" sz="2800" b="1" i="1" dirty="0" smtClean="0">
              <a:ln w="10541" cmpd="sng">
                <a:solidFill>
                  <a:srgbClr val="7D7D7D">
                    <a:tint val="100000"/>
                    <a:shade val="100000"/>
                    <a:satMod val="110000"/>
                  </a:srgbClr>
                </a:solidFill>
                <a:prstDash val="solid"/>
              </a:ln>
              <a:solidFill>
                <a:srgbClr val="002060"/>
              </a:solidFill>
              <a:latin typeface="+mj-lt"/>
            </a:endParaRPr>
          </a:p>
        </p:txBody>
      </p:sp>
      <p:sp>
        <p:nvSpPr>
          <p:cNvPr id="4" name="TextBox 3"/>
          <p:cNvSpPr txBox="1"/>
          <p:nvPr/>
        </p:nvSpPr>
        <p:spPr>
          <a:xfrm>
            <a:off x="1643042" y="6000768"/>
            <a:ext cx="435771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uk-UA" b="1" i="1" u="sng" spc="50" dirty="0">
              <a:ln w="11430"/>
              <a:solidFill>
                <a:srgbClr val="8439BD"/>
              </a:solidFill>
              <a:effectLst>
                <a:outerShdw blurRad="76200" dist="50800" dir="5400000" algn="tl" rotWithShape="0">
                  <a:srgbClr val="000000">
                    <a:alpha val="65000"/>
                  </a:srgbClr>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8929718" cy="1714512"/>
          </a:xfrm>
        </p:spPr>
        <p:txBody>
          <a:bodyPr/>
          <a:lstStyle/>
          <a:p>
            <a:r>
              <a:rPr lang="uk-UA" sz="2000" b="1" u="sng" dirty="0" smtClean="0">
                <a:ln w="12700">
                  <a:solidFill>
                    <a:schemeClr val="tx2">
                      <a:satMod val="155000"/>
                    </a:schemeClr>
                  </a:solidFill>
                  <a:prstDash val="solid"/>
                </a:ln>
                <a:solidFill>
                  <a:srgbClr val="8439BD"/>
                </a:solidFill>
                <a:latin typeface="Comic Sans MS" pitchFamily="66" charset="0"/>
              </a:rPr>
              <a:t>Періодична система хімічних елементів </a:t>
            </a:r>
            <a:r>
              <a:rPr lang="uk-UA" sz="2000" b="1" dirty="0" smtClean="0">
                <a:ln w="12700">
                  <a:solidFill>
                    <a:schemeClr val="tx2">
                      <a:satMod val="155000"/>
                    </a:schemeClr>
                  </a:solidFill>
                  <a:prstDash val="solid"/>
                </a:ln>
                <a:solidFill>
                  <a:schemeClr val="bg1"/>
                </a:solidFill>
                <a:latin typeface="Comic Sans MS" pitchFamily="66" charset="0"/>
              </a:rPr>
              <a:t>(таблиця Менделєєва) - класифікація хімічних елементів, що встановлює залежність різних властивостей елементів від заряду атомного ядра. Система є графічним виразом періодичного закону, встановленого російським хіміком</a:t>
            </a:r>
            <a:r>
              <a:rPr lang="uk-UA" sz="2000" b="1" dirty="0" smtClean="0">
                <a:ln w="12700">
                  <a:solidFill>
                    <a:schemeClr val="tx2">
                      <a:satMod val="155000"/>
                    </a:schemeClr>
                  </a:solidFill>
                  <a:prstDash val="solid"/>
                </a:ln>
                <a:solidFill>
                  <a:srgbClr val="C00000"/>
                </a:solidFill>
                <a:latin typeface="Comic Sans MS" pitchFamily="66" charset="0"/>
              </a:rPr>
              <a:t> </a:t>
            </a:r>
            <a:r>
              <a:rPr lang="uk-UA" sz="2000" b="1" u="sng" dirty="0" smtClean="0">
                <a:ln w="12700">
                  <a:solidFill>
                    <a:schemeClr val="tx2">
                      <a:satMod val="155000"/>
                    </a:schemeClr>
                  </a:solidFill>
                  <a:prstDash val="solid"/>
                </a:ln>
                <a:solidFill>
                  <a:srgbClr val="8439BD"/>
                </a:solidFill>
                <a:latin typeface="Comic Sans MS" pitchFamily="66" charset="0"/>
              </a:rPr>
              <a:t>Д. І. Менделєєвим</a:t>
            </a:r>
            <a:r>
              <a:rPr lang="uk-UA" sz="2000" b="1" dirty="0" smtClean="0">
                <a:ln w="12700">
                  <a:solidFill>
                    <a:schemeClr val="tx2">
                      <a:satMod val="155000"/>
                    </a:schemeClr>
                  </a:solidFill>
                  <a:prstDash val="solid"/>
                </a:ln>
                <a:solidFill>
                  <a:srgbClr val="8439BD"/>
                </a:solidFill>
                <a:latin typeface="Comic Sans MS" pitchFamily="66" charset="0"/>
              </a:rPr>
              <a:t> </a:t>
            </a:r>
            <a:r>
              <a:rPr lang="uk-UA" sz="2000" b="1" dirty="0" smtClean="0">
                <a:ln w="12700">
                  <a:solidFill>
                    <a:schemeClr val="tx2">
                      <a:satMod val="155000"/>
                    </a:schemeClr>
                  </a:solidFill>
                  <a:prstDash val="solid"/>
                </a:ln>
                <a:solidFill>
                  <a:schemeClr val="bg1"/>
                </a:solidFill>
                <a:latin typeface="Comic Sans MS" pitchFamily="66" charset="0"/>
              </a:rPr>
              <a:t>в</a:t>
            </a:r>
            <a:r>
              <a:rPr lang="uk-UA" sz="2000" b="1" dirty="0" smtClean="0">
                <a:ln w="12700">
                  <a:solidFill>
                    <a:schemeClr val="tx2">
                      <a:satMod val="155000"/>
                    </a:schemeClr>
                  </a:solidFill>
                  <a:prstDash val="solid"/>
                </a:ln>
                <a:solidFill>
                  <a:srgbClr val="C00000"/>
                </a:solidFill>
                <a:latin typeface="Comic Sans MS" pitchFamily="66" charset="0"/>
              </a:rPr>
              <a:t> </a:t>
            </a:r>
            <a:r>
              <a:rPr lang="uk-UA" sz="2000" b="1" u="sng" dirty="0" smtClean="0">
                <a:ln w="12700">
                  <a:solidFill>
                    <a:schemeClr val="tx2">
                      <a:satMod val="155000"/>
                    </a:schemeClr>
                  </a:solidFill>
                  <a:prstDash val="solid"/>
                </a:ln>
                <a:solidFill>
                  <a:srgbClr val="8439BD"/>
                </a:solidFill>
                <a:latin typeface="Comic Sans MS" pitchFamily="66" charset="0"/>
              </a:rPr>
              <a:t>1869</a:t>
            </a:r>
            <a:r>
              <a:rPr lang="uk-UA" sz="2000" b="1" dirty="0" smtClean="0">
                <a:ln w="12700">
                  <a:solidFill>
                    <a:schemeClr val="tx2">
                      <a:satMod val="155000"/>
                    </a:schemeClr>
                  </a:solidFill>
                  <a:prstDash val="solid"/>
                </a:ln>
                <a:solidFill>
                  <a:srgbClr val="C00000"/>
                </a:solidFill>
                <a:latin typeface="Comic Sans MS" pitchFamily="66" charset="0"/>
              </a:rPr>
              <a:t> </a:t>
            </a:r>
            <a:r>
              <a:rPr lang="uk-UA" sz="2000" b="1" dirty="0" smtClean="0">
                <a:ln w="12700">
                  <a:solidFill>
                    <a:schemeClr val="tx2">
                      <a:satMod val="155000"/>
                    </a:schemeClr>
                  </a:solidFill>
                  <a:prstDash val="solid"/>
                </a:ln>
                <a:solidFill>
                  <a:schemeClr val="bg1"/>
                </a:solidFill>
                <a:latin typeface="Comic Sans MS" pitchFamily="66" charset="0"/>
              </a:rPr>
              <a:t>році.</a:t>
            </a:r>
            <a:endParaRPr lang="ru-RU" sz="2000" b="1" dirty="0">
              <a:ln w="12700">
                <a:solidFill>
                  <a:schemeClr val="tx2">
                    <a:satMod val="155000"/>
                  </a:schemeClr>
                </a:solidFill>
                <a:prstDash val="solid"/>
              </a:ln>
              <a:solidFill>
                <a:schemeClr val="bg1"/>
              </a:solidFill>
              <a:latin typeface="Comic Sans MS" pitchFamily="66" charset="0"/>
            </a:endParaRPr>
          </a:p>
        </p:txBody>
      </p:sp>
      <p:pic>
        <p:nvPicPr>
          <p:cNvPr id="20487" name="Picture 7"/>
          <p:cNvPicPr>
            <a:picLocks noGrp="1" noChangeAspect="1" noChangeArrowheads="1"/>
          </p:cNvPicPr>
          <p:nvPr>
            <p:ph idx="1"/>
          </p:nvPr>
        </p:nvPicPr>
        <p:blipFill>
          <a:blip r:embed="rId2" cstate="print"/>
          <a:srcRect/>
          <a:stretch>
            <a:fillRect/>
          </a:stretch>
        </p:blipFill>
        <p:spPr bwMode="auto">
          <a:xfrm>
            <a:off x="1000100" y="2643182"/>
            <a:ext cx="6572296" cy="39009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20487"/>
                                        </p:tgtEl>
                                        <p:attrNameLst>
                                          <p:attrName>style.visibility</p:attrName>
                                        </p:attrNameLst>
                                      </p:cBhvr>
                                      <p:to>
                                        <p:strVal val="visible"/>
                                      </p:to>
                                    </p:set>
                                    <p:anim calcmode="lin" valueType="num">
                                      <p:cBhvr>
                                        <p:cTn id="11" dur="1000" fill="hold"/>
                                        <p:tgtEl>
                                          <p:spTgt spid="20487"/>
                                        </p:tgtEl>
                                        <p:attrNameLst>
                                          <p:attrName>ppt_w</p:attrName>
                                        </p:attrNameLst>
                                      </p:cBhvr>
                                      <p:tavLst>
                                        <p:tav tm="0">
                                          <p:val>
                                            <p:strVal val="#ppt_w*0.70"/>
                                          </p:val>
                                        </p:tav>
                                        <p:tav tm="100000">
                                          <p:val>
                                            <p:strVal val="#ppt_w"/>
                                          </p:val>
                                        </p:tav>
                                      </p:tavLst>
                                    </p:anim>
                                    <p:anim calcmode="lin" valueType="num">
                                      <p:cBhvr>
                                        <p:cTn id="12" dur="1000" fill="hold"/>
                                        <p:tgtEl>
                                          <p:spTgt spid="20487"/>
                                        </p:tgtEl>
                                        <p:attrNameLst>
                                          <p:attrName>ppt_h</p:attrName>
                                        </p:attrNameLst>
                                      </p:cBhvr>
                                      <p:tavLst>
                                        <p:tav tm="0">
                                          <p:val>
                                            <p:strVal val="#ppt_h"/>
                                          </p:val>
                                        </p:tav>
                                        <p:tav tm="100000">
                                          <p:val>
                                            <p:strVal val="#ppt_h"/>
                                          </p:val>
                                        </p:tav>
                                      </p:tavLst>
                                    </p:anim>
                                    <p:animEffect transition="in" filter="fade">
                                      <p:cBhvr>
                                        <p:cTn id="13" dur="1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Заголовок 1"/>
          <p:cNvSpPr>
            <a:spLocks noGrp="1"/>
          </p:cNvSpPr>
          <p:nvPr>
            <p:ph type="title" idx="4294967295"/>
          </p:nvPr>
        </p:nvSpPr>
        <p:spPr/>
        <p:txBody>
          <a:bodyPr/>
          <a:lstStyle/>
          <a:p>
            <a:pPr algn="l" eaLnBrk="1" hangingPunct="1"/>
            <a:r>
              <a:rPr lang="ru-RU" b="1" smtClean="0"/>
              <a:t> </a:t>
            </a:r>
            <a:endParaRPr lang="ru-RU" smtClean="0"/>
          </a:p>
        </p:txBody>
      </p:sp>
      <p:sp>
        <p:nvSpPr>
          <p:cNvPr id="78851" name="Содержимое 2"/>
          <p:cNvSpPr>
            <a:spLocks noGrp="1"/>
          </p:cNvSpPr>
          <p:nvPr>
            <p:ph idx="4294967295"/>
          </p:nvPr>
        </p:nvSpPr>
        <p:spPr>
          <a:xfrm>
            <a:off x="250824" y="1557338"/>
            <a:ext cx="8641655" cy="4823990"/>
          </a:xfrm>
        </p:spPr>
        <p:style>
          <a:lnRef idx="2">
            <a:schemeClr val="accent1"/>
          </a:lnRef>
          <a:fillRef idx="1">
            <a:schemeClr val="lt1"/>
          </a:fillRef>
          <a:effectRef idx="0">
            <a:schemeClr val="accent1"/>
          </a:effectRef>
          <a:fontRef idx="minor">
            <a:schemeClr val="dk1"/>
          </a:fontRef>
        </p:style>
        <p:txBody>
          <a:bodyPr/>
          <a:lstStyle/>
          <a:p>
            <a:pPr algn="just" eaLnBrk="1" hangingPunct="1"/>
            <a:r>
              <a:rPr lang="ru-RU" sz="2400" b="1" dirty="0" err="1" smtClean="0"/>
              <a:t>Група</a:t>
            </a:r>
            <a:r>
              <a:rPr lang="ru-RU" sz="2400" b="1" dirty="0" smtClean="0"/>
              <a:t> -</a:t>
            </a:r>
            <a:r>
              <a:rPr lang="uk-UA" sz="2400" dirty="0" smtClean="0"/>
              <a:t> </a:t>
            </a:r>
            <a:r>
              <a:rPr lang="uk-UA" sz="2200" dirty="0" smtClean="0"/>
              <a:t>вертикальний стовпчик у таблиці Менделєєва, у якому розміщені подібні за властивостями хімічні елементи.</a:t>
            </a:r>
            <a:r>
              <a:rPr lang="uk-UA" sz="2400" dirty="0" smtClean="0"/>
              <a:t/>
            </a:r>
            <a:br>
              <a:rPr lang="uk-UA" sz="2400" dirty="0" smtClean="0"/>
            </a:br>
            <a:r>
              <a:rPr lang="uk-UA" sz="2200" dirty="0" smtClean="0"/>
              <a:t>У </a:t>
            </a:r>
            <a:r>
              <a:rPr lang="uk-UA" sz="2200" dirty="0" err="1" smtClean="0"/>
              <a:t>короткоперіодному</a:t>
            </a:r>
            <a:r>
              <a:rPr lang="uk-UA" sz="2200" dirty="0" smtClean="0"/>
              <a:t> варіанті Періодичної системи кожна група поділяється на</a:t>
            </a:r>
            <a:r>
              <a:rPr lang="uk-UA" sz="2200" b="1" dirty="0" smtClean="0"/>
              <a:t> підгрупи </a:t>
            </a:r>
            <a:r>
              <a:rPr lang="uk-UA" sz="2200" dirty="0" smtClean="0"/>
              <a:t>— головну (або А) і побічну (Б). До складу головної підгрупи входять елементи великих і малих періодів, а до складу побічних підгруп — тільки великих періодів і лише метали.</a:t>
            </a:r>
            <a:br>
              <a:rPr lang="uk-UA" sz="2200" dirty="0" smtClean="0"/>
            </a:br>
            <a:r>
              <a:rPr lang="uk-UA" sz="2200" dirty="0" smtClean="0"/>
              <a:t>У групах у головних підгрупах виявляється подібність елементів (наприклад однакова вища валентність) та їхніх сполук (наприклад загальні формули вищих оксидів і водневих сполук). </a:t>
            </a:r>
            <a:br>
              <a:rPr lang="uk-UA" sz="2200" dirty="0" smtClean="0"/>
            </a:br>
            <a:r>
              <a:rPr lang="uk-UA" sz="2200" i="1" dirty="0" smtClean="0"/>
              <a:t>У групах із зростанням порядкового номера металічні властивості елементів посилюються, а неметалічні послаблюються.</a:t>
            </a:r>
            <a:endParaRPr lang="uk-UA" sz="2200" dirty="0" smtClean="0"/>
          </a:p>
        </p:txBody>
      </p:sp>
      <p:pic>
        <p:nvPicPr>
          <p:cNvPr id="78852" name="Picture 5" descr="D:\НЕОРГАНИКА ЛР ВИДЕО\ПСЭ мой урок видео монтаж\2010-12-31_194434.jpg"/>
          <p:cNvPicPr>
            <a:picLocks noChangeAspect="1" noChangeArrowheads="1"/>
          </p:cNvPicPr>
          <p:nvPr/>
        </p:nvPicPr>
        <p:blipFill>
          <a:blip r:embed="rId2" cstate="print"/>
          <a:srcRect/>
          <a:stretch>
            <a:fillRect/>
          </a:stretch>
        </p:blipFill>
        <p:spPr bwMode="auto">
          <a:xfrm>
            <a:off x="4140200" y="0"/>
            <a:ext cx="4319588" cy="1584325"/>
          </a:xfrm>
          <a:prstGeom prst="rect">
            <a:avLst/>
          </a:prstGeom>
          <a:noFill/>
          <a:ln w="9525">
            <a:noFill/>
            <a:miter lim="800000"/>
            <a:headEnd/>
            <a:tailEnd/>
          </a:ln>
        </p:spPr>
      </p:pic>
      <p:pic>
        <p:nvPicPr>
          <p:cNvPr id="78853" name="Picture 3" descr="D:\НЕОРГАНИКА ЛР ВИДЕО\ПСЭ мой урок видео монтаж\2010-12-31_194207.jpg"/>
          <p:cNvPicPr>
            <a:picLocks noChangeAspect="1" noChangeArrowheads="1"/>
          </p:cNvPicPr>
          <p:nvPr/>
        </p:nvPicPr>
        <p:blipFill>
          <a:blip r:embed="rId3" cstate="print"/>
          <a:srcRect/>
          <a:stretch>
            <a:fillRect/>
          </a:stretch>
        </p:blipFill>
        <p:spPr bwMode="auto">
          <a:xfrm>
            <a:off x="179388" y="188913"/>
            <a:ext cx="3992562" cy="129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Заголовок 1"/>
          <p:cNvSpPr>
            <a:spLocks noGrp="1"/>
          </p:cNvSpPr>
          <p:nvPr>
            <p:ph type="title" idx="4294967295"/>
          </p:nvPr>
        </p:nvSpPr>
        <p:spPr/>
        <p:txBody>
          <a:bodyPr/>
          <a:lstStyle/>
          <a:p>
            <a:pPr eaLnBrk="1" hangingPunct="1"/>
            <a:endParaRPr lang="ru-RU" smtClean="0"/>
          </a:p>
        </p:txBody>
      </p:sp>
      <p:sp>
        <p:nvSpPr>
          <p:cNvPr id="80899" name="Содержимое 2"/>
          <p:cNvSpPr>
            <a:spLocks noGrp="1"/>
          </p:cNvSpPr>
          <p:nvPr>
            <p:ph idx="4294967295"/>
          </p:nvPr>
        </p:nvSpPr>
        <p:spPr>
          <a:xfrm>
            <a:off x="179512" y="1772816"/>
            <a:ext cx="7920880" cy="4525962"/>
          </a:xfrm>
        </p:spPr>
        <p:style>
          <a:lnRef idx="2">
            <a:schemeClr val="accent1"/>
          </a:lnRef>
          <a:fillRef idx="1">
            <a:schemeClr val="lt1"/>
          </a:fillRef>
          <a:effectRef idx="0">
            <a:schemeClr val="accent1"/>
          </a:effectRef>
          <a:fontRef idx="minor">
            <a:schemeClr val="dk1"/>
          </a:fontRef>
        </p:style>
        <p:txBody>
          <a:bodyPr/>
          <a:lstStyle/>
          <a:p>
            <a:pPr algn="just" eaLnBrk="1" hangingPunct="1"/>
            <a:r>
              <a:rPr lang="ru-RU" sz="2400" b="1" dirty="0" err="1" smtClean="0"/>
              <a:t>Періоди</a:t>
            </a:r>
            <a:r>
              <a:rPr lang="ru-RU" sz="2400" dirty="0" smtClean="0"/>
              <a:t>- </a:t>
            </a:r>
            <a:r>
              <a:rPr lang="uk-UA" sz="2400" dirty="0" smtClean="0"/>
              <a:t>горизонтальні ряди в таблиці Менделєєва. </a:t>
            </a:r>
            <a:r>
              <a:rPr lang="uk-UA" sz="2400" dirty="0" smtClean="0"/>
              <a:t>Періодів усього сім</a:t>
            </a:r>
            <a:r>
              <a:rPr lang="uk-UA" sz="2400" dirty="0" smtClean="0"/>
              <a:t>.</a:t>
            </a:r>
            <a:br>
              <a:rPr lang="uk-UA" sz="2400" dirty="0" smtClean="0"/>
            </a:br>
            <a:r>
              <a:rPr lang="uk-UA" sz="2400" dirty="0" smtClean="0"/>
              <a:t>Періоди поділяються на</a:t>
            </a:r>
            <a:r>
              <a:rPr lang="uk-UA" sz="2400" b="1" dirty="0" smtClean="0"/>
              <a:t> мал</a:t>
            </a:r>
            <a:r>
              <a:rPr lang="uk-UA" sz="2400" dirty="0" smtClean="0"/>
              <a:t>і, що складаються з одного ряду (1—3 періоди), і</a:t>
            </a:r>
            <a:r>
              <a:rPr lang="uk-UA" sz="2400" b="1" dirty="0" smtClean="0"/>
              <a:t> велик</a:t>
            </a:r>
            <a:r>
              <a:rPr lang="uk-UA" sz="2400" dirty="0" smtClean="0"/>
              <a:t>і, що складаються з двох рядів (4—7 періоди). </a:t>
            </a:r>
            <a:br>
              <a:rPr lang="uk-UA" sz="2400" dirty="0" smtClean="0"/>
            </a:br>
            <a:r>
              <a:rPr lang="uk-UA" sz="2400" dirty="0" smtClean="0"/>
              <a:t>У періодах добре помітна періодичність зміни властивостей елементів, простих речовин, утворених цими елементами, та їх сполук.</a:t>
            </a:r>
            <a:br>
              <a:rPr lang="uk-UA" sz="2400" dirty="0" smtClean="0"/>
            </a:br>
            <a:r>
              <a:rPr lang="uk-UA" sz="2400" i="1" dirty="0" smtClean="0"/>
              <a:t>У періодах із зростанням порядкового номера елементів їх металічні властивості слабшають, а неметалічні посилюються.</a:t>
            </a:r>
            <a:endParaRPr lang="uk-UA" sz="2400" dirty="0" smtClean="0"/>
          </a:p>
        </p:txBody>
      </p:sp>
      <p:pic>
        <p:nvPicPr>
          <p:cNvPr id="80900" name="Picture 6" descr="D:\НЕОРГАНИКА ЛР ВИДЕО\ПСЭ мой урок видео монтаж\2011-01-02_201338.jpg"/>
          <p:cNvPicPr>
            <a:picLocks noChangeAspect="1" noChangeArrowheads="1"/>
          </p:cNvPicPr>
          <p:nvPr/>
        </p:nvPicPr>
        <p:blipFill>
          <a:blip r:embed="rId2" cstate="print"/>
          <a:srcRect/>
          <a:stretch>
            <a:fillRect/>
          </a:stretch>
        </p:blipFill>
        <p:spPr bwMode="auto">
          <a:xfrm>
            <a:off x="179388" y="0"/>
            <a:ext cx="4968875" cy="1655763"/>
          </a:xfrm>
          <a:prstGeom prst="rect">
            <a:avLst/>
          </a:prstGeom>
          <a:noFill/>
          <a:ln w="9525">
            <a:noFill/>
            <a:miter lim="800000"/>
            <a:headEnd/>
            <a:tailEnd/>
          </a:ln>
        </p:spPr>
      </p:pic>
      <p:pic>
        <p:nvPicPr>
          <p:cNvPr id="80901" name="Picture 4" descr="D:\НЕОРГАНИКА ЛР ВИДЕО\ПСЭ мой урок видео монтаж\2010-12-31_194150.jpg"/>
          <p:cNvPicPr>
            <a:picLocks noChangeAspect="1" noChangeArrowheads="1"/>
          </p:cNvPicPr>
          <p:nvPr/>
        </p:nvPicPr>
        <p:blipFill>
          <a:blip r:embed="rId3" cstate="print"/>
          <a:srcRect/>
          <a:stretch>
            <a:fillRect/>
          </a:stretch>
        </p:blipFill>
        <p:spPr bwMode="auto">
          <a:xfrm>
            <a:off x="5219700" y="0"/>
            <a:ext cx="3240088"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ctrTitle"/>
          </p:nvPr>
        </p:nvSpPr>
        <p:spPr>
          <a:xfrm>
            <a:off x="642938" y="764704"/>
            <a:ext cx="7772400" cy="2016224"/>
          </a:xfrm>
        </p:spPr>
        <p:style>
          <a:lnRef idx="2">
            <a:schemeClr val="accent1"/>
          </a:lnRef>
          <a:fillRef idx="1">
            <a:schemeClr val="lt1"/>
          </a:fillRef>
          <a:effectRef idx="0">
            <a:schemeClr val="accent1"/>
          </a:effectRef>
          <a:fontRef idx="minor">
            <a:schemeClr val="dk1"/>
          </a:fontRef>
        </p:style>
        <p:txBody>
          <a:bodyPr/>
          <a:lstStyle/>
          <a:p>
            <a:pPr eaLnBrk="1" hangingPunct="1"/>
            <a:r>
              <a:rPr lang="uk-UA" sz="3200" b="1" dirty="0" smtClean="0"/>
              <a:t>Інформацію про будову атома дає: </a:t>
            </a:r>
            <a:br>
              <a:rPr lang="uk-UA" sz="3200" b="1" dirty="0" smtClean="0"/>
            </a:br>
            <a:r>
              <a:rPr lang="uk-UA" sz="3200" b="1" dirty="0" smtClean="0"/>
              <a:t>Порядковий номер елементу </a:t>
            </a:r>
            <a:br>
              <a:rPr lang="uk-UA" sz="3200" b="1" dirty="0" smtClean="0"/>
            </a:br>
            <a:r>
              <a:rPr lang="uk-UA" sz="3200" b="1" dirty="0" smtClean="0"/>
              <a:t>Номер групи</a:t>
            </a:r>
            <a:br>
              <a:rPr lang="uk-UA" sz="3200" b="1" dirty="0" smtClean="0"/>
            </a:br>
            <a:r>
              <a:rPr lang="uk-UA" sz="3200" b="1" dirty="0" smtClean="0"/>
              <a:t> Номер періоду</a:t>
            </a:r>
          </a:p>
        </p:txBody>
      </p:sp>
      <p:sp>
        <p:nvSpPr>
          <p:cNvPr id="3" name="Подзаголовок 2"/>
          <p:cNvSpPr>
            <a:spLocks noGrp="1"/>
          </p:cNvSpPr>
          <p:nvPr>
            <p:ph type="subTitle" idx="1"/>
          </p:nvPr>
        </p:nvSpPr>
        <p:spPr>
          <a:xfrm>
            <a:off x="857250" y="3071813"/>
            <a:ext cx="7129463" cy="3357562"/>
          </a:xfrm>
        </p:spPr>
        <p:style>
          <a:lnRef idx="2">
            <a:schemeClr val="accent1"/>
          </a:lnRef>
          <a:fillRef idx="1">
            <a:schemeClr val="lt1"/>
          </a:fillRef>
          <a:effectRef idx="0">
            <a:schemeClr val="accent1"/>
          </a:effectRef>
          <a:fontRef idx="minor">
            <a:schemeClr val="dk1"/>
          </a:fontRef>
        </p:style>
        <p:txBody>
          <a:bodyPr rtlCol="0">
            <a:normAutofit fontScale="77500" lnSpcReduction="20000"/>
          </a:bodyPr>
          <a:lstStyle/>
          <a:p>
            <a:pPr eaLnBrk="1" fontAlgn="auto" hangingPunct="1">
              <a:spcAft>
                <a:spcPts val="0"/>
              </a:spcAft>
              <a:buFont typeface="Arial" pitchFamily="34" charset="0"/>
              <a:buNone/>
              <a:defRPr/>
            </a:pPr>
            <a:r>
              <a:rPr lang="uk-UA" sz="3400" b="1" dirty="0" smtClean="0">
                <a:solidFill>
                  <a:schemeClr val="tx1"/>
                </a:solidFill>
              </a:rPr>
              <a:t>Можна визначити, користуючись таблицею Менделєєва:</a:t>
            </a:r>
          </a:p>
          <a:p>
            <a:pPr eaLnBrk="1" fontAlgn="auto" hangingPunct="1">
              <a:spcAft>
                <a:spcPts val="0"/>
              </a:spcAft>
              <a:buFont typeface="Arial" pitchFamily="34" charset="0"/>
              <a:buNone/>
              <a:defRPr/>
            </a:pPr>
            <a:r>
              <a:rPr lang="uk-UA" sz="3400" b="1" dirty="0" smtClean="0">
                <a:solidFill>
                  <a:schemeClr val="tx1"/>
                </a:solidFill>
              </a:rPr>
              <a:t> Число протонів в атомі</a:t>
            </a:r>
          </a:p>
          <a:p>
            <a:pPr eaLnBrk="1" fontAlgn="auto" hangingPunct="1">
              <a:spcAft>
                <a:spcPts val="0"/>
              </a:spcAft>
              <a:buFont typeface="Arial" pitchFamily="34" charset="0"/>
              <a:buNone/>
              <a:defRPr/>
            </a:pPr>
            <a:r>
              <a:rPr lang="uk-UA" sz="3400" b="1" dirty="0" smtClean="0">
                <a:solidFill>
                  <a:schemeClr val="tx1"/>
                </a:solidFill>
              </a:rPr>
              <a:t> Число нейтронів</a:t>
            </a:r>
          </a:p>
          <a:p>
            <a:pPr eaLnBrk="1" fontAlgn="auto" hangingPunct="1">
              <a:spcAft>
                <a:spcPts val="0"/>
              </a:spcAft>
              <a:buFont typeface="Arial" pitchFamily="34" charset="0"/>
              <a:buNone/>
              <a:defRPr/>
            </a:pPr>
            <a:r>
              <a:rPr lang="uk-UA" sz="3400" b="1" dirty="0" smtClean="0">
                <a:solidFill>
                  <a:schemeClr val="tx1"/>
                </a:solidFill>
              </a:rPr>
              <a:t>  Число електронів </a:t>
            </a:r>
          </a:p>
          <a:p>
            <a:pPr eaLnBrk="1" fontAlgn="auto" hangingPunct="1">
              <a:spcAft>
                <a:spcPts val="0"/>
              </a:spcAft>
              <a:buFont typeface="Arial" pitchFamily="34" charset="0"/>
              <a:buNone/>
              <a:defRPr/>
            </a:pPr>
            <a:r>
              <a:rPr lang="uk-UA" sz="3400" b="1" dirty="0" smtClean="0">
                <a:solidFill>
                  <a:schemeClr val="tx1"/>
                </a:solidFill>
              </a:rPr>
              <a:t>Заряд ядра атома</a:t>
            </a:r>
          </a:p>
          <a:p>
            <a:pPr eaLnBrk="1" fontAlgn="auto" hangingPunct="1">
              <a:spcAft>
                <a:spcPts val="0"/>
              </a:spcAft>
              <a:buFont typeface="Arial" pitchFamily="34" charset="0"/>
              <a:buNone/>
              <a:defRPr/>
            </a:pPr>
            <a:r>
              <a:rPr lang="uk-UA" sz="3400" b="1" dirty="0" smtClean="0">
                <a:solidFill>
                  <a:schemeClr val="tx1"/>
                </a:solidFill>
              </a:rPr>
              <a:t> Кількість енергетичних рівнів </a:t>
            </a:r>
          </a:p>
          <a:p>
            <a:pPr eaLnBrk="1" fontAlgn="auto" hangingPunct="1">
              <a:spcAft>
                <a:spcPts val="0"/>
              </a:spcAft>
              <a:buFont typeface="Arial" pitchFamily="34" charset="0"/>
              <a:buNone/>
              <a:defRPr/>
            </a:pPr>
            <a:r>
              <a:rPr lang="uk-UA" sz="3400" b="1" dirty="0" smtClean="0">
                <a:solidFill>
                  <a:schemeClr val="tx1"/>
                </a:solidFill>
              </a:rPr>
              <a:t>Кількість електронів на зовнішньому рівні </a:t>
            </a:r>
            <a:r>
              <a:rPr lang="ru-RU" sz="3400" dirty="0" smtClean="0">
                <a:solidFill>
                  <a:schemeClr val="tx1"/>
                </a:solidFill>
              </a:rPr>
              <a:t> </a:t>
            </a:r>
          </a:p>
          <a:p>
            <a:pPr eaLnBrk="1" fontAlgn="auto" hangingPunct="1">
              <a:spcAft>
                <a:spcPts val="0"/>
              </a:spcAft>
              <a:buFont typeface="Arial" pitchFamily="34" charset="0"/>
              <a:buNone/>
              <a:defRPr/>
            </a:pPr>
            <a:endParaRPr lang="ru-RU" sz="2800" dirty="0"/>
          </a:p>
        </p:txBody>
      </p:sp>
      <p:pic>
        <p:nvPicPr>
          <p:cNvPr id="16388" name="Picture 2" descr="D:\НЕОРГАНИКА ЛР ВИДЕО\ПСЭ мой урок видео монтаж\2010-12-31_201500.jpg"/>
          <p:cNvPicPr>
            <a:picLocks noChangeAspect="1" noChangeArrowheads="1"/>
          </p:cNvPicPr>
          <p:nvPr/>
        </p:nvPicPr>
        <p:blipFill>
          <a:blip r:embed="rId3" cstate="print"/>
          <a:srcRect/>
          <a:stretch>
            <a:fillRect/>
          </a:stretch>
        </p:blipFill>
        <p:spPr bwMode="auto">
          <a:xfrm>
            <a:off x="7164288" y="3717032"/>
            <a:ext cx="1290637" cy="1508125"/>
          </a:xfrm>
          <a:prstGeom prst="rect">
            <a:avLst/>
          </a:prstGeom>
          <a:noFill/>
          <a:ln w="9525">
            <a:noFill/>
            <a:miter lim="800000"/>
            <a:headEnd/>
            <a:tailEnd/>
          </a:ln>
        </p:spPr>
      </p:pic>
      <p:pic>
        <p:nvPicPr>
          <p:cNvPr id="16389" name="Picture 3" descr="D:\НЕОРГАНИКА ЛР ВИДЕО\ПСЭ мой урок видео монтаж\2010-12-31_201555.jpg"/>
          <p:cNvPicPr>
            <a:picLocks noChangeAspect="1" noChangeArrowheads="1"/>
          </p:cNvPicPr>
          <p:nvPr/>
        </p:nvPicPr>
        <p:blipFill>
          <a:blip r:embed="rId4" cstate="print"/>
          <a:srcRect/>
          <a:stretch>
            <a:fillRect/>
          </a:stretch>
        </p:blipFill>
        <p:spPr bwMode="auto">
          <a:xfrm>
            <a:off x="323528" y="1340768"/>
            <a:ext cx="1225550" cy="1389063"/>
          </a:xfrm>
          <a:prstGeom prst="rect">
            <a:avLst/>
          </a:prstGeom>
          <a:noFill/>
          <a:ln w="9525">
            <a:noFill/>
            <a:miter lim="800000"/>
            <a:headEnd/>
            <a:tailEnd/>
          </a:ln>
        </p:spPr>
      </p:pic>
      <p:pic>
        <p:nvPicPr>
          <p:cNvPr id="16390" name="Picture 4" descr="D:\НЕОРГАНИКА ЛР ВИДЕО\ПСЭ мой урок видео монтаж\2010-12-31_201545.jpg"/>
          <p:cNvPicPr>
            <a:picLocks noChangeAspect="1" noChangeArrowheads="1"/>
          </p:cNvPicPr>
          <p:nvPr/>
        </p:nvPicPr>
        <p:blipFill>
          <a:blip r:embed="rId5" cstate="print"/>
          <a:srcRect/>
          <a:stretch>
            <a:fillRect/>
          </a:stretch>
        </p:blipFill>
        <p:spPr bwMode="auto">
          <a:xfrm>
            <a:off x="467544" y="3717032"/>
            <a:ext cx="1258888" cy="1447800"/>
          </a:xfrm>
          <a:prstGeom prst="rect">
            <a:avLst/>
          </a:prstGeom>
          <a:noFill/>
          <a:ln w="9525">
            <a:noFill/>
            <a:miter lim="800000"/>
            <a:headEnd/>
            <a:tailEnd/>
          </a:ln>
        </p:spPr>
      </p:pic>
      <p:pic>
        <p:nvPicPr>
          <p:cNvPr id="16391" name="Picture 5" descr="D:\НЕОРГАНИКА ЛР ВИДЕО\ПСЭ мой урок видео монтаж\2010-12-31_201523.jpg"/>
          <p:cNvPicPr>
            <a:picLocks noChangeAspect="1" noChangeArrowheads="1"/>
          </p:cNvPicPr>
          <p:nvPr/>
        </p:nvPicPr>
        <p:blipFill>
          <a:blip r:embed="rId6" cstate="print"/>
          <a:srcRect/>
          <a:stretch>
            <a:fillRect/>
          </a:stretch>
        </p:blipFill>
        <p:spPr bwMode="auto">
          <a:xfrm>
            <a:off x="7524328" y="1196752"/>
            <a:ext cx="1374775" cy="152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НЕОРГАНИКА ЛР ВИДЕО\ПСЭ мой урок видео монтаж\склад атому.jpg"/>
          <p:cNvPicPr>
            <a:picLocks noChangeAspect="1" noChangeArrowheads="1"/>
          </p:cNvPicPr>
          <p:nvPr/>
        </p:nvPicPr>
        <p:blipFill>
          <a:blip r:embed="rId3" cstate="print"/>
          <a:srcRect/>
          <a:stretch>
            <a:fillRect/>
          </a:stretch>
        </p:blipFill>
        <p:spPr bwMode="auto">
          <a:xfrm>
            <a:off x="539552" y="1844824"/>
            <a:ext cx="3462151" cy="2376264"/>
          </a:xfrm>
          <a:prstGeom prst="rect">
            <a:avLst/>
          </a:prstGeom>
          <a:noFill/>
          <a:ln w="9525">
            <a:noFill/>
            <a:miter lim="800000"/>
            <a:headEnd/>
            <a:tailEnd/>
          </a:ln>
        </p:spPr>
      </p:pic>
      <p:sp>
        <p:nvSpPr>
          <p:cNvPr id="17411" name="Заголовок 2"/>
          <p:cNvSpPr>
            <a:spLocks noGrp="1"/>
          </p:cNvSpPr>
          <p:nvPr>
            <p:ph type="title"/>
          </p:nvPr>
        </p:nvSpPr>
        <p:spPr>
          <a:xfrm>
            <a:off x="285750" y="0"/>
            <a:ext cx="8606730" cy="1628800"/>
          </a:xfrm>
        </p:spPr>
        <p:style>
          <a:lnRef idx="2">
            <a:schemeClr val="accent1"/>
          </a:lnRef>
          <a:fillRef idx="1">
            <a:schemeClr val="lt1"/>
          </a:fillRef>
          <a:effectRef idx="0">
            <a:schemeClr val="accent1"/>
          </a:effectRef>
          <a:fontRef idx="minor">
            <a:schemeClr val="dk1"/>
          </a:fontRef>
        </p:style>
        <p:txBody>
          <a:bodyPr/>
          <a:lstStyle/>
          <a:p>
            <a:pPr eaLnBrk="1" hangingPunct="1"/>
            <a:r>
              <a:rPr lang="ru-RU" sz="2800" b="1" dirty="0" err="1" smtClean="0"/>
              <a:t>Теорія</a:t>
            </a:r>
            <a:r>
              <a:rPr lang="ru-RU" sz="2800" b="1" dirty="0" smtClean="0"/>
              <a:t> </a:t>
            </a:r>
            <a:r>
              <a:rPr lang="ru-RU" sz="2800" b="1" dirty="0" err="1" smtClean="0"/>
              <a:t>будови</a:t>
            </a:r>
            <a:r>
              <a:rPr lang="ru-RU" sz="2800" b="1" dirty="0" smtClean="0"/>
              <a:t> атома</a:t>
            </a:r>
            <a:r>
              <a:rPr lang="ru-RU" sz="1800" b="1" dirty="0" smtClean="0"/>
              <a:t/>
            </a:r>
            <a:br>
              <a:rPr lang="ru-RU" sz="1800" b="1" dirty="0" smtClean="0"/>
            </a:br>
            <a:r>
              <a:rPr lang="ru-RU" sz="2600" b="1" dirty="0" smtClean="0"/>
              <a:t>Атом — </a:t>
            </a:r>
            <a:r>
              <a:rPr lang="ru-RU" sz="2600" b="1" dirty="0" err="1" smtClean="0"/>
              <a:t>це</a:t>
            </a:r>
            <a:r>
              <a:rPr lang="ru-RU" sz="2600" b="1" dirty="0" smtClean="0"/>
              <a:t> </a:t>
            </a:r>
            <a:r>
              <a:rPr lang="ru-RU" sz="2600" b="1" dirty="0" err="1" smtClean="0"/>
              <a:t>електронейтральна</a:t>
            </a:r>
            <a:r>
              <a:rPr lang="ru-RU" sz="2600" b="1" dirty="0" smtClean="0"/>
              <a:t> </a:t>
            </a:r>
            <a:r>
              <a:rPr lang="ru-RU" sz="2600" b="1" dirty="0" err="1" smtClean="0"/>
              <a:t>частинка</a:t>
            </a:r>
            <a:r>
              <a:rPr lang="ru-RU" sz="2600" b="1" dirty="0" smtClean="0"/>
              <a:t>, </a:t>
            </a:r>
            <a:r>
              <a:rPr lang="ru-RU" sz="2600" b="1" dirty="0" err="1" smtClean="0"/>
              <a:t>що</a:t>
            </a:r>
            <a:r>
              <a:rPr lang="ru-RU" sz="2600" b="1" dirty="0" smtClean="0"/>
              <a:t> </a:t>
            </a:r>
            <a:r>
              <a:rPr lang="ru-RU" sz="2600" b="1" dirty="0" err="1" smtClean="0"/>
              <a:t>складається</a:t>
            </a:r>
            <a:r>
              <a:rPr lang="ru-RU" sz="2600" b="1" dirty="0" smtClean="0"/>
              <a:t> </a:t>
            </a:r>
            <a:r>
              <a:rPr lang="ru-RU" sz="2600" b="1" dirty="0" err="1" smtClean="0"/>
              <a:t>з</a:t>
            </a:r>
            <a:r>
              <a:rPr lang="ru-RU" sz="2600" b="1" dirty="0" smtClean="0"/>
              <a:t> позитивно </a:t>
            </a:r>
            <a:r>
              <a:rPr lang="ru-RU" sz="2600" b="1" dirty="0" err="1" smtClean="0"/>
              <a:t>зарядженого</a:t>
            </a:r>
            <a:r>
              <a:rPr lang="ru-RU" sz="2600" b="1" dirty="0" smtClean="0"/>
              <a:t> ядра, </a:t>
            </a:r>
            <a:r>
              <a:rPr lang="ru-RU" sz="2600" b="1" dirty="0" err="1" smtClean="0"/>
              <a:t>нейт</a:t>
            </a:r>
            <a:r>
              <a:rPr lang="uk-UA" sz="2600" b="1" dirty="0" err="1" smtClean="0"/>
              <a:t>ральних</a:t>
            </a:r>
            <a:r>
              <a:rPr lang="uk-UA" sz="2600" b="1" dirty="0" smtClean="0"/>
              <a:t> часток нейтронів</a:t>
            </a:r>
            <a:r>
              <a:rPr lang="ru-RU" sz="2600" b="1" dirty="0" smtClean="0"/>
              <a:t> </a:t>
            </a:r>
            <a:r>
              <a:rPr lang="ru-RU" sz="2600" b="1" dirty="0" err="1" smtClean="0"/>
              <a:t>і</a:t>
            </a:r>
            <a:r>
              <a:rPr lang="ru-RU" sz="2600" b="1" dirty="0" smtClean="0"/>
              <a:t> негативно </a:t>
            </a:r>
            <a:r>
              <a:rPr lang="ru-RU" sz="2600" b="1" dirty="0" err="1" smtClean="0"/>
              <a:t>заряджених</a:t>
            </a:r>
            <a:r>
              <a:rPr lang="ru-RU" sz="2600" b="1" dirty="0" smtClean="0"/>
              <a:t> </a:t>
            </a:r>
            <a:r>
              <a:rPr lang="ru-RU" sz="2600" b="1" dirty="0" err="1" smtClean="0"/>
              <a:t>електронів</a:t>
            </a:r>
            <a:r>
              <a:rPr lang="ru-RU" sz="2600" b="1" dirty="0" smtClean="0"/>
              <a:t>.</a:t>
            </a:r>
          </a:p>
        </p:txBody>
      </p:sp>
      <p:sp>
        <p:nvSpPr>
          <p:cNvPr id="17412" name="Содержимое 3"/>
          <p:cNvSpPr>
            <a:spLocks noGrp="1"/>
          </p:cNvSpPr>
          <p:nvPr>
            <p:ph idx="1"/>
          </p:nvPr>
        </p:nvSpPr>
        <p:spPr>
          <a:xfrm>
            <a:off x="3131840" y="1556792"/>
            <a:ext cx="5410498" cy="2736304"/>
          </a:xfrm>
        </p:spPr>
        <p:txBody>
          <a:bodyPr/>
          <a:lstStyle/>
          <a:p>
            <a:pPr eaLnBrk="1" hangingPunct="1"/>
            <a:endParaRPr lang="ru-RU" sz="2000" b="1" dirty="0" smtClean="0"/>
          </a:p>
          <a:p>
            <a:pPr eaLnBrk="1" hangingPunct="1"/>
            <a:endParaRPr lang="ru-RU" sz="2000" b="1" dirty="0" smtClean="0"/>
          </a:p>
          <a:p>
            <a:pPr eaLnBrk="1" hangingPunct="1"/>
            <a:endParaRPr lang="ru-RU" sz="2000" b="1" dirty="0" smtClean="0"/>
          </a:p>
          <a:p>
            <a:pPr eaLnBrk="1" hangingPunct="1"/>
            <a:endParaRPr lang="ru-RU" sz="2000" b="1" dirty="0" smtClean="0"/>
          </a:p>
          <a:p>
            <a:pPr eaLnBrk="1" hangingPunct="1"/>
            <a:endParaRPr lang="ru-RU" sz="2000" b="1" dirty="0" smtClean="0"/>
          </a:p>
          <a:p>
            <a:pPr eaLnBrk="1" hangingPunct="1"/>
            <a:endParaRPr lang="ru-RU" sz="2000" b="1" dirty="0" smtClean="0"/>
          </a:p>
          <a:p>
            <a:pPr eaLnBrk="1" hangingPunct="1"/>
            <a:endParaRPr lang="ru-RU" sz="2000" b="1" dirty="0" smtClean="0"/>
          </a:p>
          <a:p>
            <a:pPr eaLnBrk="1" hangingPunct="1"/>
            <a:endParaRPr lang="ru-RU" sz="2000" b="1" dirty="0" smtClean="0"/>
          </a:p>
          <a:p>
            <a:pPr eaLnBrk="1" hangingPunct="1"/>
            <a:endParaRPr lang="ru-RU" sz="2000" b="1" dirty="0" smtClean="0"/>
          </a:p>
          <a:p>
            <a:pPr eaLnBrk="1" hangingPunct="1">
              <a:buFont typeface="Arial" charset="0"/>
              <a:buNone/>
            </a:pPr>
            <a:endParaRPr lang="ru-RU" sz="2000" b="1" dirty="0" smtClean="0"/>
          </a:p>
        </p:txBody>
      </p:sp>
      <p:pic>
        <p:nvPicPr>
          <p:cNvPr id="17413" name="Picture 3" descr="D:\НЕОРГАНИКА ЛР ВИДЕО\ПСЭ мой урок видео монтаж\Eqn0220_fmt1.jpeg"/>
          <p:cNvPicPr>
            <a:picLocks noChangeAspect="1" noChangeArrowheads="1"/>
          </p:cNvPicPr>
          <p:nvPr/>
        </p:nvPicPr>
        <p:blipFill>
          <a:blip r:embed="rId4" cstate="print"/>
          <a:srcRect/>
          <a:stretch>
            <a:fillRect/>
          </a:stretch>
        </p:blipFill>
        <p:spPr bwMode="auto">
          <a:xfrm>
            <a:off x="5364088" y="2564904"/>
            <a:ext cx="1079500" cy="263525"/>
          </a:xfrm>
          <a:prstGeom prst="rect">
            <a:avLst/>
          </a:prstGeom>
          <a:noFill/>
          <a:ln w="9525">
            <a:noFill/>
            <a:miter lim="800000"/>
            <a:headEnd/>
            <a:tailEnd/>
          </a:ln>
        </p:spPr>
      </p:pic>
      <p:sp>
        <p:nvSpPr>
          <p:cNvPr id="6" name="Прямоугольник 5"/>
          <p:cNvSpPr/>
          <p:nvPr/>
        </p:nvSpPr>
        <p:spPr>
          <a:xfrm>
            <a:off x="395536" y="4549676"/>
            <a:ext cx="8280920"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eaLnBrk="1" hangingPunct="1"/>
            <a:r>
              <a:rPr lang="ru-RU" sz="2400" b="1" dirty="0" smtClean="0"/>
              <a:t>Ядра </a:t>
            </a:r>
            <a:r>
              <a:rPr lang="ru-RU" sz="2400" b="1" dirty="0" err="1" smtClean="0"/>
              <a:t>атомів</a:t>
            </a:r>
            <a:r>
              <a:rPr lang="ru-RU" sz="2400" b="1" dirty="0" smtClean="0"/>
              <a:t> </a:t>
            </a:r>
            <a:r>
              <a:rPr lang="ru-RU" sz="2400" b="1" dirty="0" err="1" smtClean="0"/>
              <a:t>складаються</a:t>
            </a:r>
            <a:r>
              <a:rPr lang="ru-RU" sz="2400" b="1" dirty="0" smtClean="0"/>
              <a:t> </a:t>
            </a:r>
            <a:r>
              <a:rPr lang="ru-RU" sz="2400" b="1" dirty="0" err="1" smtClean="0"/>
              <a:t>з</a:t>
            </a:r>
            <a:r>
              <a:rPr lang="ru-RU" sz="2400" b="1" dirty="0" smtClean="0"/>
              <a:t> </a:t>
            </a:r>
            <a:r>
              <a:rPr lang="ru-RU" sz="2400" b="1" dirty="0" err="1" smtClean="0"/>
              <a:t>елементарних</a:t>
            </a:r>
            <a:r>
              <a:rPr lang="ru-RU" sz="2400" b="1" dirty="0" smtClean="0"/>
              <a:t> </a:t>
            </a:r>
            <a:r>
              <a:rPr lang="ru-RU" sz="2400" b="1" dirty="0" err="1" smtClean="0"/>
              <a:t>частинок</a:t>
            </a:r>
            <a:r>
              <a:rPr lang="ru-RU" sz="2400" b="1" dirty="0" smtClean="0"/>
              <a:t> </a:t>
            </a:r>
            <a:r>
              <a:rPr lang="ru-RU" sz="2400" b="1" dirty="0" err="1" smtClean="0"/>
              <a:t>двох</a:t>
            </a:r>
            <a:r>
              <a:rPr lang="ru-RU" sz="2400" b="1" dirty="0" smtClean="0"/>
              <a:t> </a:t>
            </a:r>
            <a:r>
              <a:rPr lang="ru-RU" sz="2400" b="1" dirty="0" err="1" smtClean="0"/>
              <a:t>видів</a:t>
            </a:r>
            <a:r>
              <a:rPr lang="ru-RU" sz="2400" b="1" dirty="0" smtClean="0"/>
              <a:t>: </a:t>
            </a:r>
            <a:r>
              <a:rPr lang="ru-RU" sz="2400" b="1" dirty="0" err="1" smtClean="0"/>
              <a:t>протонів</a:t>
            </a:r>
            <a:r>
              <a:rPr lang="ru-RU" sz="2400" b="1" dirty="0" smtClean="0"/>
              <a:t> (</a:t>
            </a:r>
            <a:r>
              <a:rPr lang="en-US" sz="2400" b="1" i="1" dirty="0" smtClean="0"/>
              <a:t>p</a:t>
            </a:r>
            <a:r>
              <a:rPr lang="en-US" sz="2400" b="1" dirty="0" smtClean="0"/>
              <a:t>) </a:t>
            </a:r>
            <a:r>
              <a:rPr lang="ru-RU" sz="2400" b="1" dirty="0" err="1" smtClean="0"/>
              <a:t>і</a:t>
            </a:r>
            <a:r>
              <a:rPr lang="ru-RU" sz="2400" b="1" dirty="0" smtClean="0"/>
              <a:t> </a:t>
            </a:r>
            <a:r>
              <a:rPr lang="ru-RU" sz="2400" b="1" dirty="0" err="1" smtClean="0"/>
              <a:t>нейтронів</a:t>
            </a:r>
            <a:r>
              <a:rPr lang="ru-RU" sz="2400" b="1" dirty="0" smtClean="0"/>
              <a:t> (</a:t>
            </a:r>
            <a:r>
              <a:rPr lang="en-US" sz="2400" b="1" i="1" dirty="0" smtClean="0"/>
              <a:t>n</a:t>
            </a:r>
            <a:r>
              <a:rPr lang="en-US" sz="2400" b="1" dirty="0" smtClean="0"/>
              <a:t>). </a:t>
            </a:r>
            <a:r>
              <a:rPr lang="ru-RU" sz="2400" b="1" dirty="0" smtClean="0"/>
              <a:t>Сума </a:t>
            </a:r>
            <a:r>
              <a:rPr lang="ru-RU" sz="2400" b="1" dirty="0" err="1" smtClean="0"/>
              <a:t>протонів</a:t>
            </a:r>
            <a:r>
              <a:rPr lang="ru-RU" sz="2400" b="1" dirty="0" smtClean="0"/>
              <a:t> </a:t>
            </a:r>
            <a:r>
              <a:rPr lang="ru-RU" sz="2400" b="1" dirty="0" err="1" smtClean="0"/>
              <a:t>і</a:t>
            </a:r>
            <a:r>
              <a:rPr lang="ru-RU" sz="2400" b="1" dirty="0" smtClean="0"/>
              <a:t> </a:t>
            </a:r>
            <a:r>
              <a:rPr lang="ru-RU" sz="2400" b="1" dirty="0" err="1" smtClean="0"/>
              <a:t>нейтронів</a:t>
            </a:r>
            <a:r>
              <a:rPr lang="ru-RU" sz="2400" b="1" dirty="0" smtClean="0"/>
              <a:t> у </a:t>
            </a:r>
            <a:r>
              <a:rPr lang="ru-RU" sz="2400" b="1" dirty="0" err="1" smtClean="0"/>
              <a:t>ядрі</a:t>
            </a:r>
            <a:r>
              <a:rPr lang="ru-RU" sz="2400" b="1" dirty="0" smtClean="0"/>
              <a:t> одного атома </a:t>
            </a:r>
            <a:r>
              <a:rPr lang="ru-RU" sz="2400" b="1" dirty="0" err="1" smtClean="0"/>
              <a:t>називається</a:t>
            </a:r>
            <a:r>
              <a:rPr lang="ru-RU" sz="2400" b="1" dirty="0" smtClean="0"/>
              <a:t> </a:t>
            </a:r>
            <a:r>
              <a:rPr lang="ru-RU" sz="2400" b="1" dirty="0" err="1" smtClean="0"/>
              <a:t>нуклонним</a:t>
            </a:r>
            <a:r>
              <a:rPr lang="ru-RU" sz="2400" b="1" dirty="0" smtClean="0"/>
              <a:t> числом </a:t>
            </a:r>
          </a:p>
          <a:p>
            <a:pPr eaLnBrk="1" hangingPunct="1"/>
            <a:r>
              <a:rPr lang="ru-RU" sz="2400" b="1" dirty="0" smtClean="0"/>
              <a:t>де </a:t>
            </a:r>
            <a:r>
              <a:rPr lang="ru-RU" sz="2400" b="1" i="1" dirty="0" smtClean="0"/>
              <a:t>А</a:t>
            </a:r>
            <a:r>
              <a:rPr lang="ru-RU" sz="2400" b="1" dirty="0" smtClean="0"/>
              <a:t> — </a:t>
            </a:r>
            <a:r>
              <a:rPr lang="ru-RU" sz="2400" b="1" dirty="0" err="1" smtClean="0"/>
              <a:t>нуклонне</a:t>
            </a:r>
            <a:r>
              <a:rPr lang="ru-RU" sz="2400" b="1" dirty="0" smtClean="0"/>
              <a:t> число, </a:t>
            </a:r>
            <a:r>
              <a:rPr lang="ru-RU" sz="2400" b="1" i="1" dirty="0" smtClean="0"/>
              <a:t>N</a:t>
            </a:r>
            <a:r>
              <a:rPr lang="ru-RU" sz="2400" b="1" dirty="0" smtClean="0"/>
              <a:t> — число </a:t>
            </a:r>
            <a:r>
              <a:rPr lang="ru-RU" sz="2400" b="1" dirty="0" err="1" smtClean="0"/>
              <a:t>нейтронів</a:t>
            </a:r>
            <a:r>
              <a:rPr lang="ru-RU" sz="2400" b="1" dirty="0" smtClean="0"/>
              <a:t>, </a:t>
            </a:r>
            <a:r>
              <a:rPr lang="ru-RU" sz="2400" b="1" i="1" dirty="0" smtClean="0"/>
              <a:t>Z</a:t>
            </a:r>
            <a:r>
              <a:rPr lang="ru-RU" sz="2400" b="1" dirty="0" smtClean="0"/>
              <a:t> — число </a:t>
            </a:r>
            <a:r>
              <a:rPr lang="ru-RU" sz="2400" b="1" dirty="0" err="1" smtClean="0"/>
              <a:t>протонів</a:t>
            </a:r>
            <a:r>
              <a:rPr lang="ru-RU" sz="2400" b="1"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НЕОРГАНИКА ЛР ВИДЕО\ПСЭ мой урок видео монтаж\2010-12-31_162734.jpg"/>
          <p:cNvPicPr>
            <a:picLocks noChangeAspect="1" noChangeArrowheads="1"/>
          </p:cNvPicPr>
          <p:nvPr/>
        </p:nvPicPr>
        <p:blipFill>
          <a:blip r:embed="rId2" cstate="print"/>
          <a:srcRect/>
          <a:stretch>
            <a:fillRect/>
          </a:stretch>
        </p:blipFill>
        <p:spPr bwMode="auto">
          <a:xfrm>
            <a:off x="4427984" y="1844824"/>
            <a:ext cx="4464496" cy="4322613"/>
          </a:xfrm>
          <a:prstGeom prst="rect">
            <a:avLst/>
          </a:prstGeom>
          <a:noFill/>
          <a:ln w="9525">
            <a:noFill/>
            <a:miter lim="800000"/>
            <a:headEnd/>
            <a:tailEnd/>
          </a:ln>
        </p:spPr>
      </p:pic>
      <p:sp>
        <p:nvSpPr>
          <p:cNvPr id="18435" name="Заголовок 2"/>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uk-UA" sz="3200" b="1" dirty="0" smtClean="0"/>
              <a:t>Маси протона та нейтрона приблизно однакові, їх приймають рівними 1</a:t>
            </a:r>
          </a:p>
        </p:txBody>
      </p:sp>
      <p:sp>
        <p:nvSpPr>
          <p:cNvPr id="18436" name="Содержимое 3"/>
          <p:cNvSpPr>
            <a:spLocks noGrp="1"/>
          </p:cNvSpPr>
          <p:nvPr>
            <p:ph sz="half" idx="1"/>
          </p:nvPr>
        </p:nvSpPr>
        <p:spPr>
          <a:xfrm>
            <a:off x="500063" y="1484784"/>
            <a:ext cx="3643312" cy="5184576"/>
          </a:xfrm>
        </p:spPr>
        <p:style>
          <a:lnRef idx="2">
            <a:schemeClr val="accent1"/>
          </a:lnRef>
          <a:fillRef idx="1">
            <a:schemeClr val="lt1"/>
          </a:fillRef>
          <a:effectRef idx="0">
            <a:schemeClr val="accent1"/>
          </a:effectRef>
          <a:fontRef idx="minor">
            <a:schemeClr val="dk1"/>
          </a:fontRef>
        </p:style>
        <p:txBody>
          <a:bodyPr/>
          <a:lstStyle/>
          <a:p>
            <a:r>
              <a:rPr lang="uk-UA" b="1" dirty="0" smtClean="0">
                <a:solidFill>
                  <a:srgbClr val="002060"/>
                </a:solidFill>
              </a:rPr>
              <a:t>Атоми з однаковим зарядом ядра складають хімічний елемент.</a:t>
            </a:r>
            <a:br>
              <a:rPr lang="uk-UA" b="1" dirty="0" smtClean="0">
                <a:solidFill>
                  <a:srgbClr val="002060"/>
                </a:solidFill>
              </a:rPr>
            </a:br>
            <a:r>
              <a:rPr lang="uk-UA" b="1" dirty="0" smtClean="0">
                <a:solidFill>
                  <a:srgbClr val="002060"/>
                </a:solidFill>
              </a:rPr>
              <a:t>Ізотопи — атоми одного й того ж елемента, які мають різне </a:t>
            </a:r>
            <a:r>
              <a:rPr lang="uk-UA" b="1" dirty="0" err="1" smtClean="0">
                <a:solidFill>
                  <a:srgbClr val="002060"/>
                </a:solidFill>
              </a:rPr>
              <a:t>нуклонне</a:t>
            </a:r>
            <a:r>
              <a:rPr lang="uk-UA" b="1" dirty="0" smtClean="0">
                <a:solidFill>
                  <a:srgbClr val="002060"/>
                </a:solidFill>
              </a:rPr>
              <a:t> число внаслідок різної кількості нейтронів у ядрі.</a:t>
            </a:r>
          </a:p>
        </p:txBody>
      </p:sp>
      <p:sp>
        <p:nvSpPr>
          <p:cNvPr id="18437" name="Содержимое 4"/>
          <p:cNvSpPr>
            <a:spLocks noGrp="1"/>
          </p:cNvSpPr>
          <p:nvPr>
            <p:ph sz="half" idx="2"/>
          </p:nvPr>
        </p:nvSpPr>
        <p:spPr>
          <a:xfrm>
            <a:off x="4648201" y="6080444"/>
            <a:ext cx="67815" cy="84860"/>
          </a:xfrm>
        </p:spPr>
        <p:txBody>
          <a:bodyPr/>
          <a:lstStyle/>
          <a:p>
            <a:endParaRPr lang="ru-R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endParaRPr lang="ru-RU" smtClean="0"/>
          </a:p>
        </p:txBody>
      </p:sp>
      <p:sp>
        <p:nvSpPr>
          <p:cNvPr id="19459" name="Содержимое 2"/>
          <p:cNvSpPr>
            <a:spLocks noGrp="1"/>
          </p:cNvSpPr>
          <p:nvPr>
            <p:ph idx="1"/>
          </p:nvPr>
        </p:nvSpPr>
        <p:spPr/>
        <p:txBody>
          <a:bodyPr/>
          <a:lstStyle/>
          <a:p>
            <a:pPr eaLnBrk="1" hangingPunct="1"/>
            <a:endParaRPr lang="ru-RU" smtClean="0"/>
          </a:p>
        </p:txBody>
      </p:sp>
      <p:pic>
        <p:nvPicPr>
          <p:cNvPr id="19460" name="Picture 2" descr="D:\НЕОРГАНИКА ЛР ВИДЕО\ПСЭ мой урок видео монтаж\атом гелия.jpg"/>
          <p:cNvPicPr>
            <a:picLocks noChangeAspect="1" noChangeArrowheads="1"/>
          </p:cNvPicPr>
          <p:nvPr/>
        </p:nvPicPr>
        <p:blipFill>
          <a:blip r:embed="rId3" cstate="print"/>
          <a:srcRect/>
          <a:stretch>
            <a:fillRect/>
          </a:stretch>
        </p:blipFill>
        <p:spPr bwMode="auto">
          <a:xfrm>
            <a:off x="0" y="0"/>
            <a:ext cx="8532813" cy="6480175"/>
          </a:xfrm>
          <a:prstGeom prst="rect">
            <a:avLst/>
          </a:prstGeom>
          <a:noFill/>
          <a:ln w="9525">
            <a:noFill/>
            <a:miter lim="800000"/>
            <a:headEnd/>
            <a:tailEnd/>
          </a:ln>
        </p:spPr>
      </p:pic>
      <p:sp>
        <p:nvSpPr>
          <p:cNvPr id="1946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en-US" sz="1600">
                <a:latin typeface="Calibri" pitchFamily="34" charset="0"/>
                <a:cs typeface="Times New Roman" pitchFamily="18" charset="0"/>
              </a:rPr>
              <a:t>He</a:t>
            </a:r>
            <a:r>
              <a:rPr lang="en-US" sz="1600" baseline="-30000">
                <a:latin typeface="Calibri" pitchFamily="34" charset="0"/>
                <a:cs typeface="Times New Roman" pitchFamily="18" charset="0"/>
              </a:rPr>
              <a:t>4</a:t>
            </a:r>
            <a:r>
              <a:rPr lang="en-US" sz="1600" baseline="30000">
                <a:latin typeface="Calibri" pitchFamily="34" charset="0"/>
                <a:cs typeface="Times New Roman" pitchFamily="18" charset="0"/>
              </a:rPr>
              <a:t>2</a:t>
            </a:r>
            <a:endParaRPr lang="en-US"/>
          </a:p>
        </p:txBody>
      </p:sp>
      <p:sp>
        <p:nvSpPr>
          <p:cNvPr id="19462" name="Прямоугольник 5"/>
          <p:cNvSpPr>
            <a:spLocks noChangeArrowheads="1"/>
          </p:cNvSpPr>
          <p:nvPr/>
        </p:nvSpPr>
        <p:spPr bwMode="auto">
          <a:xfrm>
            <a:off x="2571750" y="357188"/>
            <a:ext cx="1143000" cy="584200"/>
          </a:xfrm>
          <a:prstGeom prst="rect">
            <a:avLst/>
          </a:prstGeom>
          <a:noFill/>
          <a:ln w="9525">
            <a:noFill/>
            <a:miter lim="800000"/>
            <a:headEnd/>
            <a:tailEnd/>
          </a:ln>
        </p:spPr>
        <p:txBody>
          <a:bodyPr>
            <a:spAutoFit/>
          </a:bodyPr>
          <a:lstStyle/>
          <a:p>
            <a:pPr eaLnBrk="0" hangingPunct="0">
              <a:spcBef>
                <a:spcPct val="30000"/>
              </a:spcBef>
            </a:pPr>
            <a:r>
              <a:rPr lang="en-US" sz="3200" b="1">
                <a:solidFill>
                  <a:srgbClr val="002060"/>
                </a:solidFill>
              </a:rPr>
              <a:t>He</a:t>
            </a:r>
            <a:r>
              <a:rPr lang="en-US" sz="3200" b="1" baseline="-25000">
                <a:solidFill>
                  <a:srgbClr val="002060"/>
                </a:solidFill>
              </a:rPr>
              <a:t>4</a:t>
            </a:r>
            <a:r>
              <a:rPr lang="en-US" sz="3200" b="1" baseline="30000">
                <a:solidFill>
                  <a:srgbClr val="002060"/>
                </a:solidFill>
              </a:rPr>
              <a:t>2</a:t>
            </a:r>
            <a:endParaRPr lang="ru-RU" sz="3200" b="1">
              <a:solidFill>
                <a:srgbClr val="002060"/>
              </a:solidFill>
            </a:endParaRPr>
          </a:p>
        </p:txBody>
      </p:sp>
      <p:sp>
        <p:nvSpPr>
          <p:cNvPr id="19463" name="Прямоугольник 6"/>
          <p:cNvSpPr>
            <a:spLocks noChangeArrowheads="1"/>
          </p:cNvSpPr>
          <p:nvPr/>
        </p:nvSpPr>
        <p:spPr bwMode="auto">
          <a:xfrm>
            <a:off x="3851275" y="4221163"/>
            <a:ext cx="3529013" cy="1314450"/>
          </a:xfrm>
          <a:prstGeom prst="rect">
            <a:avLst/>
          </a:prstGeom>
          <a:noFill/>
          <a:ln w="9525">
            <a:noFill/>
            <a:miter lim="800000"/>
            <a:headEnd/>
            <a:tailEnd/>
          </a:ln>
        </p:spPr>
        <p:txBody>
          <a:bodyPr>
            <a:spAutoFit/>
          </a:bodyPr>
          <a:lstStyle/>
          <a:p>
            <a:r>
              <a:rPr lang="uk-UA" sz="1600" b="1">
                <a:solidFill>
                  <a:srgbClr val="0070C0"/>
                </a:solidFill>
              </a:rPr>
              <a:t>Число позитивно заряджених протонів у ядрі дорівнює числу негативно заряджених електронів, тобто атом у цілому електронейтральний</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3"/>
          <p:cNvSpPr>
            <a:spLocks noGrp="1"/>
          </p:cNvSpPr>
          <p:nvPr>
            <p:ph type="title"/>
          </p:nvPr>
        </p:nvSpPr>
        <p:spPr>
          <a:xfrm>
            <a:off x="539552" y="274638"/>
            <a:ext cx="8147248" cy="1143000"/>
          </a:xfrm>
        </p:spPr>
        <p:style>
          <a:lnRef idx="2">
            <a:schemeClr val="accent1"/>
          </a:lnRef>
          <a:fillRef idx="1">
            <a:schemeClr val="lt1"/>
          </a:fillRef>
          <a:effectRef idx="0">
            <a:schemeClr val="accent1"/>
          </a:effectRef>
          <a:fontRef idx="minor">
            <a:schemeClr val="dk1"/>
          </a:fontRef>
        </p:style>
        <p:txBody>
          <a:bodyPr/>
          <a:lstStyle/>
          <a:p>
            <a:r>
              <a:rPr lang="uk-UA" sz="2400" b="1" dirty="0" smtClean="0"/>
              <a:t>Порядковий номер елементу – загальне число електронів у атомі, які утворюють електронну оболонку атома.</a:t>
            </a:r>
            <a:endParaRPr lang="ru-RU" sz="2400" b="1" dirty="0" smtClean="0"/>
          </a:p>
        </p:txBody>
      </p:sp>
      <p:sp>
        <p:nvSpPr>
          <p:cNvPr id="5" name="Содержимое 4"/>
          <p:cNvSpPr>
            <a:spLocks noGrp="1"/>
          </p:cNvSpPr>
          <p:nvPr>
            <p:ph idx="1"/>
          </p:nvPr>
        </p:nvSpPr>
        <p:spPr>
          <a:xfrm>
            <a:off x="571500" y="1357312"/>
            <a:ext cx="8104956" cy="4807991"/>
          </a:xfrm>
        </p:spPr>
        <p:style>
          <a:lnRef idx="2">
            <a:schemeClr val="accent1"/>
          </a:lnRef>
          <a:fillRef idx="1">
            <a:schemeClr val="lt1"/>
          </a:fillRef>
          <a:effectRef idx="0">
            <a:schemeClr val="accent1"/>
          </a:effectRef>
          <a:fontRef idx="minor">
            <a:schemeClr val="dk1"/>
          </a:fontRef>
        </p:style>
        <p:txBody>
          <a:bodyPr/>
          <a:lstStyle/>
          <a:p>
            <a:r>
              <a:rPr lang="uk-UA" sz="2400" b="1" dirty="0" smtClean="0">
                <a:solidFill>
                  <a:srgbClr val="215968"/>
                </a:solidFill>
              </a:rPr>
              <a:t>Порядковий номер елемента – кількість протонів у ядрі та заряд ядра </a:t>
            </a:r>
            <a:r>
              <a:rPr lang="en-US" sz="2400" b="1" dirty="0" smtClean="0">
                <a:solidFill>
                  <a:srgbClr val="215968"/>
                </a:solidFill>
              </a:rPr>
              <a:t>Z</a:t>
            </a:r>
            <a:endParaRPr lang="uk-UA" sz="2400" b="1" dirty="0" smtClean="0">
              <a:solidFill>
                <a:srgbClr val="215968"/>
              </a:solidFill>
            </a:endParaRPr>
          </a:p>
          <a:p>
            <a:r>
              <a:rPr lang="uk-UA" sz="2400" b="1" dirty="0" smtClean="0">
                <a:solidFill>
                  <a:srgbClr val="215968"/>
                </a:solidFill>
              </a:rPr>
              <a:t>Електрони по різному притягуються до атома  і утворюють електронні шари або рівні. </a:t>
            </a:r>
          </a:p>
          <a:p>
            <a:r>
              <a:rPr lang="uk-UA" sz="2400" b="1" dirty="0" smtClean="0">
                <a:solidFill>
                  <a:srgbClr val="215968"/>
                </a:solidFill>
              </a:rPr>
              <a:t>Номер періоду – кількість електронних  шарів  -</a:t>
            </a:r>
            <a:r>
              <a:rPr lang="en-US" sz="2400" b="1" dirty="0" smtClean="0">
                <a:solidFill>
                  <a:srgbClr val="215968"/>
                </a:solidFill>
              </a:rPr>
              <a:t> </a:t>
            </a:r>
            <a:r>
              <a:rPr lang="en-US" sz="2400" b="1" dirty="0" smtClean="0">
                <a:solidFill>
                  <a:srgbClr val="FF0000"/>
                </a:solidFill>
              </a:rPr>
              <a:t>n</a:t>
            </a:r>
            <a:endParaRPr lang="uk-UA" sz="2400" b="1" dirty="0" smtClean="0">
              <a:solidFill>
                <a:srgbClr val="FF0000"/>
              </a:solidFill>
            </a:endParaRPr>
          </a:p>
          <a:p>
            <a:r>
              <a:rPr lang="uk-UA" sz="2400" b="1" dirty="0" smtClean="0">
                <a:solidFill>
                  <a:srgbClr val="215968"/>
                </a:solidFill>
              </a:rPr>
              <a:t>Кожний електронний шар складається з електронних </a:t>
            </a:r>
            <a:r>
              <a:rPr lang="uk-UA" sz="2400" b="1" dirty="0" err="1" smtClean="0">
                <a:solidFill>
                  <a:srgbClr val="215968"/>
                </a:solidFill>
              </a:rPr>
              <a:t>орбіталей</a:t>
            </a:r>
            <a:r>
              <a:rPr lang="uk-UA" sz="2400" b="1" dirty="0" smtClean="0">
                <a:solidFill>
                  <a:srgbClr val="215968"/>
                </a:solidFill>
              </a:rPr>
              <a:t> певної форми. Кількість </a:t>
            </a:r>
            <a:r>
              <a:rPr lang="uk-UA" sz="2400" b="1" dirty="0" err="1" smtClean="0">
                <a:solidFill>
                  <a:srgbClr val="215968"/>
                </a:solidFill>
              </a:rPr>
              <a:t>орбіталей</a:t>
            </a:r>
            <a:r>
              <a:rPr lang="uk-UA" sz="2400" b="1" dirty="0" smtClean="0">
                <a:solidFill>
                  <a:srgbClr val="215968"/>
                </a:solidFill>
              </a:rPr>
              <a:t> визначається </a:t>
            </a:r>
            <a:r>
              <a:rPr lang="en-US" dirty="0" smtClean="0">
                <a:solidFill>
                  <a:srgbClr val="FF0000"/>
                </a:solidFill>
              </a:rPr>
              <a:t>n</a:t>
            </a:r>
            <a:r>
              <a:rPr lang="en-US" baseline="30000" dirty="0" smtClean="0">
                <a:solidFill>
                  <a:srgbClr val="FF0000"/>
                </a:solidFill>
              </a:rPr>
              <a:t>2</a:t>
            </a:r>
            <a:r>
              <a:rPr lang="uk-UA" baseline="30000" dirty="0" smtClean="0">
                <a:solidFill>
                  <a:srgbClr val="FF0000"/>
                </a:solidFill>
              </a:rPr>
              <a:t> </a:t>
            </a:r>
            <a:r>
              <a:rPr lang="uk-UA" dirty="0" smtClean="0">
                <a:solidFill>
                  <a:srgbClr val="FF0000"/>
                </a:solidFill>
              </a:rPr>
              <a:t>  </a:t>
            </a:r>
            <a:r>
              <a:rPr lang="uk-UA" b="1" baseline="30000" dirty="0" smtClean="0"/>
              <a:t>А </a:t>
            </a:r>
            <a:r>
              <a:rPr lang="uk-UA" b="1" baseline="30000" dirty="0" err="1" smtClean="0"/>
              <a:t>орбіталь</a:t>
            </a:r>
            <a:r>
              <a:rPr lang="uk-UA" b="1" baseline="30000" dirty="0" smtClean="0"/>
              <a:t> позначується клітинкою</a:t>
            </a:r>
            <a:endParaRPr lang="ru-RU" b="1" dirty="0" smtClean="0"/>
          </a:p>
          <a:p>
            <a:r>
              <a:rPr lang="uk-UA" sz="2400" b="1" dirty="0" smtClean="0">
                <a:solidFill>
                  <a:srgbClr val="215968"/>
                </a:solidFill>
              </a:rPr>
              <a:t>Не може бути більш ніж 2 електрони на одній </a:t>
            </a:r>
            <a:r>
              <a:rPr lang="uk-UA" sz="2400" b="1" dirty="0" err="1" smtClean="0">
                <a:solidFill>
                  <a:srgbClr val="215968"/>
                </a:solidFill>
              </a:rPr>
              <a:t>орбіталі</a:t>
            </a:r>
            <a:r>
              <a:rPr lang="uk-UA" sz="2400" b="1" dirty="0" smtClean="0">
                <a:solidFill>
                  <a:srgbClr val="215968"/>
                </a:solidFill>
              </a:rPr>
              <a:t>. Кількість електронів на енергетичному</a:t>
            </a:r>
          </a:p>
          <a:p>
            <a:r>
              <a:rPr lang="uk-UA" sz="2400" b="1" dirty="0" smtClean="0">
                <a:solidFill>
                  <a:srgbClr val="215968"/>
                </a:solidFill>
              </a:rPr>
              <a:t> рівні  </a:t>
            </a:r>
            <a:r>
              <a:rPr lang="uk-UA" b="1" dirty="0" smtClean="0">
                <a:solidFill>
                  <a:srgbClr val="215968"/>
                </a:solidFill>
              </a:rPr>
              <a:t>2</a:t>
            </a:r>
            <a:r>
              <a:rPr lang="en-US" dirty="0" smtClean="0">
                <a:solidFill>
                  <a:srgbClr val="FF0000"/>
                </a:solidFill>
              </a:rPr>
              <a:t> n</a:t>
            </a:r>
            <a:r>
              <a:rPr lang="en-US" baseline="30000" dirty="0" smtClean="0">
                <a:solidFill>
                  <a:srgbClr val="FF0000"/>
                </a:solidFill>
              </a:rPr>
              <a:t>2</a:t>
            </a:r>
            <a:endParaRPr lang="ru-RU" b="1" dirty="0" smtClean="0">
              <a:solidFill>
                <a:srgbClr val="215968"/>
              </a:solidFill>
            </a:endParaRPr>
          </a:p>
        </p:txBody>
      </p:sp>
      <p:sp>
        <p:nvSpPr>
          <p:cNvPr id="6" name="Блок-схема: процесс 5"/>
          <p:cNvSpPr/>
          <p:nvPr/>
        </p:nvSpPr>
        <p:spPr>
          <a:xfrm>
            <a:off x="7643813" y="4071938"/>
            <a:ext cx="571500" cy="500062"/>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8" name="Блок-схема: процесс 7"/>
          <p:cNvSpPr/>
          <p:nvPr/>
        </p:nvSpPr>
        <p:spPr>
          <a:xfrm>
            <a:off x="7812088" y="5013325"/>
            <a:ext cx="71437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cxnSp>
        <p:nvCxnSpPr>
          <p:cNvPr id="10" name="Прямая со стрелкой 9"/>
          <p:cNvCxnSpPr/>
          <p:nvPr/>
        </p:nvCxnSpPr>
        <p:spPr>
          <a:xfrm rot="5400000">
            <a:off x="8001794" y="5357019"/>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5400000" flipH="1" flipV="1">
            <a:off x="7716044" y="5285582"/>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642938" y="274638"/>
            <a:ext cx="7929562" cy="725487"/>
          </a:xfrm>
        </p:spPr>
        <p:txBody>
          <a:bodyPr/>
          <a:lstStyle/>
          <a:p>
            <a:r>
              <a:rPr lang="uk-UA" sz="2800" b="1" smtClean="0"/>
              <a:t>Розподіл електронів по енергетичним рівням</a:t>
            </a:r>
            <a:endParaRPr lang="ru-RU" sz="2800" b="1" smtClean="0"/>
          </a:p>
        </p:txBody>
      </p:sp>
      <p:sp>
        <p:nvSpPr>
          <p:cNvPr id="23555" name="Содержимое 2"/>
          <p:cNvSpPr>
            <a:spLocks noGrp="1"/>
          </p:cNvSpPr>
          <p:nvPr>
            <p:ph idx="1"/>
          </p:nvPr>
        </p:nvSpPr>
        <p:spPr>
          <a:xfrm>
            <a:off x="642938" y="857250"/>
            <a:ext cx="7858125" cy="5143500"/>
          </a:xfrm>
        </p:spPr>
        <p:txBody>
          <a:bodyPr/>
          <a:lstStyle/>
          <a:p>
            <a:r>
              <a:rPr lang="uk-UA" sz="2000" b="1" smtClean="0"/>
              <a:t>Третій період   3 енергетичних рівня </a:t>
            </a:r>
            <a:r>
              <a:rPr lang="en-US" sz="2000" b="1" smtClean="0"/>
              <a:t>n=3 </a:t>
            </a:r>
            <a:r>
              <a:rPr lang="uk-UA" sz="2000" b="1" smtClean="0"/>
              <a:t>кількість орбіталей </a:t>
            </a:r>
            <a:r>
              <a:rPr lang="en-US" sz="2000" b="1" smtClean="0"/>
              <a:t>n</a:t>
            </a:r>
            <a:r>
              <a:rPr lang="en-US" sz="2000" b="1" baseline="30000" smtClean="0"/>
              <a:t>2</a:t>
            </a:r>
            <a:r>
              <a:rPr lang="en-US" sz="2000" b="1" smtClean="0"/>
              <a:t>=9</a:t>
            </a:r>
            <a:r>
              <a:rPr lang="uk-UA" sz="2000" b="1" smtClean="0"/>
              <a:t> електронів 2 </a:t>
            </a:r>
            <a:r>
              <a:rPr lang="en-US" sz="2000" b="1" smtClean="0"/>
              <a:t>n</a:t>
            </a:r>
            <a:r>
              <a:rPr lang="en-US" sz="2000" b="1" baseline="30000" smtClean="0"/>
              <a:t>2</a:t>
            </a:r>
            <a:r>
              <a:rPr lang="en-US" sz="2000" b="1" smtClean="0"/>
              <a:t>=</a:t>
            </a:r>
            <a:r>
              <a:rPr lang="uk-UA" sz="2000" b="1" smtClean="0"/>
              <a:t>18</a:t>
            </a:r>
            <a:r>
              <a:rPr lang="en-US" sz="2000" b="1" smtClean="0"/>
              <a:t>   </a:t>
            </a:r>
            <a:endParaRPr lang="uk-UA" sz="2000" b="1" smtClean="0"/>
          </a:p>
          <a:p>
            <a:r>
              <a:rPr lang="uk-UA" sz="2000" b="1" smtClean="0"/>
              <a:t>                     </a:t>
            </a:r>
            <a:r>
              <a:rPr lang="en-US" sz="2000" b="1" smtClean="0"/>
              <a:t>3 S</a:t>
            </a:r>
            <a:r>
              <a:rPr lang="en-US" sz="2000" b="1" baseline="30000" smtClean="0"/>
              <a:t>2</a:t>
            </a:r>
            <a:r>
              <a:rPr lang="uk-UA" sz="2000" b="1" smtClean="0"/>
              <a:t> 3</a:t>
            </a:r>
            <a:r>
              <a:rPr lang="en-US" sz="2000" b="1" smtClean="0"/>
              <a:t>P</a:t>
            </a:r>
            <a:r>
              <a:rPr lang="en-US" sz="2000" b="1" baseline="30000" smtClean="0"/>
              <a:t>6</a:t>
            </a:r>
            <a:r>
              <a:rPr lang="en-US" sz="2000" b="1" smtClean="0"/>
              <a:t> 3d</a:t>
            </a:r>
            <a:r>
              <a:rPr lang="en-US" sz="2000" b="1" baseline="30000" smtClean="0"/>
              <a:t>10</a:t>
            </a:r>
            <a:endParaRPr lang="ru-RU" sz="2000" b="1" smtClean="0"/>
          </a:p>
          <a:p>
            <a:endParaRPr lang="en-US" sz="2000" b="1" baseline="30000" smtClean="0"/>
          </a:p>
          <a:p>
            <a:r>
              <a:rPr lang="en-US" sz="2000" b="1" baseline="30000" smtClean="0"/>
              <a:t>                                              </a:t>
            </a:r>
            <a:r>
              <a:rPr lang="en-US" sz="2000" b="1" smtClean="0"/>
              <a:t> 2 S</a:t>
            </a:r>
            <a:r>
              <a:rPr lang="en-US" sz="2000" b="1" baseline="30000" smtClean="0"/>
              <a:t>2</a:t>
            </a:r>
            <a:r>
              <a:rPr lang="uk-UA" sz="2000" b="1" smtClean="0"/>
              <a:t> 2</a:t>
            </a:r>
            <a:r>
              <a:rPr lang="en-US" sz="2000" b="1" smtClean="0"/>
              <a:t>P</a:t>
            </a:r>
            <a:r>
              <a:rPr lang="en-US" sz="2000" b="1" baseline="30000" smtClean="0"/>
              <a:t>6</a:t>
            </a:r>
            <a:endParaRPr lang="en-US" sz="2000" b="1" smtClean="0"/>
          </a:p>
          <a:p>
            <a:r>
              <a:rPr lang="en-US" sz="2000" b="1" smtClean="0"/>
              <a:t>                                </a:t>
            </a:r>
            <a:r>
              <a:rPr lang="uk-UA" sz="2000" b="1" smtClean="0"/>
              <a:t>  </a:t>
            </a:r>
          </a:p>
          <a:p>
            <a:r>
              <a:rPr lang="uk-UA" sz="2000" b="1" smtClean="0"/>
              <a:t>                                </a:t>
            </a:r>
            <a:r>
              <a:rPr lang="en-US" sz="2000" b="1" smtClean="0"/>
              <a:t> 1 S</a:t>
            </a:r>
            <a:r>
              <a:rPr lang="en-US" sz="2000" b="1" baseline="30000" smtClean="0"/>
              <a:t>2</a:t>
            </a:r>
            <a:endParaRPr lang="ru-RU" sz="2000" b="1" smtClean="0"/>
          </a:p>
          <a:p>
            <a:r>
              <a:rPr lang="uk-UA" sz="2000" b="1" smtClean="0"/>
              <a:t>Другий період – 2 енергетичних рівня </a:t>
            </a:r>
            <a:r>
              <a:rPr lang="en-US" sz="2000" b="1" smtClean="0"/>
              <a:t>n</a:t>
            </a:r>
            <a:r>
              <a:rPr lang="uk-UA" sz="2000" b="1" smtClean="0"/>
              <a:t>=2 кількість орбіталей </a:t>
            </a:r>
            <a:r>
              <a:rPr lang="en-US" sz="2000" b="1" smtClean="0"/>
              <a:t>n</a:t>
            </a:r>
            <a:r>
              <a:rPr lang="uk-UA" sz="2000" b="1" baseline="30000" smtClean="0"/>
              <a:t>2</a:t>
            </a:r>
            <a:r>
              <a:rPr lang="uk-UA" sz="2000" b="1" smtClean="0"/>
              <a:t>=4 електронів 2 </a:t>
            </a:r>
            <a:r>
              <a:rPr lang="en-US" sz="2000" b="1" smtClean="0"/>
              <a:t>n</a:t>
            </a:r>
            <a:r>
              <a:rPr lang="uk-UA" sz="2000" b="1" baseline="30000" smtClean="0"/>
              <a:t>2</a:t>
            </a:r>
            <a:r>
              <a:rPr lang="uk-UA" sz="2000" b="1" smtClean="0"/>
              <a:t>=8</a:t>
            </a:r>
            <a:r>
              <a:rPr lang="en-US" sz="2000" b="1" smtClean="0"/>
              <a:t>      </a:t>
            </a:r>
            <a:endParaRPr lang="uk-UA" sz="2000" b="1" smtClean="0"/>
          </a:p>
          <a:p>
            <a:r>
              <a:rPr lang="uk-UA" sz="2000" b="1" smtClean="0"/>
              <a:t>                                     </a:t>
            </a:r>
            <a:r>
              <a:rPr lang="en-US" sz="2000" b="1" smtClean="0"/>
              <a:t>2 S</a:t>
            </a:r>
            <a:r>
              <a:rPr lang="en-US" sz="2000" b="1" baseline="30000" smtClean="0"/>
              <a:t>2</a:t>
            </a:r>
            <a:r>
              <a:rPr lang="uk-UA" sz="2000" b="1" smtClean="0"/>
              <a:t>2</a:t>
            </a:r>
            <a:r>
              <a:rPr lang="en-US" sz="2000" b="1" smtClean="0"/>
              <a:t>P</a:t>
            </a:r>
            <a:r>
              <a:rPr lang="en-US" sz="2000" b="1" baseline="30000" smtClean="0"/>
              <a:t>6</a:t>
            </a:r>
            <a:endParaRPr lang="uk-UA" sz="2000" b="1" smtClean="0"/>
          </a:p>
          <a:p>
            <a:pPr>
              <a:buFont typeface="Arial" charset="0"/>
              <a:buNone/>
            </a:pPr>
            <a:endParaRPr lang="uk-UA" sz="2000" b="1" smtClean="0"/>
          </a:p>
          <a:p>
            <a:r>
              <a:rPr lang="en-US" sz="2000" b="1" smtClean="0"/>
              <a:t>                                     1 S</a:t>
            </a:r>
            <a:r>
              <a:rPr lang="en-US" sz="2000" b="1" baseline="30000" smtClean="0"/>
              <a:t>2</a:t>
            </a:r>
            <a:endParaRPr lang="ru-RU" sz="2000" b="1" smtClean="0"/>
          </a:p>
          <a:p>
            <a:pPr>
              <a:buFont typeface="Arial" charset="0"/>
              <a:buNone/>
            </a:pPr>
            <a:r>
              <a:rPr lang="uk-UA" sz="2000" b="1" smtClean="0"/>
              <a:t>Перший період – 1 енергетичний рівень </a:t>
            </a:r>
            <a:r>
              <a:rPr lang="en-US" sz="2000" b="1" smtClean="0"/>
              <a:t>n</a:t>
            </a:r>
            <a:r>
              <a:rPr lang="uk-UA" sz="2000" b="1" smtClean="0"/>
              <a:t>=1 кількість орбіталей </a:t>
            </a:r>
            <a:r>
              <a:rPr lang="en-US" sz="2000" b="1" smtClean="0"/>
              <a:t>n</a:t>
            </a:r>
            <a:r>
              <a:rPr lang="uk-UA" sz="2000" b="1" baseline="30000" smtClean="0"/>
              <a:t>2</a:t>
            </a:r>
            <a:r>
              <a:rPr lang="uk-UA" sz="2000" b="1" smtClean="0"/>
              <a:t>=1 електронів 2 </a:t>
            </a:r>
            <a:r>
              <a:rPr lang="en-US" sz="2000" b="1" smtClean="0"/>
              <a:t>n</a:t>
            </a:r>
            <a:r>
              <a:rPr lang="uk-UA" sz="2000" b="1" baseline="30000" smtClean="0"/>
              <a:t>2</a:t>
            </a:r>
            <a:r>
              <a:rPr lang="uk-UA" sz="2000" b="1" smtClean="0"/>
              <a:t>=2                   1</a:t>
            </a:r>
            <a:r>
              <a:rPr lang="en-US" sz="2000" b="1" smtClean="0"/>
              <a:t>S</a:t>
            </a:r>
            <a:r>
              <a:rPr lang="en-US" sz="2000" b="1" baseline="30000" smtClean="0"/>
              <a:t>2</a:t>
            </a:r>
            <a:endParaRPr lang="ru-RU" sz="2000" b="1" smtClean="0"/>
          </a:p>
          <a:p>
            <a:endParaRPr lang="ru-RU" b="1" smtClean="0"/>
          </a:p>
        </p:txBody>
      </p:sp>
      <p:sp>
        <p:nvSpPr>
          <p:cNvPr id="4" name="Блок-схема: процесс 3"/>
          <p:cNvSpPr/>
          <p:nvPr/>
        </p:nvSpPr>
        <p:spPr>
          <a:xfrm>
            <a:off x="4572000" y="5357813"/>
            <a:ext cx="642938" cy="642937"/>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cxnSp>
        <p:nvCxnSpPr>
          <p:cNvPr id="6" name="Прямая со стрелкой 5"/>
          <p:cNvCxnSpPr/>
          <p:nvPr/>
        </p:nvCxnSpPr>
        <p:spPr>
          <a:xfrm rot="5400000">
            <a:off x="4537075" y="5678488"/>
            <a:ext cx="3571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5400000" flipH="1" flipV="1">
            <a:off x="4787106" y="5642769"/>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Блок-схема: процесс 8"/>
          <p:cNvSpPr/>
          <p:nvPr/>
        </p:nvSpPr>
        <p:spPr>
          <a:xfrm>
            <a:off x="4000500" y="3786188"/>
            <a:ext cx="71437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10" name="Блок-схема: процесс 9"/>
          <p:cNvSpPr/>
          <p:nvPr/>
        </p:nvSpPr>
        <p:spPr>
          <a:xfrm>
            <a:off x="4714875" y="3786188"/>
            <a:ext cx="71437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11" name="Блок-схема: процесс 10"/>
          <p:cNvSpPr/>
          <p:nvPr/>
        </p:nvSpPr>
        <p:spPr>
          <a:xfrm>
            <a:off x="5429250" y="3786188"/>
            <a:ext cx="71437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12" name="Блок-схема: процесс 11"/>
          <p:cNvSpPr/>
          <p:nvPr/>
        </p:nvSpPr>
        <p:spPr>
          <a:xfrm>
            <a:off x="6143625" y="3786188"/>
            <a:ext cx="71437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13" name="Блок-схема: процесс 12"/>
          <p:cNvSpPr/>
          <p:nvPr/>
        </p:nvSpPr>
        <p:spPr>
          <a:xfrm>
            <a:off x="4000500" y="4429125"/>
            <a:ext cx="71437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14" name="Блок-схема: процесс 13"/>
          <p:cNvSpPr/>
          <p:nvPr/>
        </p:nvSpPr>
        <p:spPr>
          <a:xfrm>
            <a:off x="5143500" y="1428750"/>
            <a:ext cx="71437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15" name="Блок-схема: процесс 14"/>
          <p:cNvSpPr/>
          <p:nvPr/>
        </p:nvSpPr>
        <p:spPr>
          <a:xfrm>
            <a:off x="3714750" y="1428750"/>
            <a:ext cx="71437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16" name="Блок-схема: процесс 15"/>
          <p:cNvSpPr/>
          <p:nvPr/>
        </p:nvSpPr>
        <p:spPr>
          <a:xfrm>
            <a:off x="4429125" y="1428750"/>
            <a:ext cx="71437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17" name="Блок-схема: процесс 16"/>
          <p:cNvSpPr/>
          <p:nvPr/>
        </p:nvSpPr>
        <p:spPr>
          <a:xfrm>
            <a:off x="5857875" y="1428750"/>
            <a:ext cx="71437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18" name="Блок-схема: процесс 17"/>
          <p:cNvSpPr/>
          <p:nvPr/>
        </p:nvSpPr>
        <p:spPr>
          <a:xfrm>
            <a:off x="3714750" y="2071688"/>
            <a:ext cx="71437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19" name="Блок-схема: процесс 18"/>
          <p:cNvSpPr/>
          <p:nvPr/>
        </p:nvSpPr>
        <p:spPr>
          <a:xfrm>
            <a:off x="4429125" y="2071688"/>
            <a:ext cx="71437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20" name="Блок-схема: процесс 19"/>
          <p:cNvSpPr/>
          <p:nvPr/>
        </p:nvSpPr>
        <p:spPr>
          <a:xfrm>
            <a:off x="5143500" y="2071688"/>
            <a:ext cx="71437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21" name="Блок-схема: процесс 20"/>
          <p:cNvSpPr/>
          <p:nvPr/>
        </p:nvSpPr>
        <p:spPr>
          <a:xfrm>
            <a:off x="5857875" y="2071688"/>
            <a:ext cx="71437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22" name="Блок-схема: процесс 21"/>
          <p:cNvSpPr/>
          <p:nvPr/>
        </p:nvSpPr>
        <p:spPr>
          <a:xfrm>
            <a:off x="3714750" y="2714625"/>
            <a:ext cx="71437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cxnSp>
        <p:nvCxnSpPr>
          <p:cNvPr id="24" name="Прямая со стрелкой 23"/>
          <p:cNvCxnSpPr/>
          <p:nvPr/>
        </p:nvCxnSpPr>
        <p:spPr>
          <a:xfrm rot="5400000" flipH="1" flipV="1">
            <a:off x="4035425" y="4679950"/>
            <a:ext cx="3571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3" idx="0"/>
          </p:cNvCxnSpPr>
          <p:nvPr/>
        </p:nvCxnSpPr>
        <p:spPr>
          <a:xfrm rot="16200000" flipH="1">
            <a:off x="4106863" y="4679950"/>
            <a:ext cx="5000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5400000">
            <a:off x="4035425" y="4108450"/>
            <a:ext cx="3571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5400000" flipH="1" flipV="1">
            <a:off x="4214019" y="4072732"/>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rot="5400000">
            <a:off x="4715669" y="4072732"/>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rot="5400000" flipH="1" flipV="1">
            <a:off x="4965700" y="4108450"/>
            <a:ext cx="3571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rot="5400000">
            <a:off x="5430044" y="4072732"/>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rot="5400000" flipH="1" flipV="1">
            <a:off x="5751513" y="4037013"/>
            <a:ext cx="35718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rot="5400000">
            <a:off x="6072981" y="4072732"/>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rot="5400000" flipH="1" flipV="1">
            <a:off x="6323012" y="4037013"/>
            <a:ext cx="50006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rot="5400000">
            <a:off x="3713956" y="2999582"/>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rot="5400000" flipH="1" flipV="1">
            <a:off x="3928269" y="2999582"/>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rot="5400000">
            <a:off x="3713956" y="2356644"/>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rot="5400000" flipH="1" flipV="1">
            <a:off x="3928269" y="2356644"/>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rot="5400000">
            <a:off x="4429919" y="2356644"/>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rot="5400000" flipH="1" flipV="1">
            <a:off x="4715669" y="2285207"/>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rot="5400000">
            <a:off x="5144294" y="2356644"/>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rot="5400000" flipH="1" flipV="1">
            <a:off x="5358606" y="2356644"/>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rot="5400000">
            <a:off x="5894388" y="2392363"/>
            <a:ext cx="35718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rot="5400000" flipH="1" flipV="1">
            <a:off x="6144419" y="2356644"/>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rot="5400000">
            <a:off x="3713956" y="1785144"/>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p:nvPr/>
        </p:nvCxnSpPr>
        <p:spPr>
          <a:xfrm rot="5400000" flipH="1">
            <a:off x="3837781" y="1734344"/>
            <a:ext cx="6127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rot="5400000">
            <a:off x="4429919" y="1713707"/>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rot="5400000" flipH="1" flipV="1">
            <a:off x="4644231" y="1713707"/>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p:nvPr/>
        </p:nvCxnSpPr>
        <p:spPr>
          <a:xfrm rot="5400000">
            <a:off x="5108575" y="1749425"/>
            <a:ext cx="3571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a:stCxn id="14" idx="2"/>
            <a:endCxn id="14" idx="0"/>
          </p:cNvCxnSpPr>
          <p:nvPr/>
        </p:nvCxnSpPr>
        <p:spPr>
          <a:xfrm rot="5400000" flipH="1">
            <a:off x="5195094" y="1734344"/>
            <a:ext cx="6127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p:cNvCxnSpPr/>
          <p:nvPr/>
        </p:nvCxnSpPr>
        <p:spPr>
          <a:xfrm rot="5400000">
            <a:off x="5751513" y="1749425"/>
            <a:ext cx="5000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Прямая со стрелкой 82"/>
          <p:cNvCxnSpPr/>
          <p:nvPr/>
        </p:nvCxnSpPr>
        <p:spPr>
          <a:xfrm rot="5400000" flipH="1" flipV="1">
            <a:off x="6037262" y="1677988"/>
            <a:ext cx="50006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Блок-схема: процесс 87"/>
          <p:cNvSpPr/>
          <p:nvPr/>
        </p:nvSpPr>
        <p:spPr>
          <a:xfrm>
            <a:off x="6572250" y="1428750"/>
            <a:ext cx="500063"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89" name="Блок-схема: процесс 88"/>
          <p:cNvSpPr/>
          <p:nvPr/>
        </p:nvSpPr>
        <p:spPr>
          <a:xfrm>
            <a:off x="7000875" y="1428750"/>
            <a:ext cx="500063"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90" name="Блок-схема: процесс 89"/>
          <p:cNvSpPr/>
          <p:nvPr/>
        </p:nvSpPr>
        <p:spPr>
          <a:xfrm>
            <a:off x="7429500" y="1428750"/>
            <a:ext cx="500063"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91" name="Блок-схема: процесс 90"/>
          <p:cNvSpPr/>
          <p:nvPr/>
        </p:nvSpPr>
        <p:spPr>
          <a:xfrm>
            <a:off x="7929563" y="1428750"/>
            <a:ext cx="428625"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sp>
        <p:nvSpPr>
          <p:cNvPr id="92" name="Блок-схема: процесс 91"/>
          <p:cNvSpPr/>
          <p:nvPr/>
        </p:nvSpPr>
        <p:spPr>
          <a:xfrm>
            <a:off x="8358188" y="1428750"/>
            <a:ext cx="500062" cy="612775"/>
          </a:xfrm>
          <a:prstGeom prst="flowChartProcess">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ru-RU"/>
          </a:p>
        </p:txBody>
      </p:sp>
      <p:cxnSp>
        <p:nvCxnSpPr>
          <p:cNvPr id="94" name="Прямая со стрелкой 93"/>
          <p:cNvCxnSpPr/>
          <p:nvPr/>
        </p:nvCxnSpPr>
        <p:spPr>
          <a:xfrm rot="5400000" flipH="1" flipV="1">
            <a:off x="6501606" y="1642269"/>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p:nvPr/>
        </p:nvCxnSpPr>
        <p:spPr>
          <a:xfrm rot="5400000">
            <a:off x="6715919" y="1713706"/>
            <a:ext cx="2857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Прямая со стрелкой 97"/>
          <p:cNvCxnSpPr/>
          <p:nvPr/>
        </p:nvCxnSpPr>
        <p:spPr>
          <a:xfrm rot="5400000" flipH="1" flipV="1">
            <a:off x="6965950" y="1677988"/>
            <a:ext cx="3571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Прямая со стрелкой 99"/>
          <p:cNvCxnSpPr>
            <a:stCxn id="89" idx="0"/>
          </p:cNvCxnSpPr>
          <p:nvPr/>
        </p:nvCxnSpPr>
        <p:spPr>
          <a:xfrm rot="16200000" flipH="1">
            <a:off x="7019131" y="1661319"/>
            <a:ext cx="500063" cy="34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Прямая со стрелкой 101"/>
          <p:cNvCxnSpPr/>
          <p:nvPr/>
        </p:nvCxnSpPr>
        <p:spPr>
          <a:xfrm rot="5400000" flipH="1" flipV="1">
            <a:off x="7358856" y="1713707"/>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Прямая со стрелкой 103"/>
          <p:cNvCxnSpPr/>
          <p:nvPr/>
        </p:nvCxnSpPr>
        <p:spPr>
          <a:xfrm rot="5400000">
            <a:off x="7608888" y="1749425"/>
            <a:ext cx="3571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Прямая со стрелкой 105"/>
          <p:cNvCxnSpPr/>
          <p:nvPr/>
        </p:nvCxnSpPr>
        <p:spPr>
          <a:xfrm rot="5400000" flipH="1" flipV="1">
            <a:off x="7858919" y="1713707"/>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p:cNvCxnSpPr/>
          <p:nvPr/>
        </p:nvCxnSpPr>
        <p:spPr>
          <a:xfrm rot="5400000">
            <a:off x="8037513" y="1749425"/>
            <a:ext cx="3571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Прямая со стрелкой 109"/>
          <p:cNvCxnSpPr/>
          <p:nvPr/>
        </p:nvCxnSpPr>
        <p:spPr>
          <a:xfrm rot="5400000" flipH="1" flipV="1">
            <a:off x="8323263" y="1677988"/>
            <a:ext cx="35718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Прямая со стрелкой 111"/>
          <p:cNvCxnSpPr/>
          <p:nvPr/>
        </p:nvCxnSpPr>
        <p:spPr>
          <a:xfrm rot="5400000">
            <a:off x="8537575" y="1749425"/>
            <a:ext cx="3571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D:\НЕОРГАНИКА ЛР ВИДЕО\ПСЭ мой урок видео монтаж\2011-01-16_094210.jpg"/>
          <p:cNvPicPr>
            <a:picLocks noChangeAspect="1" noChangeArrowheads="1"/>
          </p:cNvPicPr>
          <p:nvPr/>
        </p:nvPicPr>
        <p:blipFill>
          <a:blip r:embed="rId3" cstate="print"/>
          <a:srcRect/>
          <a:stretch>
            <a:fillRect/>
          </a:stretch>
        </p:blipFill>
        <p:spPr bwMode="auto">
          <a:xfrm>
            <a:off x="4535488" y="0"/>
            <a:ext cx="4608512" cy="3554413"/>
          </a:xfrm>
          <a:prstGeom prst="rect">
            <a:avLst/>
          </a:prstGeom>
          <a:noFill/>
          <a:ln w="9525">
            <a:noFill/>
            <a:miter lim="800000"/>
            <a:headEnd/>
            <a:tailEnd/>
          </a:ln>
        </p:spPr>
      </p:pic>
      <p:pic>
        <p:nvPicPr>
          <p:cNvPr id="27651" name="Picture 2" descr="D:\НЕОРГАНИКА ЛР ВИДЕО\ПСЭ мой урок видео монтаж\2011-01-16_094008.jpg"/>
          <p:cNvPicPr>
            <a:picLocks noChangeAspect="1" noChangeArrowheads="1"/>
          </p:cNvPicPr>
          <p:nvPr/>
        </p:nvPicPr>
        <p:blipFill>
          <a:blip r:embed="rId4" cstate="print"/>
          <a:srcRect/>
          <a:stretch>
            <a:fillRect/>
          </a:stretch>
        </p:blipFill>
        <p:spPr bwMode="auto">
          <a:xfrm>
            <a:off x="0" y="0"/>
            <a:ext cx="4572000" cy="3570288"/>
          </a:xfrm>
          <a:prstGeom prst="rect">
            <a:avLst/>
          </a:prstGeom>
          <a:noFill/>
          <a:ln w="9525">
            <a:noFill/>
            <a:miter lim="800000"/>
            <a:headEnd/>
            <a:tailEnd/>
          </a:ln>
        </p:spPr>
      </p:pic>
      <p:pic>
        <p:nvPicPr>
          <p:cNvPr id="27652" name="Picture 4" descr="D:\НЕОРГАНИКА ЛР ВИДЕО\ПСЭ мой урок видео монтаж\2011-01-16_095127.jpg"/>
          <p:cNvPicPr>
            <a:picLocks noChangeAspect="1" noChangeArrowheads="1"/>
          </p:cNvPicPr>
          <p:nvPr/>
        </p:nvPicPr>
        <p:blipFill>
          <a:blip r:embed="rId5" cstate="print"/>
          <a:srcRect/>
          <a:stretch>
            <a:fillRect/>
          </a:stretch>
        </p:blipFill>
        <p:spPr bwMode="auto">
          <a:xfrm>
            <a:off x="4071938" y="3644900"/>
            <a:ext cx="5072062" cy="3213100"/>
          </a:xfrm>
          <a:prstGeom prst="rect">
            <a:avLst/>
          </a:prstGeom>
          <a:noFill/>
          <a:ln w="9525">
            <a:noFill/>
            <a:miter lim="800000"/>
            <a:headEnd/>
            <a:tailEnd/>
          </a:ln>
        </p:spPr>
      </p:pic>
      <p:sp>
        <p:nvSpPr>
          <p:cNvPr id="6" name="Прямоугольник 5"/>
          <p:cNvSpPr/>
          <p:nvPr/>
        </p:nvSpPr>
        <p:spPr>
          <a:xfrm>
            <a:off x="8286750" y="5929313"/>
            <a:ext cx="285750" cy="50006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ru-RU"/>
          </a:p>
        </p:txBody>
      </p:sp>
      <p:pic>
        <p:nvPicPr>
          <p:cNvPr id="27654" name="Picture 5" descr="D:\НЕОРГАНИКА ЛР ВИДЕО\ПСЭ мой урок видео монтаж\2011-01-16_100545.jpg"/>
          <p:cNvPicPr>
            <a:picLocks noChangeAspect="1" noChangeArrowheads="1"/>
          </p:cNvPicPr>
          <p:nvPr/>
        </p:nvPicPr>
        <p:blipFill>
          <a:blip r:embed="rId6" cstate="print"/>
          <a:srcRect/>
          <a:stretch>
            <a:fillRect/>
          </a:stretch>
        </p:blipFill>
        <p:spPr bwMode="auto">
          <a:xfrm>
            <a:off x="0" y="3500438"/>
            <a:ext cx="4578350" cy="3357562"/>
          </a:xfrm>
          <a:prstGeom prst="rect">
            <a:avLst/>
          </a:prstGeom>
          <a:noFill/>
          <a:ln w="9525">
            <a:noFill/>
            <a:miter lim="800000"/>
            <a:headEnd/>
            <a:tailEnd/>
          </a:ln>
        </p:spPr>
      </p:pic>
      <p:sp>
        <p:nvSpPr>
          <p:cNvPr id="7" name="Прямоугольник 6"/>
          <p:cNvSpPr/>
          <p:nvPr/>
        </p:nvSpPr>
        <p:spPr>
          <a:xfrm>
            <a:off x="8572500" y="5929313"/>
            <a:ext cx="285750" cy="50006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ru-RU"/>
          </a:p>
        </p:txBody>
      </p:sp>
      <p:sp>
        <p:nvSpPr>
          <p:cNvPr id="8" name="Прямоугольник 7"/>
          <p:cNvSpPr/>
          <p:nvPr/>
        </p:nvSpPr>
        <p:spPr>
          <a:xfrm>
            <a:off x="8858250" y="5929313"/>
            <a:ext cx="285750" cy="50006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ru-RU"/>
          </a:p>
        </p:txBody>
      </p:sp>
      <p:sp>
        <p:nvSpPr>
          <p:cNvPr id="27657" name="Прямоугольник 8"/>
          <p:cNvSpPr>
            <a:spLocks noChangeArrowheads="1"/>
          </p:cNvSpPr>
          <p:nvPr/>
        </p:nvSpPr>
        <p:spPr bwMode="auto">
          <a:xfrm>
            <a:off x="8429625" y="6488113"/>
            <a:ext cx="466725" cy="369887"/>
          </a:xfrm>
          <a:prstGeom prst="rect">
            <a:avLst/>
          </a:prstGeom>
          <a:noFill/>
          <a:ln w="9525">
            <a:noFill/>
            <a:miter lim="800000"/>
            <a:headEnd/>
            <a:tailEnd/>
          </a:ln>
        </p:spPr>
        <p:txBody>
          <a:bodyPr wrap="none">
            <a:spAutoFit/>
          </a:bodyPr>
          <a:lstStyle/>
          <a:p>
            <a:r>
              <a:rPr lang="uk-UA"/>
              <a:t>2Р</a:t>
            </a: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476673"/>
            <a:ext cx="7772400" cy="1224136"/>
          </a:xfrm>
        </p:spPr>
        <p:txBody>
          <a:bodyPr/>
          <a:lstStyle/>
          <a:p>
            <a:pPr algn="l"/>
            <a:r>
              <a:rPr lang="uk-UA" sz="5400" b="1" dirty="0" smtClean="0"/>
              <a:t>Цілі:</a:t>
            </a:r>
            <a:endParaRPr lang="ru-RU" sz="5400" b="1" dirty="0"/>
          </a:p>
        </p:txBody>
      </p:sp>
      <p:sp>
        <p:nvSpPr>
          <p:cNvPr id="3" name="Подзаголовок 2"/>
          <p:cNvSpPr>
            <a:spLocks noGrp="1"/>
          </p:cNvSpPr>
          <p:nvPr>
            <p:ph type="subTitle" idx="1"/>
          </p:nvPr>
        </p:nvSpPr>
        <p:spPr>
          <a:xfrm>
            <a:off x="683568" y="1484784"/>
            <a:ext cx="6400800" cy="2736304"/>
          </a:xfrm>
        </p:spPr>
        <p:txBody>
          <a:bodyPr/>
          <a:lstStyle/>
          <a:p>
            <a:pPr marL="514350" indent="-514350" algn="l">
              <a:buClr>
                <a:srgbClr val="000000"/>
              </a:buClr>
              <a:buSzPct val="100000"/>
              <a:buFont typeface="Wingdings" pitchFamily="2" charset="2"/>
              <a:buChar char="Ø"/>
            </a:pPr>
            <a:r>
              <a:rPr lang="uk-UA" b="1" i="1" dirty="0" smtClean="0">
                <a:solidFill>
                  <a:srgbClr val="002060"/>
                </a:solidFill>
                <a:effectLst>
                  <a:outerShdw blurRad="38100" dist="38100" dir="2700000" algn="tl">
                    <a:srgbClr val="000000">
                      <a:alpha val="43137"/>
                    </a:srgbClr>
                  </a:outerShdw>
                </a:effectLst>
              </a:rPr>
              <a:t>Спроби класифікацій хімічних елементів</a:t>
            </a:r>
            <a:endParaRPr lang="ru-RU" b="1" i="1" dirty="0" smtClean="0">
              <a:solidFill>
                <a:srgbClr val="002060"/>
              </a:solidFill>
              <a:effectLst>
                <a:outerShdw blurRad="38100" dist="38100" dir="2700000" algn="tl">
                  <a:srgbClr val="000000">
                    <a:alpha val="43137"/>
                  </a:srgbClr>
                </a:outerShdw>
              </a:effectLst>
            </a:endParaRPr>
          </a:p>
          <a:p>
            <a:pPr marL="514350" indent="-514350" algn="l">
              <a:buClr>
                <a:srgbClr val="000000"/>
              </a:buClr>
              <a:buSzPct val="100000"/>
              <a:buFont typeface="Wingdings" pitchFamily="2" charset="2"/>
              <a:buChar char="Ø"/>
            </a:pPr>
            <a:r>
              <a:rPr lang="uk-UA" b="1" i="1" dirty="0" smtClean="0">
                <a:solidFill>
                  <a:srgbClr val="002060"/>
                </a:solidFill>
                <a:effectLst>
                  <a:outerShdw blurRad="38100" dist="38100" dir="2700000" algn="tl">
                    <a:srgbClr val="000000">
                      <a:alpha val="43137"/>
                    </a:srgbClr>
                  </a:outerShdw>
                </a:effectLst>
              </a:rPr>
              <a:t>Періодична система хімічних елементів.</a:t>
            </a:r>
          </a:p>
          <a:p>
            <a:pPr marL="514350" indent="-514350" algn="l">
              <a:buClr>
                <a:srgbClr val="000000"/>
              </a:buClr>
              <a:buSzPct val="100000"/>
              <a:buFont typeface="Wingdings" pitchFamily="2" charset="2"/>
              <a:buChar char="Ø"/>
            </a:pPr>
            <a:r>
              <a:rPr lang="uk-UA" b="1" i="1" dirty="0" smtClean="0">
                <a:solidFill>
                  <a:srgbClr val="002060"/>
                </a:solidFill>
                <a:effectLst>
                  <a:outerShdw blurRad="38100" dist="38100" dir="2700000" algn="tl">
                    <a:srgbClr val="000000">
                      <a:alpha val="43137"/>
                    </a:srgbClr>
                  </a:outerShdw>
                </a:effectLst>
              </a:rPr>
              <a:t>Будова атому.</a:t>
            </a:r>
          </a:p>
          <a:p>
            <a:pPr marL="514350" indent="-514350" algn="l">
              <a:buClr>
                <a:srgbClr val="000000"/>
              </a:buClr>
              <a:buSzPct val="100000"/>
              <a:buFont typeface="Wingdings" pitchFamily="2" charset="2"/>
              <a:buChar char="Ø"/>
            </a:pPr>
            <a:r>
              <a:rPr lang="uk-UA" b="1" i="1" dirty="0" smtClean="0">
                <a:solidFill>
                  <a:srgbClr val="002060"/>
                </a:solidFill>
                <a:effectLst>
                  <a:outerShdw blurRad="38100" dist="38100" dir="2700000" algn="tl">
                    <a:srgbClr val="000000">
                      <a:alpha val="43137"/>
                    </a:srgbClr>
                  </a:outerShdw>
                </a:effectLst>
              </a:rPr>
              <a:t>Періодичний закон </a:t>
            </a:r>
          </a:p>
          <a:p>
            <a:pPr marL="514350" indent="-514350" algn="l">
              <a:buClr>
                <a:srgbClr val="000000"/>
              </a:buClr>
              <a:buSzPct val="100000"/>
            </a:pPr>
            <a:r>
              <a:rPr lang="uk-UA" b="1" i="1" dirty="0" smtClean="0">
                <a:solidFill>
                  <a:srgbClr val="002060"/>
                </a:solidFill>
                <a:effectLst>
                  <a:outerShdw blurRad="38100" dist="38100" dir="2700000" algn="tl">
                    <a:srgbClr val="000000">
                      <a:alpha val="43137"/>
                    </a:srgbClr>
                  </a:outerShdw>
                </a:effectLst>
              </a:rPr>
              <a:t>Д.І. Менделєєва.</a:t>
            </a:r>
          </a:p>
          <a:p>
            <a:pPr marL="514350" indent="-514350" algn="l">
              <a:buClr>
                <a:srgbClr val="000000"/>
              </a:buClr>
              <a:buSzPct val="100000"/>
              <a:buFont typeface="Wingdings" pitchFamily="2" charset="2"/>
              <a:buChar char="Ø"/>
            </a:pPr>
            <a:r>
              <a:rPr lang="uk-UA" b="1" i="1" dirty="0" err="1" smtClean="0">
                <a:solidFill>
                  <a:srgbClr val="002060"/>
                </a:solidFill>
                <a:effectLst>
                  <a:outerShdw blurRad="38100" dist="38100" dir="2700000" algn="tl">
                    <a:srgbClr val="000000">
                      <a:alpha val="43137"/>
                    </a:srgbClr>
                  </a:outerShdw>
                </a:effectLst>
              </a:rPr>
              <a:t>Біогарфія</a:t>
            </a:r>
            <a:r>
              <a:rPr lang="uk-UA" b="1" i="1" dirty="0" smtClean="0">
                <a:solidFill>
                  <a:srgbClr val="002060"/>
                </a:solidFill>
                <a:effectLst>
                  <a:outerShdw blurRad="38100" dist="38100" dir="2700000" algn="tl">
                    <a:srgbClr val="000000">
                      <a:alpha val="43137"/>
                    </a:srgbClr>
                  </a:outerShdw>
                </a:effectLst>
              </a:rPr>
              <a:t> Д.І.Менделєєва.</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НЕОРГАНИКА ЛР ВИДЕО\ПСЭ мой урок видео монтаж\карбон.jpg"/>
          <p:cNvPicPr>
            <a:picLocks noChangeAspect="1" noChangeArrowheads="1"/>
          </p:cNvPicPr>
          <p:nvPr/>
        </p:nvPicPr>
        <p:blipFill>
          <a:blip r:embed="rId2" cstate="print"/>
          <a:srcRect/>
          <a:stretch>
            <a:fillRect/>
          </a:stretch>
        </p:blipFill>
        <p:spPr bwMode="auto">
          <a:xfrm>
            <a:off x="3203575" y="1125538"/>
            <a:ext cx="5761038" cy="5543550"/>
          </a:xfrm>
          <a:prstGeom prst="rect">
            <a:avLst/>
          </a:prstGeom>
          <a:noFill/>
          <a:ln w="9525">
            <a:noFill/>
            <a:miter lim="800000"/>
            <a:headEnd/>
            <a:tailEnd/>
          </a:ln>
        </p:spPr>
      </p:pic>
      <p:pic>
        <p:nvPicPr>
          <p:cNvPr id="25603" name="Picture 2" descr="D:\НЕОРГАНИКА ЛР ВИДЕО\ПСЭ мой урок видео монтаж\2010-12-31_163124.jpg"/>
          <p:cNvPicPr>
            <a:picLocks noChangeAspect="1" noChangeArrowheads="1"/>
          </p:cNvPicPr>
          <p:nvPr/>
        </p:nvPicPr>
        <p:blipFill>
          <a:blip r:embed="rId3" cstate="print"/>
          <a:srcRect/>
          <a:stretch>
            <a:fillRect/>
          </a:stretch>
        </p:blipFill>
        <p:spPr bwMode="auto">
          <a:xfrm>
            <a:off x="0" y="0"/>
            <a:ext cx="3635375" cy="375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Заголовок 1"/>
          <p:cNvSpPr>
            <a:spLocks noGrp="1"/>
          </p:cNvSpPr>
          <p:nvPr>
            <p:ph type="title" idx="4294967295"/>
          </p:nvPr>
        </p:nvSpPr>
        <p:spPr/>
        <p:style>
          <a:lnRef idx="2">
            <a:schemeClr val="accent1"/>
          </a:lnRef>
          <a:fillRef idx="1">
            <a:schemeClr val="lt1"/>
          </a:fillRef>
          <a:effectRef idx="0">
            <a:schemeClr val="accent1"/>
          </a:effectRef>
          <a:fontRef idx="minor">
            <a:schemeClr val="dk1"/>
          </a:fontRef>
        </p:style>
        <p:txBody>
          <a:bodyPr/>
          <a:lstStyle/>
          <a:p>
            <a:pPr eaLnBrk="1" hangingPunct="1"/>
            <a:r>
              <a:rPr lang="ru-RU" sz="3600" b="1" dirty="0" err="1" smtClean="0"/>
              <a:t>Фізичний</a:t>
            </a:r>
            <a:r>
              <a:rPr lang="ru-RU" sz="3600" b="1" dirty="0" smtClean="0"/>
              <a:t> </a:t>
            </a:r>
            <a:r>
              <a:rPr lang="ru-RU" sz="3600" b="1" dirty="0" err="1" smtClean="0"/>
              <a:t>зміст</a:t>
            </a:r>
            <a:r>
              <a:rPr lang="ru-RU" sz="3600" b="1" dirty="0" smtClean="0"/>
              <a:t> </a:t>
            </a:r>
            <a:r>
              <a:rPr lang="ru-RU" sz="3600" b="1" dirty="0" err="1" smtClean="0"/>
              <a:t>Періодичного</a:t>
            </a:r>
            <a:r>
              <a:rPr lang="ru-RU" sz="3600" b="1" dirty="0" smtClean="0"/>
              <a:t> закон</a:t>
            </a:r>
            <a:r>
              <a:rPr lang="ru-RU" sz="3600" dirty="0" smtClean="0"/>
              <a:t>у</a:t>
            </a:r>
          </a:p>
        </p:txBody>
      </p:sp>
      <p:sp>
        <p:nvSpPr>
          <p:cNvPr id="82947" name="Содержимое 2"/>
          <p:cNvSpPr>
            <a:spLocks noGrp="1"/>
          </p:cNvSpPr>
          <p:nvPr>
            <p:ph idx="4294967295"/>
          </p:nvPr>
        </p:nvSpPr>
        <p:spPr>
          <a:xfrm>
            <a:off x="611560" y="1628800"/>
            <a:ext cx="8136904" cy="4896544"/>
          </a:xfrm>
        </p:spPr>
        <p:style>
          <a:lnRef idx="2">
            <a:schemeClr val="accent1"/>
          </a:lnRef>
          <a:fillRef idx="1">
            <a:schemeClr val="lt1"/>
          </a:fillRef>
          <a:effectRef idx="0">
            <a:schemeClr val="accent1"/>
          </a:effectRef>
          <a:fontRef idx="minor">
            <a:schemeClr val="dk1"/>
          </a:fontRef>
        </p:style>
        <p:txBody>
          <a:bodyPr/>
          <a:lstStyle/>
          <a:p>
            <a:pPr algn="just" eaLnBrk="1" hangingPunct="1"/>
            <a:r>
              <a:rPr lang="uk-UA" sz="2400" dirty="0" smtClean="0"/>
              <a:t>  В атомах елементів із зростанням порядкового номера відбувається збільшення кількості протонів у ядрі й електронів, що обертаються навколо ядра. При цьому періодично повторюється будова зовнішнього енергетичного рівня. Оскільки властивості елементів багато в чому залежать від числа електронів на зовнішньому енергетичному рівні, то й вони періодично повторюються.</a:t>
            </a:r>
            <a:br>
              <a:rPr lang="uk-UA" sz="2400" dirty="0" smtClean="0"/>
            </a:br>
            <a:r>
              <a:rPr lang="uk-UA" sz="2400" b="1" dirty="0" smtClean="0">
                <a:solidFill>
                  <a:srgbClr val="D60093"/>
                </a:solidFill>
              </a:rPr>
              <a:t>Сучасне формулювання Періодичного закону</a:t>
            </a:r>
            <a:r>
              <a:rPr lang="uk-UA" sz="2400" b="1" dirty="0" smtClean="0"/>
              <a:t>:</a:t>
            </a:r>
            <a:r>
              <a:rPr lang="uk-UA" sz="2400" dirty="0" smtClean="0"/>
              <a:t> </a:t>
            </a:r>
            <a:br>
              <a:rPr lang="uk-UA" sz="2400" dirty="0" smtClean="0"/>
            </a:br>
            <a:r>
              <a:rPr lang="uk-UA" sz="2400" b="1" i="1" dirty="0" smtClean="0">
                <a:solidFill>
                  <a:schemeClr val="hlink"/>
                </a:solidFill>
              </a:rPr>
              <a:t>Властивості хімічних елементів, а також форми й властивості сполук елементів перебувають у періодичній залежності від заряду ядер їхніх атомів.</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642938" y="357188"/>
            <a:ext cx="7929562" cy="868362"/>
          </a:xfrm>
        </p:spPr>
        <p:txBody>
          <a:bodyPr/>
          <a:lstStyle/>
          <a:p>
            <a:pPr eaLnBrk="1" hangingPunct="1"/>
            <a:r>
              <a:rPr lang="uk-UA" sz="2000" b="1" smtClean="0"/>
              <a:t>Подумайте:</a:t>
            </a:r>
            <a:br>
              <a:rPr lang="uk-UA" sz="2000" b="1" smtClean="0"/>
            </a:br>
            <a:r>
              <a:rPr lang="uk-UA" sz="2000" b="1" smtClean="0"/>
              <a:t>В ядрі атома  30 протонів та 35 нейтронів. Який порядковий номер та відносна атомна маса елемента?</a:t>
            </a:r>
            <a:r>
              <a:rPr lang="ru-RU" sz="2000" b="1" smtClean="0"/>
              <a:t/>
            </a:r>
            <a:br>
              <a:rPr lang="ru-RU" sz="2000" b="1" smtClean="0"/>
            </a:br>
            <a:endParaRPr lang="ru-RU" sz="2000" b="1" smtClean="0"/>
          </a:p>
        </p:txBody>
      </p:sp>
      <p:sp>
        <p:nvSpPr>
          <p:cNvPr id="28675" name="Содержимое 2"/>
          <p:cNvSpPr>
            <a:spLocks noGrp="1"/>
          </p:cNvSpPr>
          <p:nvPr>
            <p:ph idx="1"/>
          </p:nvPr>
        </p:nvSpPr>
        <p:spPr/>
        <p:txBody>
          <a:bodyPr/>
          <a:lstStyle/>
          <a:p>
            <a:endParaRPr lang="ru-RU" smtClean="0"/>
          </a:p>
        </p:txBody>
      </p:sp>
      <p:pic>
        <p:nvPicPr>
          <p:cNvPr id="28676" name="Picture 2" descr="D:\НЕОРГАНИКА ЛР ВИДЕО\ПСЭ мой урок видео монтаж\Открытый урок ПСЭ\mineralni-latky_1.jpg"/>
          <p:cNvPicPr>
            <a:picLocks noChangeAspect="1" noChangeArrowheads="1"/>
          </p:cNvPicPr>
          <p:nvPr/>
        </p:nvPicPr>
        <p:blipFill>
          <a:blip r:embed="rId2" cstate="print"/>
          <a:srcRect/>
          <a:stretch>
            <a:fillRect/>
          </a:stretch>
        </p:blipFill>
        <p:spPr bwMode="auto">
          <a:xfrm>
            <a:off x="-3175" y="1071563"/>
            <a:ext cx="9147175"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endParaRPr lang="ru-RU" smtClean="0"/>
          </a:p>
        </p:txBody>
      </p:sp>
      <p:sp>
        <p:nvSpPr>
          <p:cNvPr id="29699" name="Содержимое 4"/>
          <p:cNvSpPr>
            <a:spLocks noGrp="1"/>
          </p:cNvSpPr>
          <p:nvPr>
            <p:ph idx="1"/>
          </p:nvPr>
        </p:nvSpPr>
        <p:spPr/>
        <p:txBody>
          <a:bodyPr/>
          <a:lstStyle/>
          <a:p>
            <a:endParaRPr lang="ru-RU" smtClean="0"/>
          </a:p>
        </p:txBody>
      </p:sp>
      <p:pic>
        <p:nvPicPr>
          <p:cNvPr id="29700" name="Picture 2" descr="D:\НЕОРГАНИКА ЛР ВИДЕО\ПСЭ мой урок видео монтаж\Znя.jpg"/>
          <p:cNvPicPr>
            <a:picLocks noChangeAspect="1" noChangeArrowheads="1"/>
          </p:cNvPicPr>
          <p:nvPr/>
        </p:nvPicPr>
        <p:blipFill>
          <a:blip r:embed="rId2" cstate="print"/>
          <a:srcRect/>
          <a:stretch>
            <a:fillRect/>
          </a:stretch>
        </p:blipFill>
        <p:spPr bwMode="auto">
          <a:xfrm>
            <a:off x="900113" y="836613"/>
            <a:ext cx="1905000" cy="1270000"/>
          </a:xfrm>
          <a:prstGeom prst="rect">
            <a:avLst/>
          </a:prstGeom>
          <a:noFill/>
          <a:ln w="9525">
            <a:noFill/>
            <a:miter lim="800000"/>
            <a:headEnd/>
            <a:tailEnd/>
          </a:ln>
        </p:spPr>
      </p:pic>
      <p:pic>
        <p:nvPicPr>
          <p:cNvPr id="29701" name="Picture 3" descr="D:\НЕОРГАНИКА ЛР ВИДЕО\ПСЭ мой урок видео монтаж\Zn.jpg"/>
          <p:cNvPicPr>
            <a:picLocks noChangeAspect="1" noChangeArrowheads="1"/>
          </p:cNvPicPr>
          <p:nvPr/>
        </p:nvPicPr>
        <p:blipFill>
          <a:blip r:embed="rId3" cstate="print"/>
          <a:srcRect/>
          <a:stretch>
            <a:fillRect/>
          </a:stretch>
        </p:blipFill>
        <p:spPr bwMode="auto">
          <a:xfrm>
            <a:off x="3059113" y="1412875"/>
            <a:ext cx="5334000" cy="436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6"/>
          <p:cNvSpPr>
            <a:spLocks noGrp="1"/>
          </p:cNvSpPr>
          <p:nvPr>
            <p:ph type="title"/>
          </p:nvPr>
        </p:nvSpPr>
        <p:spPr>
          <a:xfrm>
            <a:off x="611188" y="549275"/>
            <a:ext cx="3240087" cy="1314450"/>
          </a:xfrm>
        </p:spPr>
        <p:txBody>
          <a:bodyPr/>
          <a:lstStyle/>
          <a:p>
            <a:pPr eaLnBrk="1" hangingPunct="1"/>
            <a:r>
              <a:rPr lang="uk-UA" sz="2400" smtClean="0"/>
              <a:t/>
            </a:r>
            <a:br>
              <a:rPr lang="uk-UA" sz="2400" smtClean="0"/>
            </a:br>
            <a:r>
              <a:rPr lang="uk-UA" sz="2400" smtClean="0"/>
              <a:t/>
            </a:r>
            <a:br>
              <a:rPr lang="uk-UA" sz="2400" smtClean="0"/>
            </a:br>
            <a:r>
              <a:rPr lang="uk-UA" sz="2400" smtClean="0"/>
              <a:t/>
            </a:r>
            <a:br>
              <a:rPr lang="uk-UA" sz="2400" smtClean="0"/>
            </a:br>
            <a:r>
              <a:rPr lang="uk-UA" sz="2400" smtClean="0"/>
              <a:t/>
            </a:r>
            <a:br>
              <a:rPr lang="uk-UA" sz="2400" smtClean="0"/>
            </a:br>
            <a:r>
              <a:rPr lang="uk-UA" sz="2400" smtClean="0"/>
              <a:t/>
            </a:r>
            <a:br>
              <a:rPr lang="uk-UA" sz="2400" smtClean="0"/>
            </a:br>
            <a:r>
              <a:rPr lang="uk-UA" sz="2400" smtClean="0"/>
              <a:t/>
            </a:r>
            <a:br>
              <a:rPr lang="uk-UA" sz="2400" smtClean="0"/>
            </a:br>
            <a:r>
              <a:rPr lang="uk-UA" sz="2400" smtClean="0"/>
              <a:t>Знайти елементи  за будовою їх електронних шарів:</a:t>
            </a:r>
            <a:r>
              <a:rPr lang="ru-RU" sz="2400" smtClean="0"/>
              <a:t/>
            </a:r>
            <a:br>
              <a:rPr lang="ru-RU" sz="2400" smtClean="0"/>
            </a:br>
            <a:endParaRPr lang="ru-RU" sz="2400" smtClean="0"/>
          </a:p>
        </p:txBody>
      </p:sp>
      <p:sp>
        <p:nvSpPr>
          <p:cNvPr id="30723" name="Содержимое 5"/>
          <p:cNvSpPr>
            <a:spLocks noGrp="1"/>
          </p:cNvSpPr>
          <p:nvPr>
            <p:ph idx="1"/>
          </p:nvPr>
        </p:nvSpPr>
        <p:spPr>
          <a:xfrm>
            <a:off x="4000500" y="714375"/>
            <a:ext cx="4500563" cy="5411788"/>
          </a:xfrm>
        </p:spPr>
        <p:txBody>
          <a:bodyPr/>
          <a:lstStyle/>
          <a:p>
            <a:pPr eaLnBrk="1" hangingPunct="1"/>
            <a:r>
              <a:rPr lang="en-US" smtClean="0"/>
              <a:t>a)1S</a:t>
            </a:r>
            <a:r>
              <a:rPr lang="en-US" baseline="30000" smtClean="0"/>
              <a:t>2</a:t>
            </a:r>
            <a:r>
              <a:rPr lang="en-US" smtClean="0"/>
              <a:t>2S</a:t>
            </a:r>
            <a:r>
              <a:rPr lang="en-US" baseline="30000" smtClean="0"/>
              <a:t>2</a:t>
            </a:r>
          </a:p>
          <a:p>
            <a:pPr eaLnBrk="1" hangingPunct="1"/>
            <a:endParaRPr lang="ru-RU" smtClean="0"/>
          </a:p>
          <a:p>
            <a:pPr eaLnBrk="1" hangingPunct="1"/>
            <a:r>
              <a:rPr lang="en-US" smtClean="0"/>
              <a:t>b)1S</a:t>
            </a:r>
            <a:r>
              <a:rPr lang="en-US" baseline="30000" smtClean="0"/>
              <a:t>2</a:t>
            </a:r>
            <a:r>
              <a:rPr lang="en-US" smtClean="0"/>
              <a:t>2S</a:t>
            </a:r>
            <a:r>
              <a:rPr lang="en-US" baseline="30000" smtClean="0"/>
              <a:t>2</a:t>
            </a:r>
            <a:r>
              <a:rPr lang="en-US" smtClean="0"/>
              <a:t>2P</a:t>
            </a:r>
            <a:r>
              <a:rPr lang="en-US" baseline="30000" smtClean="0"/>
              <a:t>3</a:t>
            </a:r>
          </a:p>
          <a:p>
            <a:pPr eaLnBrk="1" hangingPunct="1"/>
            <a:endParaRPr lang="ru-RU" smtClean="0"/>
          </a:p>
          <a:p>
            <a:pPr eaLnBrk="1" hangingPunct="1"/>
            <a:r>
              <a:rPr lang="en-US" smtClean="0"/>
              <a:t>c)1S</a:t>
            </a:r>
            <a:r>
              <a:rPr lang="en-US" baseline="30000" smtClean="0"/>
              <a:t>2</a:t>
            </a:r>
            <a:r>
              <a:rPr lang="en-US" smtClean="0"/>
              <a:t>2S</a:t>
            </a:r>
            <a:r>
              <a:rPr lang="en-US" baseline="30000" smtClean="0"/>
              <a:t>2</a:t>
            </a:r>
            <a:r>
              <a:rPr lang="en-US" smtClean="0"/>
              <a:t>2P</a:t>
            </a:r>
            <a:r>
              <a:rPr lang="en-US" baseline="30000" smtClean="0"/>
              <a:t>6</a:t>
            </a:r>
            <a:r>
              <a:rPr lang="en-US" smtClean="0"/>
              <a:t>3S</a:t>
            </a:r>
            <a:r>
              <a:rPr lang="en-US" baseline="30000" smtClean="0"/>
              <a:t>1</a:t>
            </a:r>
          </a:p>
          <a:p>
            <a:pPr eaLnBrk="1" hangingPunct="1"/>
            <a:endParaRPr lang="ru-RU" smtClean="0"/>
          </a:p>
          <a:p>
            <a:pPr eaLnBrk="1" hangingPunct="1"/>
            <a:r>
              <a:rPr lang="en-US" smtClean="0"/>
              <a:t>d)1S</a:t>
            </a:r>
            <a:r>
              <a:rPr lang="en-US" baseline="30000" smtClean="0"/>
              <a:t>2</a:t>
            </a:r>
            <a:r>
              <a:rPr lang="en-US" smtClean="0"/>
              <a:t>2S</a:t>
            </a:r>
            <a:r>
              <a:rPr lang="en-US" baseline="30000" smtClean="0"/>
              <a:t>2</a:t>
            </a:r>
            <a:r>
              <a:rPr lang="en-US" smtClean="0"/>
              <a:t>2P</a:t>
            </a:r>
            <a:r>
              <a:rPr lang="en-US" baseline="30000" smtClean="0"/>
              <a:t>6</a:t>
            </a:r>
            <a:r>
              <a:rPr lang="en-US" smtClean="0"/>
              <a:t>3S</a:t>
            </a:r>
            <a:r>
              <a:rPr lang="en-US" baseline="30000" smtClean="0"/>
              <a:t>2</a:t>
            </a:r>
            <a:endParaRPr lang="ru-RU" smtClean="0"/>
          </a:p>
          <a:p>
            <a:pPr eaLnBrk="1" hangingPunct="1"/>
            <a:r>
              <a:rPr lang="en-US" smtClean="0"/>
              <a:t> </a:t>
            </a:r>
            <a:endParaRPr lang="ru-RU" smtClean="0"/>
          </a:p>
        </p:txBody>
      </p:sp>
      <p:sp>
        <p:nvSpPr>
          <p:cNvPr id="30724" name="Текст 7"/>
          <p:cNvSpPr>
            <a:spLocks noGrp="1"/>
          </p:cNvSpPr>
          <p:nvPr>
            <p:ph type="body" sz="half" idx="2"/>
          </p:nvPr>
        </p:nvSpPr>
        <p:spPr>
          <a:xfrm>
            <a:off x="642938" y="1928813"/>
            <a:ext cx="3286125" cy="4625975"/>
          </a:xfrm>
        </p:spPr>
        <p:txBody>
          <a:bodyPr/>
          <a:lstStyle/>
          <a:p>
            <a:pPr eaLnBrk="1" hangingPunct="1"/>
            <a:r>
              <a:rPr lang="ru-RU" sz="2400" smtClean="0"/>
              <a:t>а) </a:t>
            </a:r>
            <a:r>
              <a:rPr lang="uk-UA" sz="2400" smtClean="0"/>
              <a:t>одного періоду</a:t>
            </a:r>
            <a:endParaRPr lang="ru-RU" sz="2400" smtClean="0"/>
          </a:p>
          <a:p>
            <a:pPr eaLnBrk="1" hangingPunct="1"/>
            <a:r>
              <a:rPr lang="uk-UA" sz="2400" smtClean="0"/>
              <a:t>б) однієї групи</a:t>
            </a:r>
            <a:endParaRPr lang="ru-RU" sz="2400" smtClean="0"/>
          </a:p>
          <a:p>
            <a:pPr eaLnBrk="1" hangingPunct="1"/>
            <a:r>
              <a:rPr lang="uk-UA" sz="2400" smtClean="0"/>
              <a:t>в) назвати наведені елементи</a:t>
            </a:r>
            <a:endParaRPr lang="ru-RU"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6"/>
          <p:cNvSpPr>
            <a:spLocks noGrp="1"/>
          </p:cNvSpPr>
          <p:nvPr>
            <p:ph type="title"/>
          </p:nvPr>
        </p:nvSpPr>
        <p:spPr>
          <a:xfrm>
            <a:off x="642938" y="357188"/>
            <a:ext cx="7929562" cy="785812"/>
          </a:xfrm>
        </p:spPr>
        <p:txBody>
          <a:bodyPr/>
          <a:lstStyle/>
          <a:p>
            <a:pPr eaLnBrk="1" hangingPunct="1"/>
            <a:r>
              <a:rPr lang="uk-UA" sz="2400" b="1" dirty="0" smtClean="0"/>
              <a:t>Знайти елементи  за будовою їх електронних шарів:</a:t>
            </a:r>
            <a:r>
              <a:rPr lang="ru-RU" sz="2400" b="1" dirty="0" smtClean="0"/>
              <a:t/>
            </a:r>
            <a:br>
              <a:rPr lang="ru-RU" sz="2400" b="1" dirty="0" smtClean="0"/>
            </a:br>
            <a:r>
              <a:rPr lang="en-US" sz="2400" dirty="0" smtClean="0"/>
              <a:t/>
            </a:r>
            <a:br>
              <a:rPr lang="en-US" sz="2400" dirty="0" smtClean="0"/>
            </a:br>
            <a:endParaRPr lang="ru-RU" sz="2400" dirty="0" smtClean="0"/>
          </a:p>
        </p:txBody>
      </p:sp>
      <p:sp>
        <p:nvSpPr>
          <p:cNvPr id="31747" name="Содержимое 5"/>
          <p:cNvSpPr>
            <a:spLocks noGrp="1"/>
          </p:cNvSpPr>
          <p:nvPr>
            <p:ph sz="half" idx="1"/>
          </p:nvPr>
        </p:nvSpPr>
        <p:spPr>
          <a:xfrm>
            <a:off x="642938" y="642938"/>
            <a:ext cx="3852862" cy="4525962"/>
          </a:xfrm>
        </p:spPr>
        <p:txBody>
          <a:bodyPr/>
          <a:lstStyle/>
          <a:p>
            <a:pPr eaLnBrk="1" hangingPunct="1"/>
            <a:r>
              <a:rPr lang="ru-RU" smtClean="0"/>
              <a:t>а) </a:t>
            </a:r>
            <a:r>
              <a:rPr lang="uk-UA" smtClean="0"/>
              <a:t>одного періоду</a:t>
            </a:r>
          </a:p>
          <a:p>
            <a:pPr eaLnBrk="1" hangingPunct="1"/>
            <a:r>
              <a:rPr lang="uk-UA" b="1" smtClean="0"/>
              <a:t>другого</a:t>
            </a:r>
            <a:endParaRPr lang="en-US" b="1" smtClean="0"/>
          </a:p>
          <a:p>
            <a:pPr eaLnBrk="1" hangingPunct="1"/>
            <a:r>
              <a:rPr lang="en-US" smtClean="0"/>
              <a:t>1S</a:t>
            </a:r>
            <a:r>
              <a:rPr lang="en-US" baseline="30000" smtClean="0"/>
              <a:t>2</a:t>
            </a:r>
            <a:r>
              <a:rPr lang="en-US" smtClean="0"/>
              <a:t>2S</a:t>
            </a:r>
            <a:r>
              <a:rPr lang="en-US" baseline="30000" smtClean="0"/>
              <a:t>2</a:t>
            </a:r>
          </a:p>
          <a:p>
            <a:pPr eaLnBrk="1" hangingPunct="1"/>
            <a:endParaRPr lang="ru-RU" smtClean="0"/>
          </a:p>
          <a:p>
            <a:pPr eaLnBrk="1" hangingPunct="1"/>
            <a:r>
              <a:rPr lang="en-US" smtClean="0"/>
              <a:t>1S</a:t>
            </a:r>
            <a:r>
              <a:rPr lang="en-US" baseline="30000" smtClean="0"/>
              <a:t>2</a:t>
            </a:r>
            <a:r>
              <a:rPr lang="en-US" smtClean="0"/>
              <a:t>2S</a:t>
            </a:r>
            <a:r>
              <a:rPr lang="en-US" baseline="30000" smtClean="0"/>
              <a:t>2</a:t>
            </a:r>
            <a:r>
              <a:rPr lang="en-US" smtClean="0"/>
              <a:t>2P</a:t>
            </a:r>
            <a:r>
              <a:rPr lang="en-US" baseline="30000" smtClean="0"/>
              <a:t>3</a:t>
            </a:r>
            <a:endParaRPr lang="ru-RU" smtClean="0"/>
          </a:p>
          <a:p>
            <a:pPr eaLnBrk="1" hangingPunct="1"/>
            <a:r>
              <a:rPr lang="uk-UA" sz="4000" b="1" baseline="30000" smtClean="0"/>
              <a:t>третього</a:t>
            </a:r>
            <a:endParaRPr lang="ru-RU" sz="4000" b="1" smtClean="0"/>
          </a:p>
          <a:p>
            <a:pPr eaLnBrk="1" hangingPunct="1"/>
            <a:r>
              <a:rPr lang="en-US" smtClean="0"/>
              <a:t>1S</a:t>
            </a:r>
            <a:r>
              <a:rPr lang="en-US" baseline="30000" smtClean="0"/>
              <a:t>2</a:t>
            </a:r>
            <a:r>
              <a:rPr lang="en-US" smtClean="0"/>
              <a:t>2S</a:t>
            </a:r>
            <a:r>
              <a:rPr lang="en-US" baseline="30000" smtClean="0"/>
              <a:t>2</a:t>
            </a:r>
            <a:r>
              <a:rPr lang="en-US" smtClean="0"/>
              <a:t>2P</a:t>
            </a:r>
            <a:r>
              <a:rPr lang="en-US" baseline="30000" smtClean="0"/>
              <a:t>6</a:t>
            </a:r>
            <a:r>
              <a:rPr lang="en-US" smtClean="0"/>
              <a:t>3S</a:t>
            </a:r>
            <a:r>
              <a:rPr lang="en-US" baseline="30000" smtClean="0"/>
              <a:t>1</a:t>
            </a:r>
          </a:p>
          <a:p>
            <a:pPr eaLnBrk="1" hangingPunct="1"/>
            <a:endParaRPr lang="ru-RU" smtClean="0"/>
          </a:p>
          <a:p>
            <a:pPr eaLnBrk="1" hangingPunct="1"/>
            <a:r>
              <a:rPr lang="en-US" smtClean="0"/>
              <a:t>1S</a:t>
            </a:r>
            <a:r>
              <a:rPr lang="en-US" baseline="30000" smtClean="0"/>
              <a:t>2</a:t>
            </a:r>
            <a:r>
              <a:rPr lang="en-US" smtClean="0"/>
              <a:t>2S</a:t>
            </a:r>
            <a:r>
              <a:rPr lang="en-US" baseline="30000" smtClean="0"/>
              <a:t>2</a:t>
            </a:r>
            <a:r>
              <a:rPr lang="en-US" smtClean="0"/>
              <a:t>2P</a:t>
            </a:r>
            <a:r>
              <a:rPr lang="en-US" baseline="30000" smtClean="0"/>
              <a:t>6</a:t>
            </a:r>
            <a:r>
              <a:rPr lang="en-US" smtClean="0"/>
              <a:t>3S</a:t>
            </a:r>
            <a:r>
              <a:rPr lang="en-US" baseline="30000" smtClean="0"/>
              <a:t>2</a:t>
            </a:r>
            <a:endParaRPr lang="ru-RU" smtClean="0"/>
          </a:p>
          <a:p>
            <a:pPr eaLnBrk="1" hangingPunct="1"/>
            <a:r>
              <a:rPr lang="en-US" smtClean="0"/>
              <a:t> </a:t>
            </a:r>
            <a:endParaRPr lang="ru-RU" smtClean="0"/>
          </a:p>
        </p:txBody>
      </p:sp>
      <p:sp>
        <p:nvSpPr>
          <p:cNvPr id="31748" name="Текст 7"/>
          <p:cNvSpPr>
            <a:spLocks noGrp="1"/>
          </p:cNvSpPr>
          <p:nvPr>
            <p:ph sz="half" idx="2"/>
          </p:nvPr>
        </p:nvSpPr>
        <p:spPr>
          <a:xfrm>
            <a:off x="4572000" y="1214438"/>
            <a:ext cx="3852863" cy="4525962"/>
          </a:xfrm>
        </p:spPr>
        <p:txBody>
          <a:bodyPr/>
          <a:lstStyle/>
          <a:p>
            <a:pPr eaLnBrk="1" hangingPunct="1">
              <a:buFont typeface="Arial" charset="0"/>
              <a:buNone/>
            </a:pPr>
            <a:r>
              <a:rPr lang="uk-UA" sz="2400" smtClean="0"/>
              <a:t>б)однієї групи</a:t>
            </a:r>
          </a:p>
          <a:p>
            <a:pPr eaLnBrk="1" hangingPunct="1">
              <a:buFont typeface="Arial" charset="0"/>
              <a:buNone/>
            </a:pPr>
            <a:r>
              <a:rPr lang="uk-UA" sz="2400" b="1" smtClean="0"/>
              <a:t>Першої</a:t>
            </a:r>
          </a:p>
          <a:p>
            <a:pPr eaLnBrk="1" hangingPunct="1">
              <a:buFont typeface="Arial" charset="0"/>
              <a:buNone/>
            </a:pPr>
            <a:r>
              <a:rPr lang="en-US" sz="2400" smtClean="0"/>
              <a:t>1S</a:t>
            </a:r>
            <a:r>
              <a:rPr lang="en-US" sz="2400" baseline="30000" smtClean="0"/>
              <a:t>2</a:t>
            </a:r>
            <a:r>
              <a:rPr lang="en-US" sz="2400" smtClean="0"/>
              <a:t>2S</a:t>
            </a:r>
            <a:r>
              <a:rPr lang="en-US" sz="2400" baseline="30000" smtClean="0"/>
              <a:t>1</a:t>
            </a:r>
          </a:p>
          <a:p>
            <a:pPr eaLnBrk="1" hangingPunct="1">
              <a:buFont typeface="Arial" charset="0"/>
              <a:buNone/>
            </a:pPr>
            <a:endParaRPr lang="ru-RU" sz="2400" baseline="30000" smtClean="0"/>
          </a:p>
          <a:p>
            <a:pPr eaLnBrk="1" hangingPunct="1">
              <a:buFont typeface="Arial" charset="0"/>
              <a:buNone/>
            </a:pPr>
            <a:r>
              <a:rPr lang="en-US" sz="2400" smtClean="0"/>
              <a:t>1S</a:t>
            </a:r>
            <a:r>
              <a:rPr lang="en-US" sz="2400" baseline="30000" smtClean="0"/>
              <a:t>2</a:t>
            </a:r>
            <a:r>
              <a:rPr lang="en-US" sz="2400" smtClean="0"/>
              <a:t>2S</a:t>
            </a:r>
            <a:r>
              <a:rPr lang="en-US" sz="2400" baseline="30000" smtClean="0"/>
              <a:t>2</a:t>
            </a:r>
            <a:r>
              <a:rPr lang="en-US" sz="2400" smtClean="0"/>
              <a:t>2P</a:t>
            </a:r>
            <a:r>
              <a:rPr lang="en-US" sz="2400" baseline="30000" smtClean="0"/>
              <a:t>6</a:t>
            </a:r>
            <a:r>
              <a:rPr lang="en-US" sz="2400" smtClean="0"/>
              <a:t>3S</a:t>
            </a:r>
            <a:r>
              <a:rPr lang="en-US" sz="2400" baseline="30000" smtClean="0"/>
              <a:t>1</a:t>
            </a:r>
            <a:endParaRPr lang="uk-UA" sz="2400" baseline="30000" smtClean="0"/>
          </a:p>
          <a:p>
            <a:pPr eaLnBrk="1" hangingPunct="1">
              <a:buFont typeface="Arial" charset="0"/>
              <a:buNone/>
            </a:pPr>
            <a:r>
              <a:rPr lang="uk-UA" sz="4000" b="1" baseline="30000" smtClean="0"/>
              <a:t>Другої</a:t>
            </a:r>
            <a:endParaRPr lang="en-US" sz="4000" b="1" baseline="30000" smtClean="0"/>
          </a:p>
          <a:p>
            <a:pPr eaLnBrk="1" hangingPunct="1">
              <a:buFont typeface="Arial" charset="0"/>
              <a:buNone/>
            </a:pPr>
            <a:endParaRPr lang="uk-UA" sz="4000" b="1" baseline="30000" smtClean="0"/>
          </a:p>
          <a:p>
            <a:pPr eaLnBrk="1" hangingPunct="1">
              <a:buFont typeface="Arial" charset="0"/>
              <a:buNone/>
            </a:pPr>
            <a:r>
              <a:rPr lang="en-US" sz="2400" smtClean="0"/>
              <a:t>1S</a:t>
            </a:r>
            <a:r>
              <a:rPr lang="en-US" sz="2400" baseline="30000" smtClean="0"/>
              <a:t>2</a:t>
            </a:r>
            <a:r>
              <a:rPr lang="en-US" sz="2400" smtClean="0"/>
              <a:t>2S</a:t>
            </a:r>
            <a:r>
              <a:rPr lang="en-US" sz="2400" baseline="30000" smtClean="0"/>
              <a:t>2</a:t>
            </a:r>
            <a:r>
              <a:rPr lang="uk-UA" sz="2400" baseline="30000" smtClean="0"/>
              <a:t>  </a:t>
            </a:r>
          </a:p>
          <a:p>
            <a:pPr eaLnBrk="1" hangingPunct="1">
              <a:buFont typeface="Arial" charset="0"/>
              <a:buNone/>
            </a:pPr>
            <a:r>
              <a:rPr lang="en-US" sz="2400" smtClean="0"/>
              <a:t>1S</a:t>
            </a:r>
            <a:r>
              <a:rPr lang="en-US" sz="2400" baseline="30000" smtClean="0"/>
              <a:t>2</a:t>
            </a:r>
            <a:r>
              <a:rPr lang="en-US" sz="2400" smtClean="0"/>
              <a:t>2S</a:t>
            </a:r>
            <a:r>
              <a:rPr lang="en-US" sz="2400" baseline="30000" smtClean="0"/>
              <a:t>2</a:t>
            </a:r>
            <a:r>
              <a:rPr lang="en-US" sz="2400" smtClean="0"/>
              <a:t>2P</a:t>
            </a:r>
            <a:r>
              <a:rPr lang="en-US" sz="2400" baseline="30000" smtClean="0"/>
              <a:t>6</a:t>
            </a:r>
            <a:r>
              <a:rPr lang="en-US" sz="2400" smtClean="0"/>
              <a:t>3S</a:t>
            </a:r>
            <a:r>
              <a:rPr lang="en-US" sz="2400" baseline="30000" smtClean="0"/>
              <a:t>2</a:t>
            </a:r>
            <a:endParaRPr lang="ru-RU" sz="2400" smtClean="0"/>
          </a:p>
          <a:p>
            <a:pPr eaLnBrk="1" hangingPunct="1">
              <a:buFont typeface="Arial" charset="0"/>
              <a:buNone/>
            </a:pPr>
            <a:endParaRPr lang="ru-RU" sz="2400" smtClean="0"/>
          </a:p>
          <a:p>
            <a:pPr eaLnBrk="1" hangingPunct="1">
              <a:buFont typeface="Arial" charset="0"/>
              <a:buNone/>
            </a:pPr>
            <a:endParaRPr lang="uk-UA" sz="2400" baseline="30000" smtClean="0"/>
          </a:p>
          <a:p>
            <a:pPr eaLnBrk="1" hangingPunct="1">
              <a:buFont typeface="Arial" charset="0"/>
              <a:buNone/>
            </a:pPr>
            <a:endParaRPr lang="ru-RU" sz="2400" smtClean="0"/>
          </a:p>
          <a:p>
            <a:pPr eaLnBrk="1" hangingPunct="1">
              <a:buFont typeface="Arial" charset="0"/>
              <a:buNone/>
            </a:pPr>
            <a:endParaRPr lang="ru-RU" sz="2400" smtClean="0"/>
          </a:p>
        </p:txBody>
      </p:sp>
      <p:pic>
        <p:nvPicPr>
          <p:cNvPr id="31749" name="Picture 3" descr="D:\мои документы\Открытый урок ПСЭ\2011-01-11_224522.png"/>
          <p:cNvPicPr>
            <a:picLocks noChangeAspect="1" noChangeArrowheads="1"/>
          </p:cNvPicPr>
          <p:nvPr/>
        </p:nvPicPr>
        <p:blipFill>
          <a:blip r:embed="rId2" cstate="print"/>
          <a:srcRect/>
          <a:stretch>
            <a:fillRect/>
          </a:stretch>
        </p:blipFill>
        <p:spPr bwMode="auto">
          <a:xfrm>
            <a:off x="2428875" y="1068388"/>
            <a:ext cx="857250" cy="860425"/>
          </a:xfrm>
          <a:prstGeom prst="rect">
            <a:avLst/>
          </a:prstGeom>
          <a:noFill/>
          <a:ln w="9525">
            <a:noFill/>
            <a:miter lim="800000"/>
            <a:headEnd/>
            <a:tailEnd/>
          </a:ln>
        </p:spPr>
      </p:pic>
      <p:pic>
        <p:nvPicPr>
          <p:cNvPr id="31750" name="Picture 6" descr="D:\мои документы\Открытый урок ПСЭ\2011-01-11_224812.png"/>
          <p:cNvPicPr>
            <a:picLocks noChangeAspect="1" noChangeArrowheads="1"/>
          </p:cNvPicPr>
          <p:nvPr/>
        </p:nvPicPr>
        <p:blipFill>
          <a:blip r:embed="rId3" cstate="print"/>
          <a:srcRect/>
          <a:stretch>
            <a:fillRect/>
          </a:stretch>
        </p:blipFill>
        <p:spPr bwMode="auto">
          <a:xfrm>
            <a:off x="3357563" y="3500438"/>
            <a:ext cx="785812" cy="928687"/>
          </a:xfrm>
          <a:prstGeom prst="rect">
            <a:avLst/>
          </a:prstGeom>
          <a:noFill/>
          <a:ln w="9525">
            <a:noFill/>
            <a:miter lim="800000"/>
            <a:headEnd/>
            <a:tailEnd/>
          </a:ln>
        </p:spPr>
      </p:pic>
      <p:pic>
        <p:nvPicPr>
          <p:cNvPr id="31751" name="Picture 7" descr="D:\мои документы\Открытый урок ПСЭ\2011-01-11_224622.png"/>
          <p:cNvPicPr>
            <a:picLocks noChangeAspect="1" noChangeArrowheads="1"/>
          </p:cNvPicPr>
          <p:nvPr/>
        </p:nvPicPr>
        <p:blipFill>
          <a:blip r:embed="rId4" cstate="print"/>
          <a:srcRect/>
          <a:stretch>
            <a:fillRect/>
          </a:stretch>
        </p:blipFill>
        <p:spPr bwMode="auto">
          <a:xfrm>
            <a:off x="2714625" y="2143125"/>
            <a:ext cx="857250" cy="977900"/>
          </a:xfrm>
          <a:prstGeom prst="rect">
            <a:avLst/>
          </a:prstGeom>
          <a:noFill/>
          <a:ln w="9525">
            <a:noFill/>
            <a:miter lim="800000"/>
            <a:headEnd/>
            <a:tailEnd/>
          </a:ln>
        </p:spPr>
      </p:pic>
      <p:pic>
        <p:nvPicPr>
          <p:cNvPr id="31752" name="Picture 8" descr="D:\мои документы\Открытый урок ПСЭ\2011-01-11_230425.png"/>
          <p:cNvPicPr>
            <a:picLocks noChangeAspect="1" noChangeArrowheads="1"/>
          </p:cNvPicPr>
          <p:nvPr/>
        </p:nvPicPr>
        <p:blipFill>
          <a:blip r:embed="rId5" cstate="print"/>
          <a:srcRect/>
          <a:stretch>
            <a:fillRect/>
          </a:stretch>
        </p:blipFill>
        <p:spPr bwMode="auto">
          <a:xfrm>
            <a:off x="3000375" y="4929188"/>
            <a:ext cx="785813" cy="928687"/>
          </a:xfrm>
          <a:prstGeom prst="rect">
            <a:avLst/>
          </a:prstGeom>
          <a:noFill/>
          <a:ln w="9525">
            <a:noFill/>
            <a:miter lim="800000"/>
            <a:headEnd/>
            <a:tailEnd/>
          </a:ln>
        </p:spPr>
      </p:pic>
      <p:pic>
        <p:nvPicPr>
          <p:cNvPr id="31753" name="Picture 4" descr="D:\мои документы\Открытый урок ПСЭ\2011-01-11_224704.png"/>
          <p:cNvPicPr>
            <a:picLocks noChangeAspect="1" noChangeArrowheads="1"/>
          </p:cNvPicPr>
          <p:nvPr/>
        </p:nvPicPr>
        <p:blipFill>
          <a:blip r:embed="rId6" cstate="print"/>
          <a:srcRect/>
          <a:stretch>
            <a:fillRect/>
          </a:stretch>
        </p:blipFill>
        <p:spPr bwMode="auto">
          <a:xfrm>
            <a:off x="6000750" y="1714500"/>
            <a:ext cx="785813" cy="857250"/>
          </a:xfrm>
          <a:prstGeom prst="rect">
            <a:avLst/>
          </a:prstGeom>
          <a:noFill/>
          <a:ln w="9525">
            <a:noFill/>
            <a:miter lim="800000"/>
            <a:headEnd/>
            <a:tailEnd/>
          </a:ln>
        </p:spPr>
      </p:pic>
      <p:pic>
        <p:nvPicPr>
          <p:cNvPr id="31754" name="Picture 6" descr="D:\мои документы\Открытый урок ПСЭ\2011-01-11_224812.png"/>
          <p:cNvPicPr>
            <a:picLocks noChangeAspect="1" noChangeArrowheads="1"/>
          </p:cNvPicPr>
          <p:nvPr/>
        </p:nvPicPr>
        <p:blipFill>
          <a:blip r:embed="rId3" cstate="print"/>
          <a:srcRect/>
          <a:stretch>
            <a:fillRect/>
          </a:stretch>
        </p:blipFill>
        <p:spPr bwMode="auto">
          <a:xfrm>
            <a:off x="6929438" y="2357438"/>
            <a:ext cx="785812" cy="928687"/>
          </a:xfrm>
          <a:prstGeom prst="rect">
            <a:avLst/>
          </a:prstGeom>
          <a:noFill/>
          <a:ln w="9525">
            <a:noFill/>
            <a:miter lim="800000"/>
            <a:headEnd/>
            <a:tailEnd/>
          </a:ln>
        </p:spPr>
      </p:pic>
      <p:pic>
        <p:nvPicPr>
          <p:cNvPr id="31755" name="Picture 3" descr="D:\мои документы\Открытый урок ПСЭ\2011-01-11_224522.png"/>
          <p:cNvPicPr>
            <a:picLocks noChangeAspect="1" noChangeArrowheads="1"/>
          </p:cNvPicPr>
          <p:nvPr/>
        </p:nvPicPr>
        <p:blipFill>
          <a:blip r:embed="rId2" cstate="print"/>
          <a:srcRect/>
          <a:stretch>
            <a:fillRect/>
          </a:stretch>
        </p:blipFill>
        <p:spPr bwMode="auto">
          <a:xfrm>
            <a:off x="5929313" y="3786188"/>
            <a:ext cx="857250" cy="860425"/>
          </a:xfrm>
          <a:prstGeom prst="rect">
            <a:avLst/>
          </a:prstGeom>
          <a:noFill/>
          <a:ln w="9525">
            <a:noFill/>
            <a:miter lim="800000"/>
            <a:headEnd/>
            <a:tailEnd/>
          </a:ln>
        </p:spPr>
      </p:pic>
      <p:pic>
        <p:nvPicPr>
          <p:cNvPr id="31756" name="Picture 8" descr="D:\мои документы\Открытый урок ПСЭ\2011-01-11_230425.png"/>
          <p:cNvPicPr>
            <a:picLocks noChangeAspect="1" noChangeArrowheads="1"/>
          </p:cNvPicPr>
          <p:nvPr/>
        </p:nvPicPr>
        <p:blipFill>
          <a:blip r:embed="rId5" cstate="print"/>
          <a:srcRect/>
          <a:stretch>
            <a:fillRect/>
          </a:stretch>
        </p:blipFill>
        <p:spPr bwMode="auto">
          <a:xfrm>
            <a:off x="6286500" y="4857750"/>
            <a:ext cx="785813" cy="92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48680"/>
            <a:ext cx="7380312" cy="52629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sz="2400" i="1" u="sng" dirty="0" smtClean="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rPr>
              <a:t>Періодичний закон </a:t>
            </a:r>
            <a:r>
              <a:rPr lang="uk-UA" sz="24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Comic Sans MS" pitchFamily="66" charset="0"/>
              </a:rPr>
              <a:t>відкритий Д. І. Менделєєвим в</a:t>
            </a:r>
            <a:r>
              <a:rPr lang="uk-UA" sz="2400" dirty="0" smtClean="0">
                <a:ln w="12700">
                  <a:solidFill>
                    <a:schemeClr val="tx2">
                      <a:satMod val="155000"/>
                    </a:schemeClr>
                  </a:solidFill>
                  <a:prstDash val="solid"/>
                </a:ln>
                <a:solidFill>
                  <a:srgbClr val="0070C0"/>
                </a:solidFill>
                <a:latin typeface="Comic Sans MS" pitchFamily="66" charset="0"/>
              </a:rPr>
              <a:t> </a:t>
            </a:r>
            <a:r>
              <a:rPr lang="uk-UA" sz="2400" i="1" u="sng" dirty="0" smtClean="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rPr>
              <a:t>березні 1869 </a:t>
            </a:r>
            <a:r>
              <a:rPr lang="uk-UA" sz="24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Comic Sans MS" pitchFamily="66" charset="0"/>
              </a:rPr>
              <a:t>року при зіставленні властивостей всіх відомих на той час елементів і величин їхніх атомних мас (ваг). Термін «періодичний закон» Д.І.</a:t>
            </a:r>
            <a:r>
              <a:rPr lang="uk-UA" sz="2400"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Comic Sans MS" pitchFamily="66" charset="0"/>
              </a:rPr>
              <a:t>Менделеев</a:t>
            </a:r>
            <a:r>
              <a:rPr lang="uk-UA" sz="24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Comic Sans MS" pitchFamily="66" charset="0"/>
              </a:rPr>
              <a:t> вперше вжив у листопаді 1870, а в жовтні 1871 дав остаточне формулювання періодичного закону</a:t>
            </a:r>
            <a:r>
              <a:rPr lang="uk-UA" sz="2400" dirty="0" smtClean="0">
                <a:ln w="12700">
                  <a:solidFill>
                    <a:schemeClr val="tx2">
                      <a:satMod val="155000"/>
                    </a:schemeClr>
                  </a:solidFill>
                  <a:prstDash val="solid"/>
                </a:ln>
                <a:solidFill>
                  <a:srgbClr val="0070C0"/>
                </a:solidFill>
                <a:latin typeface="Comic Sans MS" pitchFamily="66" charset="0"/>
              </a:rPr>
              <a:t>: </a:t>
            </a:r>
            <a:r>
              <a:rPr lang="uk-UA" sz="2400" i="1" u="sng" dirty="0" smtClean="0">
                <a:ln w="12700">
                  <a:solidFill>
                    <a:schemeClr val="tx2">
                      <a:satMod val="155000"/>
                    </a:schemeClr>
                  </a:solidFill>
                  <a:prstDash val="solid"/>
                </a:ln>
                <a:solidFill>
                  <a:srgbClr val="0070C0"/>
                </a:solidFill>
                <a:effectLst>
                  <a:outerShdw blurRad="38100" dist="38100" dir="2700000" algn="tl">
                    <a:srgbClr val="000000">
                      <a:alpha val="43137"/>
                    </a:srgbClr>
                  </a:outerShdw>
                </a:effectLst>
                <a:latin typeface="Comic Sans MS" pitchFamily="66" charset="0"/>
              </a:rPr>
              <a:t>«... </a:t>
            </a:r>
            <a:r>
              <a:rPr lang="uk-UA" sz="2400" i="1" u="sng" dirty="0" smtClean="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rPr>
              <a:t>властивості елементів, а тому і властивості утворених ними простих і складних тіл, </a:t>
            </a:r>
            <a:r>
              <a:rPr lang="uk-UA" sz="2400" i="1" u="sng" dirty="0" smtClean="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rPr>
              <a:t>знаходяться</a:t>
            </a:r>
            <a:r>
              <a:rPr lang="uk-UA" sz="2400" i="1" u="sng" dirty="0" smtClean="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rPr>
              <a:t> у  </a:t>
            </a:r>
            <a:r>
              <a:rPr lang="uk-UA" sz="2400" i="1" u="sng" dirty="0" smtClean="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rPr>
              <a:t>періодичній залежності від їх </a:t>
            </a:r>
            <a:r>
              <a:rPr lang="uk-UA" sz="2400" i="1" u="sng" dirty="0" smtClean="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Comic Sans MS" pitchFamily="66" charset="0"/>
              </a:rPr>
              <a:t>атомних мас,  та зарядів атомних ядер»</a:t>
            </a:r>
            <a:r>
              <a:rPr lang="uk-UA" sz="2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omic Sans MS" pitchFamily="66" charset="0"/>
              </a:rPr>
              <a:t>. </a:t>
            </a:r>
            <a:r>
              <a:rPr lang="uk-UA" sz="24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Comic Sans MS" pitchFamily="66" charset="0"/>
              </a:rPr>
              <a:t>Графічним (табличним) зображенням періодичного закону є розроблена Менделєєвим періодична система елементів.</a:t>
            </a:r>
            <a:endParaRPr lang="ru-RU" sz="2400" dirty="0">
              <a:solidFill>
                <a:srgbClr val="0070C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latin typeface="Comic Sans MS" pitchFamily="66" charset="0"/>
              </a:rPr>
              <a:t> Д.І.Менделєєв</a:t>
            </a:r>
            <a:r>
              <a:rPr lang="uk-UA" sz="1800" b="1" i="1" dirty="0" smtClean="0">
                <a:solidFill>
                  <a:srgbClr val="002060"/>
                </a:solidFill>
                <a:effectLst>
                  <a:outerShdw blurRad="38100" dist="38100" dir="2700000" algn="tl">
                    <a:srgbClr val="000000">
                      <a:alpha val="43137"/>
                    </a:srgbClr>
                  </a:outerShdw>
                </a:effectLst>
              </a:rPr>
              <a:t/>
            </a:r>
            <a:br>
              <a:rPr lang="uk-UA" sz="1800" b="1" i="1" dirty="0" smtClean="0">
                <a:solidFill>
                  <a:srgbClr val="002060"/>
                </a:solidFill>
                <a:effectLst>
                  <a:outerShdw blurRad="38100" dist="38100" dir="2700000" algn="tl">
                    <a:srgbClr val="000000">
                      <a:alpha val="43137"/>
                    </a:srgbClr>
                  </a:outerShdw>
                </a:effectLst>
              </a:rPr>
            </a:br>
            <a:endParaRPr lang="uk-UA" sz="1800" dirty="0"/>
          </a:p>
        </p:txBody>
      </p:sp>
      <p:pic>
        <p:nvPicPr>
          <p:cNvPr id="4" name="Содержимое 3" descr="mendeleev.jpg"/>
          <p:cNvPicPr>
            <a:picLocks noGrp="1" noChangeAspect="1"/>
          </p:cNvPicPr>
          <p:nvPr>
            <p:ph idx="1"/>
          </p:nvPr>
        </p:nvPicPr>
        <p:blipFill>
          <a:blip r:embed="rId2" cstate="print"/>
          <a:stretch>
            <a:fillRect/>
          </a:stretch>
        </p:blipFill>
        <p:spPr>
          <a:xfrm>
            <a:off x="1000100" y="1643050"/>
            <a:ext cx="7032178" cy="4500594"/>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1143000"/>
          </a:xfrm>
        </p:spPr>
        <p:txBody>
          <a:bodyPr/>
          <a:lstStyle/>
          <a:p>
            <a:r>
              <a:rPr lang="uk-UA" sz="1600" b="1" dirty="0" smtClean="0">
                <a:ln w="12700">
                  <a:solidFill>
                    <a:schemeClr val="tx2">
                      <a:satMod val="155000"/>
                    </a:schemeClr>
                  </a:solidFill>
                  <a:prstDash val="solid"/>
                </a:ln>
                <a:solidFill>
                  <a:schemeClr val="bg1"/>
                </a:solidFill>
                <a:latin typeface="Comic Sans MS" pitchFamily="66" charset="0"/>
              </a:rPr>
              <a:t>Дмитро Іванович Менделєєв народився </a:t>
            </a:r>
            <a:r>
              <a:rPr lang="uk-UA" sz="1600" b="1" i="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8 лютого</a:t>
            </a:r>
            <a:r>
              <a:rPr lang="uk-UA" sz="1600" b="1" i="1" u="sng"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1834</a:t>
            </a:r>
            <a:r>
              <a:rPr lang="uk-UA" sz="16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 </a:t>
            </a:r>
            <a:r>
              <a:rPr lang="uk-UA" sz="1600" b="1" dirty="0" smtClean="0">
                <a:ln w="12700">
                  <a:solidFill>
                    <a:schemeClr val="tx2">
                      <a:satMod val="155000"/>
                    </a:schemeClr>
                  </a:solidFill>
                  <a:prstDash val="solid"/>
                </a:ln>
                <a:solidFill>
                  <a:schemeClr val="bg1"/>
                </a:solidFill>
                <a:latin typeface="Comic Sans MS" pitchFamily="66" charset="0"/>
              </a:rPr>
              <a:t>року у </a:t>
            </a:r>
            <a: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Тобольську</a:t>
            </a:r>
            <a:r>
              <a:rPr lang="uk-UA" sz="1600" b="1" dirty="0" smtClean="0">
                <a:ln w="12700">
                  <a:solidFill>
                    <a:schemeClr val="tx2">
                      <a:satMod val="155000"/>
                    </a:schemeClr>
                  </a:solidFill>
                  <a:prstDash val="solid"/>
                </a:ln>
                <a:solidFill>
                  <a:schemeClr val="bg1"/>
                </a:solidFill>
                <a:latin typeface="Comic Sans MS" pitchFamily="66" charset="0"/>
              </a:rPr>
              <a:t>, у родині директора місцевої гімназії. З </a:t>
            </a:r>
            <a: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1850</a:t>
            </a:r>
            <a:r>
              <a:rPr lang="uk-UA" sz="1600" b="1" dirty="0" smtClean="0">
                <a:ln w="12700">
                  <a:solidFill>
                    <a:schemeClr val="tx2">
                      <a:satMod val="155000"/>
                    </a:schemeClr>
                  </a:solidFill>
                  <a:prstDash val="solid"/>
                </a:ln>
                <a:solidFill>
                  <a:schemeClr val="bg1"/>
                </a:solidFill>
                <a:latin typeface="Comic Sans MS" pitchFamily="66" charset="0"/>
              </a:rPr>
              <a:t> р. навчався на фізико-математичному факультеті Петербурзького педагогічного інституту. У </a:t>
            </a:r>
            <a:r>
              <a:rPr lang="uk-UA" sz="16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1855</a:t>
            </a:r>
            <a:r>
              <a:rPr lang="uk-UA" sz="1600" b="1" dirty="0" smtClean="0">
                <a:ln w="12700">
                  <a:solidFill>
                    <a:schemeClr val="tx2">
                      <a:satMod val="155000"/>
                    </a:schemeClr>
                  </a:solidFill>
                  <a:prstDash val="solid"/>
                </a:ln>
                <a:solidFill>
                  <a:schemeClr val="bg1"/>
                </a:solidFill>
                <a:latin typeface="Comic Sans MS" pitchFamily="66" charset="0"/>
              </a:rPr>
              <a:t> р. закінчив його з золотою медаллю</a:t>
            </a:r>
            <a:endParaRPr lang="uk-UA" sz="1600" b="1" dirty="0">
              <a:ln w="12700">
                <a:solidFill>
                  <a:schemeClr val="tx2">
                    <a:satMod val="155000"/>
                  </a:schemeClr>
                </a:solidFill>
                <a:prstDash val="solid"/>
              </a:ln>
              <a:solidFill>
                <a:schemeClr val="bg1"/>
              </a:solidFill>
              <a:latin typeface="Comic Sans MS" pitchFamily="66" charset="0"/>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28596" y="1571612"/>
            <a:ext cx="1785950" cy="2236772"/>
          </a:xfrm>
          <a:prstGeom prst="rect">
            <a:avLst/>
          </a:prstGeom>
        </p:spPr>
      </p:pic>
      <p:sp>
        <p:nvSpPr>
          <p:cNvPr id="5" name="TextBox 4"/>
          <p:cNvSpPr txBox="1"/>
          <p:nvPr/>
        </p:nvSpPr>
        <p:spPr>
          <a:xfrm>
            <a:off x="214282" y="3786190"/>
            <a:ext cx="2428892" cy="461665"/>
          </a:xfrm>
          <a:prstGeom prst="rect">
            <a:avLst/>
          </a:prstGeom>
          <a:noFill/>
        </p:spPr>
        <p:txBody>
          <a:bodyPr wrap="square" rtlCol="0">
            <a:spAutoFit/>
          </a:bodyPr>
          <a:lstStyle/>
          <a:p>
            <a:r>
              <a:rPr lang="uk-UA" sz="1200" b="1" dirty="0" smtClean="0">
                <a:ln w="12700">
                  <a:solidFill>
                    <a:schemeClr val="tx2">
                      <a:satMod val="155000"/>
                    </a:schemeClr>
                  </a:solidFill>
                  <a:prstDash val="solid"/>
                </a:ln>
                <a:solidFill>
                  <a:schemeClr val="bg2">
                    <a:tint val="85000"/>
                    <a:satMod val="155000"/>
                  </a:schemeClr>
                </a:solidFill>
                <a:latin typeface="Comic Sans MS" pitchFamily="66" charset="0"/>
              </a:rPr>
              <a:t>Іван Павлович Менделєєв</a:t>
            </a:r>
            <a:r>
              <a:rPr lang="ru-RU" sz="1200" b="1" dirty="0" smtClean="0">
                <a:ln w="12700">
                  <a:solidFill>
                    <a:schemeClr val="tx2">
                      <a:satMod val="155000"/>
                    </a:schemeClr>
                  </a:solidFill>
                  <a:prstDash val="solid"/>
                </a:ln>
                <a:solidFill>
                  <a:schemeClr val="bg2">
                    <a:tint val="85000"/>
                    <a:satMod val="155000"/>
                  </a:schemeClr>
                </a:solidFill>
                <a:latin typeface="Comic Sans MS" pitchFamily="66" charset="0"/>
              </a:rPr>
              <a:t>, </a:t>
            </a:r>
          </a:p>
          <a:p>
            <a:r>
              <a:rPr lang="uk-UA" sz="1200" b="1" dirty="0" smtClean="0">
                <a:ln w="12700">
                  <a:solidFill>
                    <a:schemeClr val="tx2">
                      <a:satMod val="155000"/>
                    </a:schemeClr>
                  </a:solidFill>
                  <a:prstDash val="solid"/>
                </a:ln>
                <a:solidFill>
                  <a:schemeClr val="bg2">
                    <a:tint val="85000"/>
                    <a:satMod val="155000"/>
                  </a:schemeClr>
                </a:solidFill>
                <a:latin typeface="Comic Sans MS" pitchFamily="66" charset="0"/>
              </a:rPr>
              <a:t>батько вченого</a:t>
            </a:r>
            <a:endParaRPr lang="ru-RU" sz="1200" b="1" dirty="0">
              <a:ln w="12700">
                <a:solidFill>
                  <a:schemeClr val="tx2">
                    <a:satMod val="155000"/>
                  </a:schemeClr>
                </a:solidFill>
                <a:prstDash val="solid"/>
              </a:ln>
              <a:solidFill>
                <a:schemeClr val="bg2">
                  <a:tint val="85000"/>
                  <a:satMod val="155000"/>
                </a:schemeClr>
              </a:solidFill>
              <a:latin typeface="Comic Sans MS" pitchFamily="66"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715140" y="1643050"/>
            <a:ext cx="1785950" cy="2214578"/>
          </a:xfrm>
          <a:prstGeom prst="rect">
            <a:avLst/>
          </a:prstGeom>
        </p:spPr>
      </p:pic>
      <p:sp>
        <p:nvSpPr>
          <p:cNvPr id="7" name="TextBox 6"/>
          <p:cNvSpPr txBox="1"/>
          <p:nvPr/>
        </p:nvSpPr>
        <p:spPr>
          <a:xfrm>
            <a:off x="6572264" y="3857628"/>
            <a:ext cx="2714612" cy="461665"/>
          </a:xfrm>
          <a:prstGeom prst="rect">
            <a:avLst/>
          </a:prstGeom>
          <a:noFill/>
        </p:spPr>
        <p:txBody>
          <a:bodyPr wrap="square" rtlCol="0">
            <a:spAutoFit/>
          </a:bodyPr>
          <a:lstStyle/>
          <a:p>
            <a:r>
              <a:rPr lang="uk-UA" sz="1200" b="1" dirty="0" smtClean="0">
                <a:ln w="12700">
                  <a:solidFill>
                    <a:schemeClr val="tx2">
                      <a:satMod val="155000"/>
                    </a:schemeClr>
                  </a:solidFill>
                  <a:prstDash val="solid"/>
                </a:ln>
                <a:solidFill>
                  <a:schemeClr val="bg2">
                    <a:tint val="85000"/>
                    <a:satMod val="155000"/>
                  </a:schemeClr>
                </a:solidFill>
                <a:latin typeface="Comic Sans MS" pitchFamily="66" charset="0"/>
              </a:rPr>
              <a:t>Марія Дмитрівна Менделєєва, </a:t>
            </a:r>
          </a:p>
          <a:p>
            <a:r>
              <a:rPr lang="uk-UA" sz="1200" b="1" dirty="0" smtClean="0">
                <a:ln w="12700">
                  <a:solidFill>
                    <a:schemeClr val="tx2">
                      <a:satMod val="155000"/>
                    </a:schemeClr>
                  </a:solidFill>
                  <a:prstDash val="solid"/>
                </a:ln>
                <a:solidFill>
                  <a:schemeClr val="bg2">
                    <a:tint val="85000"/>
                    <a:satMod val="155000"/>
                  </a:schemeClr>
                </a:solidFill>
                <a:latin typeface="Comic Sans MS" pitchFamily="66" charset="0"/>
              </a:rPr>
              <a:t>мати вченого</a:t>
            </a:r>
            <a:endParaRPr lang="uk-UA" sz="1200" b="1" dirty="0">
              <a:ln w="12700">
                <a:solidFill>
                  <a:schemeClr val="tx2">
                    <a:satMod val="155000"/>
                  </a:schemeClr>
                </a:solidFill>
                <a:prstDash val="solid"/>
              </a:ln>
              <a:solidFill>
                <a:schemeClr val="bg2">
                  <a:tint val="85000"/>
                  <a:satMod val="155000"/>
                </a:schemeClr>
              </a:solidFill>
              <a:latin typeface="Comic Sans MS" pitchFamily="66" charset="0"/>
            </a:endParaRPr>
          </a:p>
        </p:txBody>
      </p:sp>
      <p:pic>
        <p:nvPicPr>
          <p:cNvPr id="8" name="Рисунок 7"/>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500430" y="1643050"/>
            <a:ext cx="1785950" cy="2214578"/>
          </a:xfrm>
          <a:prstGeom prst="rect">
            <a:avLst/>
          </a:prstGeom>
        </p:spPr>
      </p:pic>
      <p:sp>
        <p:nvSpPr>
          <p:cNvPr id="9" name="TextBox 8"/>
          <p:cNvSpPr txBox="1"/>
          <p:nvPr/>
        </p:nvSpPr>
        <p:spPr>
          <a:xfrm>
            <a:off x="3214678" y="3857628"/>
            <a:ext cx="2555412" cy="461665"/>
          </a:xfrm>
          <a:prstGeom prst="rect">
            <a:avLst/>
          </a:prstGeom>
          <a:noFill/>
        </p:spPr>
        <p:txBody>
          <a:bodyPr wrap="square" rtlCol="0">
            <a:spAutoFit/>
          </a:bodyPr>
          <a:lstStyle/>
          <a:p>
            <a:pPr algn="ctr"/>
            <a:r>
              <a:rPr lang="uk-UA" sz="1200" b="1" dirty="0" smtClean="0">
                <a:ln w="12700">
                  <a:solidFill>
                    <a:schemeClr val="tx2">
                      <a:satMod val="155000"/>
                    </a:schemeClr>
                  </a:solidFill>
                  <a:prstDash val="solid"/>
                </a:ln>
                <a:solidFill>
                  <a:schemeClr val="bg2">
                    <a:tint val="85000"/>
                    <a:satMod val="155000"/>
                  </a:schemeClr>
                </a:solidFill>
                <a:latin typeface="Comic Sans MS" pitchFamily="66" charset="0"/>
              </a:rPr>
              <a:t>Дмитро Іванович </a:t>
            </a:r>
          </a:p>
          <a:p>
            <a:pPr algn="ctr"/>
            <a:r>
              <a:rPr lang="ru-RU" sz="1200" b="1" dirty="0" smtClean="0">
                <a:ln w="12700">
                  <a:solidFill>
                    <a:schemeClr val="tx2">
                      <a:satMod val="155000"/>
                    </a:schemeClr>
                  </a:solidFill>
                  <a:prstDash val="solid"/>
                </a:ln>
                <a:solidFill>
                  <a:schemeClr val="bg2">
                    <a:tint val="85000"/>
                    <a:satMod val="155000"/>
                  </a:schemeClr>
                </a:solidFill>
                <a:latin typeface="Comic Sans MS" pitchFamily="66" charset="0"/>
              </a:rPr>
              <a:t>Менделеев, 1885 год</a:t>
            </a:r>
            <a:endParaRPr lang="ru-RU" sz="1200" b="1" dirty="0">
              <a:ln w="12700">
                <a:solidFill>
                  <a:schemeClr val="tx2">
                    <a:satMod val="155000"/>
                  </a:schemeClr>
                </a:solidFill>
                <a:prstDash val="solid"/>
              </a:ln>
              <a:solidFill>
                <a:schemeClr val="bg2">
                  <a:tint val="85000"/>
                  <a:satMod val="155000"/>
                </a:schemeClr>
              </a:solidFill>
              <a:latin typeface="Comic Sans MS" pitchFamily="66" charset="0"/>
            </a:endParaRPr>
          </a:p>
        </p:txBody>
      </p:sp>
      <p:sp>
        <p:nvSpPr>
          <p:cNvPr id="10" name="TextBox 9"/>
          <p:cNvSpPr txBox="1"/>
          <p:nvPr/>
        </p:nvSpPr>
        <p:spPr>
          <a:xfrm>
            <a:off x="1428728" y="6286520"/>
            <a:ext cx="2481770" cy="461665"/>
          </a:xfrm>
          <a:prstGeom prst="rect">
            <a:avLst/>
          </a:prstGeom>
          <a:noFill/>
        </p:spPr>
        <p:txBody>
          <a:bodyPr wrap="none" rtlCol="0">
            <a:spAutoFit/>
          </a:bodyPr>
          <a:lstStyle/>
          <a:p>
            <a:pPr algn="ctr"/>
            <a:r>
              <a:rPr lang="uk-UA"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Тобольська гімназія,</a:t>
            </a:r>
          </a:p>
          <a:p>
            <a:pPr algn="ctr"/>
            <a:r>
              <a:rPr lang="uk-UA"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у якій вчився Д.І.Менделєєв</a:t>
            </a:r>
            <a:endParaRPr lang="uk-UA"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pic>
        <p:nvPicPr>
          <p:cNvPr id="11" name="Рисунок 10"/>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142976" y="4429132"/>
            <a:ext cx="3071834" cy="1857388"/>
          </a:xfrm>
          <a:prstGeom prst="rect">
            <a:avLst/>
          </a:prstGeom>
        </p:spPr>
      </p:pic>
      <p:pic>
        <p:nvPicPr>
          <p:cNvPr id="12" name="Рисунок 11"/>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5000628" y="4429132"/>
            <a:ext cx="3071834" cy="2000264"/>
          </a:xfrm>
          <a:prstGeom prst="rect">
            <a:avLst/>
          </a:prstGeom>
        </p:spPr>
      </p:pic>
      <p:sp>
        <p:nvSpPr>
          <p:cNvPr id="13" name="TextBox 12"/>
          <p:cNvSpPr txBox="1"/>
          <p:nvPr/>
        </p:nvSpPr>
        <p:spPr>
          <a:xfrm>
            <a:off x="5072066" y="6429396"/>
            <a:ext cx="1714512" cy="276999"/>
          </a:xfrm>
          <a:prstGeom prst="rect">
            <a:avLst/>
          </a:prstGeom>
          <a:noFill/>
        </p:spPr>
        <p:txBody>
          <a:bodyPr wrap="square" rtlCol="0">
            <a:spAutoFit/>
          </a:bodyPr>
          <a:lstStyle/>
          <a:p>
            <a:r>
              <a:rPr lang="ru-RU" sz="1200" b="1" dirty="0" smtClean="0">
                <a:ln w="12700">
                  <a:solidFill>
                    <a:schemeClr val="tx2">
                      <a:satMod val="155000"/>
                    </a:schemeClr>
                  </a:solidFill>
                  <a:prstDash val="solid"/>
                </a:ln>
                <a:solidFill>
                  <a:schemeClr val="bg2">
                    <a:tint val="85000"/>
                    <a:satMod val="155000"/>
                  </a:schemeClr>
                </a:solidFill>
                <a:latin typeface="Comic Sans MS" pitchFamily="66" charset="0"/>
              </a:rPr>
              <a:t>Вид Тобольска</a:t>
            </a:r>
            <a:endParaRPr lang="ru-RU" sz="1200" b="1" dirty="0">
              <a:ln w="12700">
                <a:solidFill>
                  <a:schemeClr val="tx2">
                    <a:satMod val="155000"/>
                  </a:schemeClr>
                </a:solidFill>
                <a:prstDash val="solid"/>
              </a:ln>
              <a:solidFill>
                <a:schemeClr val="bg2">
                  <a:tint val="85000"/>
                  <a:satMod val="155000"/>
                </a:schemeClr>
              </a:solidFill>
              <a:latin typeface="Comic Sans MS" pitchFamily="66"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4" presetClass="entr" presetSubtype="0" accel="10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05"/>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 calcmode="lin" valueType="num">
                                      <p:cBhvr>
                                        <p:cTn id="15" dur="1000" fill="hold"/>
                                        <p:tgtEl>
                                          <p:spTgt spid="4"/>
                                        </p:tgtEl>
                                        <p:attrNameLst>
                                          <p:attrName>ppt_x</p:attrName>
                                        </p:attrNameLst>
                                      </p:cBhvr>
                                      <p:tavLst>
                                        <p:tav tm="0">
                                          <p:val>
                                            <p:strVal val="#ppt_x-.2"/>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Effect transition="in" filter="fade">
                                      <p:cBhvr>
                                        <p:cTn id="17" dur="1000"/>
                                        <p:tgtEl>
                                          <p:spTgt spid="4"/>
                                        </p:tgtEl>
                                      </p:cBhvr>
                                    </p:animEffect>
                                  </p:childTnLst>
                                </p:cTn>
                              </p:par>
                              <p:par>
                                <p:cTn id="18" presetID="54" presetClass="entr" presetSubtype="0" accel="10000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1000" fill="hold"/>
                                        <p:tgtEl>
                                          <p:spTgt spid="5"/>
                                        </p:tgtEl>
                                        <p:attrNameLst>
                                          <p:attrName>ppt_x</p:attrName>
                                        </p:attrNameLst>
                                      </p:cBhvr>
                                      <p:tavLst>
                                        <p:tav tm="0">
                                          <p:val>
                                            <p:strVal val="#ppt_x-.2"/>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animEffect transition="in" filter="fade">
                                      <p:cBhvr>
                                        <p:cTn id="24" dur="1000"/>
                                        <p:tgtEl>
                                          <p:spTgt spid="5"/>
                                        </p:tgtEl>
                                      </p:cBhvr>
                                    </p:animEffect>
                                  </p:childTnLst>
                                </p:cTn>
                              </p:par>
                            </p:childTnLst>
                          </p:cTn>
                        </p:par>
                        <p:par>
                          <p:cTn id="25" fill="hold">
                            <p:stCondLst>
                              <p:cond delay="2000"/>
                            </p:stCondLst>
                            <p:childTnLst>
                              <p:par>
                                <p:cTn id="26" presetID="54" presetClass="entr" presetSubtype="0" accel="10000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05"/>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 calcmode="lin" valueType="num">
                                      <p:cBhvr>
                                        <p:cTn id="30" dur="1000" fill="hold"/>
                                        <p:tgtEl>
                                          <p:spTgt spid="8"/>
                                        </p:tgtEl>
                                        <p:attrNameLst>
                                          <p:attrName>ppt_x</p:attrName>
                                        </p:attrNameLst>
                                      </p:cBhvr>
                                      <p:tavLst>
                                        <p:tav tm="0">
                                          <p:val>
                                            <p:strVal val="#ppt_x-.2"/>
                                          </p:val>
                                        </p:tav>
                                        <p:tav tm="100000">
                                          <p:val>
                                            <p:strVal val="#ppt_x"/>
                                          </p:val>
                                        </p:tav>
                                      </p:tavLst>
                                    </p:anim>
                                    <p:anim calcmode="lin" valueType="num">
                                      <p:cBhvr>
                                        <p:cTn id="31" dur="1000" fill="hold"/>
                                        <p:tgtEl>
                                          <p:spTgt spid="8"/>
                                        </p:tgtEl>
                                        <p:attrNameLst>
                                          <p:attrName>ppt_y</p:attrName>
                                        </p:attrNameLst>
                                      </p:cBhvr>
                                      <p:tavLst>
                                        <p:tav tm="0">
                                          <p:val>
                                            <p:strVal val="#ppt_y"/>
                                          </p:val>
                                        </p:tav>
                                        <p:tav tm="100000">
                                          <p:val>
                                            <p:strVal val="#ppt_y"/>
                                          </p:val>
                                        </p:tav>
                                      </p:tavLst>
                                    </p:anim>
                                    <p:animEffect transition="in" filter="fade">
                                      <p:cBhvr>
                                        <p:cTn id="32" dur="1000"/>
                                        <p:tgtEl>
                                          <p:spTgt spid="8"/>
                                        </p:tgtEl>
                                      </p:cBhvr>
                                    </p:animEffect>
                                  </p:childTnLst>
                                </p:cTn>
                              </p:par>
                              <p:par>
                                <p:cTn id="33" presetID="54" presetClass="entr" presetSubtype="0" accel="100000" fill="hold" grpId="1" nodeType="withEffect">
                                  <p:stCondLst>
                                    <p:cond delay="0"/>
                                  </p:stCondLst>
                                  <p:iterate type="lt">
                                    <p:tmPct val="0"/>
                                  </p:iterate>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05"/>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 calcmode="lin" valueType="num">
                                      <p:cBhvr>
                                        <p:cTn id="37" dur="1000" fill="hold"/>
                                        <p:tgtEl>
                                          <p:spTgt spid="9"/>
                                        </p:tgtEl>
                                        <p:attrNameLst>
                                          <p:attrName>ppt_x</p:attrName>
                                        </p:attrNameLst>
                                      </p:cBhvr>
                                      <p:tavLst>
                                        <p:tav tm="0">
                                          <p:val>
                                            <p:strVal val="#ppt_x-.2"/>
                                          </p:val>
                                        </p:tav>
                                        <p:tav tm="100000">
                                          <p:val>
                                            <p:strVal val="#ppt_x"/>
                                          </p:val>
                                        </p:tav>
                                      </p:tavLst>
                                    </p:anim>
                                    <p:anim calcmode="lin" valueType="num">
                                      <p:cBhvr>
                                        <p:cTn id="38" dur="1000" fill="hold"/>
                                        <p:tgtEl>
                                          <p:spTgt spid="9"/>
                                        </p:tgtEl>
                                        <p:attrNameLst>
                                          <p:attrName>ppt_y</p:attrName>
                                        </p:attrNameLst>
                                      </p:cBhvr>
                                      <p:tavLst>
                                        <p:tav tm="0">
                                          <p:val>
                                            <p:strVal val="#ppt_y"/>
                                          </p:val>
                                        </p:tav>
                                        <p:tav tm="100000">
                                          <p:val>
                                            <p:strVal val="#ppt_y"/>
                                          </p:val>
                                        </p:tav>
                                      </p:tavLst>
                                    </p:anim>
                                    <p:animEffect transition="in" filter="fade">
                                      <p:cBhvr>
                                        <p:cTn id="39" dur="1000"/>
                                        <p:tgtEl>
                                          <p:spTgt spid="9"/>
                                        </p:tgtEl>
                                      </p:cBhvr>
                                    </p:animEffect>
                                  </p:childTnLst>
                                </p:cTn>
                              </p:par>
                            </p:childTnLst>
                          </p:cTn>
                        </p:par>
                        <p:par>
                          <p:cTn id="40" fill="hold">
                            <p:stCondLst>
                              <p:cond delay="3000"/>
                            </p:stCondLst>
                            <p:childTnLst>
                              <p:par>
                                <p:cTn id="41" presetID="54" presetClass="entr" presetSubtype="0" accel="10000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strVal val="#ppt_w*0.05"/>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 calcmode="lin" valueType="num">
                                      <p:cBhvr>
                                        <p:cTn id="45" dur="1000" fill="hold"/>
                                        <p:tgtEl>
                                          <p:spTgt spid="6"/>
                                        </p:tgtEl>
                                        <p:attrNameLst>
                                          <p:attrName>ppt_x</p:attrName>
                                        </p:attrNameLst>
                                      </p:cBhvr>
                                      <p:tavLst>
                                        <p:tav tm="0">
                                          <p:val>
                                            <p:strVal val="#ppt_x-.2"/>
                                          </p:val>
                                        </p:tav>
                                        <p:tav tm="100000">
                                          <p:val>
                                            <p:strVal val="#ppt_x"/>
                                          </p:val>
                                        </p:tav>
                                      </p:tavLst>
                                    </p:anim>
                                    <p:anim calcmode="lin" valueType="num">
                                      <p:cBhvr>
                                        <p:cTn id="46" dur="1000" fill="hold"/>
                                        <p:tgtEl>
                                          <p:spTgt spid="6"/>
                                        </p:tgtEl>
                                        <p:attrNameLst>
                                          <p:attrName>ppt_y</p:attrName>
                                        </p:attrNameLst>
                                      </p:cBhvr>
                                      <p:tavLst>
                                        <p:tav tm="0">
                                          <p:val>
                                            <p:strVal val="#ppt_y"/>
                                          </p:val>
                                        </p:tav>
                                        <p:tav tm="100000">
                                          <p:val>
                                            <p:strVal val="#ppt_y"/>
                                          </p:val>
                                        </p:tav>
                                      </p:tavLst>
                                    </p:anim>
                                    <p:animEffect transition="in" filter="fade">
                                      <p:cBhvr>
                                        <p:cTn id="47" dur="1000"/>
                                        <p:tgtEl>
                                          <p:spTgt spid="6"/>
                                        </p:tgtEl>
                                      </p:cBhvr>
                                    </p:animEffect>
                                  </p:childTnLst>
                                </p:cTn>
                              </p:par>
                              <p:par>
                                <p:cTn id="48" presetID="54" presetClass="entr" presetSubtype="0" accel="10000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ppt_w</p:attrName>
                                        </p:attrNameLst>
                                      </p:cBhvr>
                                      <p:tavLst>
                                        <p:tav tm="0">
                                          <p:val>
                                            <p:strVal val="#ppt_w*0.05"/>
                                          </p:val>
                                        </p:tav>
                                        <p:tav tm="100000">
                                          <p:val>
                                            <p:strVal val="#ppt_w"/>
                                          </p:val>
                                        </p:tav>
                                      </p:tavLst>
                                    </p:anim>
                                    <p:anim calcmode="lin" valueType="num">
                                      <p:cBhvr>
                                        <p:cTn id="51" dur="1000" fill="hold"/>
                                        <p:tgtEl>
                                          <p:spTgt spid="7"/>
                                        </p:tgtEl>
                                        <p:attrNameLst>
                                          <p:attrName>ppt_h</p:attrName>
                                        </p:attrNameLst>
                                      </p:cBhvr>
                                      <p:tavLst>
                                        <p:tav tm="0">
                                          <p:val>
                                            <p:strVal val="#ppt_h"/>
                                          </p:val>
                                        </p:tav>
                                        <p:tav tm="100000">
                                          <p:val>
                                            <p:strVal val="#ppt_h"/>
                                          </p:val>
                                        </p:tav>
                                      </p:tavLst>
                                    </p:anim>
                                    <p:anim calcmode="lin" valueType="num">
                                      <p:cBhvr>
                                        <p:cTn id="52" dur="1000" fill="hold"/>
                                        <p:tgtEl>
                                          <p:spTgt spid="7"/>
                                        </p:tgtEl>
                                        <p:attrNameLst>
                                          <p:attrName>ppt_x</p:attrName>
                                        </p:attrNameLst>
                                      </p:cBhvr>
                                      <p:tavLst>
                                        <p:tav tm="0">
                                          <p:val>
                                            <p:strVal val="#ppt_x-.2"/>
                                          </p:val>
                                        </p:tav>
                                        <p:tav tm="100000">
                                          <p:val>
                                            <p:strVal val="#ppt_x"/>
                                          </p:val>
                                        </p:tav>
                                      </p:tavLst>
                                    </p:anim>
                                    <p:anim calcmode="lin" valueType="num">
                                      <p:cBhvr>
                                        <p:cTn id="53" dur="1000" fill="hold"/>
                                        <p:tgtEl>
                                          <p:spTgt spid="7"/>
                                        </p:tgtEl>
                                        <p:attrNameLst>
                                          <p:attrName>ppt_y</p:attrName>
                                        </p:attrNameLst>
                                      </p:cBhvr>
                                      <p:tavLst>
                                        <p:tav tm="0">
                                          <p:val>
                                            <p:strVal val="#ppt_y"/>
                                          </p:val>
                                        </p:tav>
                                        <p:tav tm="100000">
                                          <p:val>
                                            <p:strVal val="#ppt_y"/>
                                          </p:val>
                                        </p:tav>
                                      </p:tavLst>
                                    </p:anim>
                                    <p:animEffect transition="in" filter="fade">
                                      <p:cBhvr>
                                        <p:cTn id="54" dur="1000"/>
                                        <p:tgtEl>
                                          <p:spTgt spid="7"/>
                                        </p:tgtEl>
                                      </p:cBhvr>
                                    </p:animEffect>
                                  </p:childTnLst>
                                </p:cTn>
                              </p:par>
                            </p:childTnLst>
                          </p:cTn>
                        </p:par>
                        <p:par>
                          <p:cTn id="55" fill="hold">
                            <p:stCondLst>
                              <p:cond delay="4000"/>
                            </p:stCondLst>
                            <p:childTnLst>
                              <p:par>
                                <p:cTn id="56" presetID="42" presetClass="entr" presetSubtype="0"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par>
                                <p:cTn id="61" presetID="42" presetClass="entr" presetSubtype="0" fill="hold" grpId="1" nodeType="withEffect">
                                  <p:stCondLst>
                                    <p:cond delay="0"/>
                                  </p:stCondLst>
                                  <p:iterate type="lt">
                                    <p:tmPct val="0"/>
                                  </p:iterate>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1"/>
      <p:bldP spid="10" grpId="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2500330"/>
          </a:xfrm>
        </p:spPr>
        <p:style>
          <a:lnRef idx="1">
            <a:schemeClr val="accent1"/>
          </a:lnRef>
          <a:fillRef idx="2">
            <a:schemeClr val="accent1"/>
          </a:fillRef>
          <a:effectRef idx="1">
            <a:schemeClr val="accent1"/>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sz="1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uk-UA" sz="1400" b="1" dirty="0" smtClean="0">
                <a:ln w="12700">
                  <a:solidFill>
                    <a:schemeClr val="tx2">
                      <a:satMod val="155000"/>
                    </a:schemeClr>
                  </a:solidFill>
                  <a:prstDash val="solid"/>
                </a:ln>
                <a:solidFill>
                  <a:srgbClr val="FFFF00"/>
                </a:solidFill>
                <a:effectLst>
                  <a:outerShdw blurRad="80000" dist="40000" dir="5040000" algn="tl">
                    <a:srgbClr val="000000">
                      <a:alpha val="30000"/>
                    </a:srgbClr>
                  </a:outerShdw>
                </a:effectLst>
                <a:latin typeface="Comic Sans MS" pitchFamily="66" charset="0"/>
              </a:rPr>
              <a:t>Б</a:t>
            </a:r>
            <a:r>
              <a:rPr lang="uk-UA" sz="1400" b="1" dirty="0" smtClean="0">
                <a:ln w="12700">
                  <a:solidFill>
                    <a:schemeClr val="tx2">
                      <a:satMod val="155000"/>
                    </a:schemeClr>
                  </a:solidFill>
                  <a:prstDash val="solid"/>
                </a:ln>
                <a:solidFill>
                  <a:srgbClr val="FFFF00"/>
                </a:solidFill>
                <a:latin typeface="Comic Sans MS" pitchFamily="66" charset="0"/>
              </a:rPr>
              <a:t>ув направлений учителем гімназії спочатку в Сімферополь, а потім в Одесу. У 1856 р. Дмитро Менделєєв відправився у Петербург і захистив магістерську дисертацію за темою</a:t>
            </a:r>
            <a:r>
              <a:rPr lang="uk-UA" sz="1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mic Sans MS" pitchFamily="66" charset="0"/>
              </a:rPr>
              <a:t> </a:t>
            </a:r>
            <a:r>
              <a:rPr lang="uk-UA" sz="1400" b="1" i="1" u="sng"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«Про питомі об'єми</a:t>
            </a:r>
            <a:r>
              <a:rPr lang="uk-UA" sz="1400" b="1" i="1" u="sng" dirty="0" smtClean="0">
                <a:ln w="12700">
                  <a:solidFill>
                    <a:schemeClr val="tx2">
                      <a:satMod val="155000"/>
                    </a:schemeClr>
                  </a:solidFill>
                  <a:prstDash val="solid"/>
                </a:ln>
                <a:solidFill>
                  <a:schemeClr val="bg1"/>
                </a:solidFill>
                <a:latin typeface="Comic Sans MS" pitchFamily="66" charset="0"/>
              </a:rPr>
              <a:t>», </a:t>
            </a:r>
            <a:r>
              <a:rPr lang="uk-UA" sz="1400" b="1" dirty="0" smtClean="0">
                <a:ln w="12700">
                  <a:solidFill>
                    <a:schemeClr val="tx2">
                      <a:satMod val="155000"/>
                    </a:schemeClr>
                  </a:solidFill>
                  <a:prstDash val="solid"/>
                </a:ln>
                <a:solidFill>
                  <a:srgbClr val="FFFF00"/>
                </a:solidFill>
                <a:latin typeface="Comic Sans MS" pitchFamily="66" charset="0"/>
              </a:rPr>
              <a:t>після чого на початку 1857 р. був прийнятий</a:t>
            </a:r>
            <a:r>
              <a:rPr lang="uk-UA" sz="1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mic Sans MS" pitchFamily="66" charset="0"/>
              </a:rPr>
              <a:t> </a:t>
            </a:r>
            <a:r>
              <a:rPr lang="uk-UA" sz="1400" b="1" dirty="0" smtClean="0">
                <a:ln w="12700">
                  <a:solidFill>
                    <a:schemeClr val="tx2">
                      <a:satMod val="155000"/>
                    </a:schemeClr>
                  </a:solidFill>
                  <a:prstDash val="solid"/>
                </a:ln>
                <a:solidFill>
                  <a:srgbClr val="FFFF00"/>
                </a:solidFill>
                <a:latin typeface="Comic Sans MS" pitchFamily="66" charset="0"/>
              </a:rPr>
              <a:t>приват-доцентом на кафедру хімії Петербурзького університету. 1859 — 1861 р. він перебував у науковому відрядженні у Німеччині, у </a:t>
            </a:r>
            <a:r>
              <a:rPr lang="uk-UA" sz="14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Гейдельберзькому університеті</a:t>
            </a:r>
            <a:r>
              <a:rPr lang="uk-UA" sz="1400" b="1" dirty="0" smtClean="0">
                <a:ln w="12700">
                  <a:solidFill>
                    <a:schemeClr val="tx2">
                      <a:satMod val="155000"/>
                    </a:schemeClr>
                  </a:solidFill>
                  <a:prstDash val="solid"/>
                </a:ln>
                <a:solidFill>
                  <a:srgbClr val="FFFF00"/>
                </a:solidFill>
                <a:latin typeface="Comic Sans MS" pitchFamily="66" charset="0"/>
              </a:rPr>
              <a:t>. У </a:t>
            </a:r>
            <a:r>
              <a:rPr lang="uk-UA" sz="1400" b="1" i="1" u="sng" dirty="0" smtClean="0">
                <a:ln w="12700">
                  <a:solidFill>
                    <a:schemeClr val="tx2">
                      <a:satMod val="155000"/>
                    </a:schemeClr>
                  </a:solidFill>
                  <a:prstDash val="solid"/>
                </a:ln>
                <a:solidFill>
                  <a:schemeClr val="bg1"/>
                </a:solidFill>
                <a:latin typeface="Comic Sans MS" pitchFamily="66" charset="0"/>
              </a:rPr>
              <a:t>1860</a:t>
            </a:r>
            <a:r>
              <a:rPr lang="uk-UA" sz="1400" b="1" dirty="0" smtClean="0">
                <a:ln w="12700">
                  <a:solidFill>
                    <a:schemeClr val="tx2">
                      <a:satMod val="155000"/>
                    </a:schemeClr>
                  </a:solidFill>
                  <a:prstDash val="solid"/>
                </a:ln>
                <a:solidFill>
                  <a:srgbClr val="FFFF00"/>
                </a:solidFill>
                <a:latin typeface="Comic Sans MS" pitchFamily="66" charset="0"/>
              </a:rPr>
              <a:t> р. Менделєєв взяв участь у роботі першого міжнародного хімічного конгресу в </a:t>
            </a:r>
            <a:r>
              <a:rPr lang="uk-UA" sz="1400" b="1" i="1" u="sng" dirty="0" err="1" smtClean="0">
                <a:ln w="12700">
                  <a:solidFill>
                    <a:schemeClr val="tx2">
                      <a:satMod val="155000"/>
                    </a:schemeClr>
                  </a:solidFill>
                  <a:prstDash val="solid"/>
                </a:ln>
                <a:solidFill>
                  <a:schemeClr val="bg1"/>
                </a:solidFill>
                <a:latin typeface="Comic Sans MS" pitchFamily="66" charset="0"/>
              </a:rPr>
              <a:t>Карлсрує</a:t>
            </a:r>
            <a:r>
              <a:rPr lang="uk-UA" sz="1400" b="1" dirty="0" smtClean="0">
                <a:ln w="12700">
                  <a:solidFill>
                    <a:schemeClr val="tx2">
                      <a:satMod val="155000"/>
                    </a:schemeClr>
                  </a:solidFill>
                  <a:prstDash val="solid"/>
                </a:ln>
                <a:solidFill>
                  <a:srgbClr val="FFFF00"/>
                </a:solidFill>
                <a:latin typeface="Comic Sans MS" pitchFamily="66" charset="0"/>
              </a:rPr>
              <a:t>. У </a:t>
            </a:r>
            <a:r>
              <a:rPr lang="uk-UA" sz="1400" b="1" i="1"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1861</a:t>
            </a:r>
            <a:r>
              <a:rPr lang="uk-UA" sz="1400" b="1" dirty="0" smtClean="0">
                <a:ln w="12700">
                  <a:solidFill>
                    <a:schemeClr val="tx2">
                      <a:satMod val="155000"/>
                    </a:schemeClr>
                  </a:solidFill>
                  <a:prstDash val="solid"/>
                </a:ln>
                <a:solidFill>
                  <a:srgbClr val="FFFF00"/>
                </a:solidFill>
                <a:latin typeface="Comic Sans MS" pitchFamily="66" charset="0"/>
              </a:rPr>
              <a:t> р. Менделєєв написав перший у Росії підручник з органічної хімії. Навесні 1862 р. підручник був визнаний гідним повної </a:t>
            </a:r>
            <a:r>
              <a:rPr lang="uk-UA" sz="1400" b="1" i="1" u="sng" dirty="0" err="1"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Демидівської</a:t>
            </a:r>
            <a:r>
              <a:rPr lang="uk-UA" sz="1400" b="1" dirty="0" smtClean="0">
                <a:ln w="12700">
                  <a:solidFill>
                    <a:schemeClr val="tx2">
                      <a:satMod val="155000"/>
                    </a:schemeClr>
                  </a:solidFill>
                  <a:prstDash val="solid"/>
                </a:ln>
                <a:solidFill>
                  <a:srgbClr val="FFFF00"/>
                </a:solidFill>
                <a:latin typeface="Comic Sans MS" pitchFamily="66" charset="0"/>
              </a:rPr>
              <a:t> премії. У 1863 р. він отримав місце професора у Петербурзькому технологічному інституті, а в 1866 р. — у Петербурзькому університеті, де читав лекції з органічної, неорганічної і технічної хімії. У 1865 р. </a:t>
            </a:r>
            <a:r>
              <a:rPr lang="uk-UA" sz="1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omic Sans MS" pitchFamily="66" charset="0"/>
              </a:rPr>
              <a:t>Менделєєв захистив докторську дисертацію за темою </a:t>
            </a:r>
            <a:r>
              <a:rPr lang="uk-UA" sz="1400" b="1" i="1" u="sng"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«Про сполуки спирту з водою».</a:t>
            </a:r>
            <a:endParaRPr lang="ru-RU" sz="1400" b="1" i="1" u="sng" dirty="0">
              <a:ln w="11430"/>
              <a:solidFill>
                <a:schemeClr val="bg1"/>
              </a:solidFill>
              <a:effectLst>
                <a:outerShdw blurRad="80000" dist="40000" dir="5040000" algn="tl">
                  <a:srgbClr val="000000">
                    <a:alpha val="30000"/>
                  </a:srgbClr>
                </a:outerShdw>
              </a:effectLst>
              <a:latin typeface="Comic Sans MS" pitchFamily="66" charset="0"/>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500034" y="2928934"/>
            <a:ext cx="2389282" cy="3336146"/>
          </a:xfrm>
          <a:prstGeom prst="rect">
            <a:avLst/>
          </a:prstGeom>
          <a:noFill/>
          <a:ln w="9525">
            <a:noFill/>
            <a:miter lim="800000"/>
            <a:headEnd/>
            <a:tailEnd/>
          </a:ln>
          <a:effectLst/>
        </p:spPr>
      </p:pic>
      <p:pic>
        <p:nvPicPr>
          <p:cNvPr id="5" name="Рисунок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357950" y="3000372"/>
            <a:ext cx="2388804" cy="3367713"/>
          </a:xfrm>
          <a:prstGeom prst="rect">
            <a:avLst/>
          </a:prstGeom>
        </p:spPr>
      </p:pic>
      <p:pic>
        <p:nvPicPr>
          <p:cNvPr id="4099" name="Picture 3"/>
          <p:cNvPicPr>
            <a:picLocks noChangeAspect="1" noChangeArrowheads="1"/>
          </p:cNvPicPr>
          <p:nvPr/>
        </p:nvPicPr>
        <p:blipFill>
          <a:blip r:embed="rId5" cstate="print"/>
          <a:srcRect/>
          <a:stretch>
            <a:fillRect/>
          </a:stretch>
        </p:blipFill>
        <p:spPr bwMode="auto">
          <a:xfrm>
            <a:off x="3500430" y="3857628"/>
            <a:ext cx="2357454" cy="1890465"/>
          </a:xfrm>
          <a:prstGeom prst="rect">
            <a:avLst/>
          </a:prstGeom>
          <a:noFill/>
          <a:ln w="9525">
            <a:noFill/>
            <a:miter lim="800000"/>
            <a:headEnd/>
            <a:tailEnd/>
          </a:ln>
          <a:effectLst/>
        </p:spPr>
      </p:pic>
      <p:sp>
        <p:nvSpPr>
          <p:cNvPr id="8" name="TextBox 7"/>
          <p:cNvSpPr txBox="1"/>
          <p:nvPr/>
        </p:nvSpPr>
        <p:spPr>
          <a:xfrm>
            <a:off x="3500430" y="5857892"/>
            <a:ext cx="2536272" cy="523220"/>
          </a:xfrm>
          <a:prstGeom prst="rect">
            <a:avLst/>
          </a:prstGeom>
          <a:noFill/>
        </p:spPr>
        <p:txBody>
          <a:bodyPr wrap="none" rtlCol="0">
            <a:spAutoFit/>
          </a:bodyPr>
          <a:lstStyle/>
          <a:p>
            <a:r>
              <a:rPr lang="uk-UA" sz="1400" b="1" dirty="0" smtClean="0">
                <a:ln w="12700">
                  <a:solidFill>
                    <a:schemeClr val="tx2">
                      <a:satMod val="155000"/>
                    </a:schemeClr>
                  </a:solidFill>
                  <a:prstDash val="solid"/>
                </a:ln>
                <a:solidFill>
                  <a:srgbClr val="FFFF00"/>
                </a:solidFill>
                <a:latin typeface="Comic Sans MS" pitchFamily="66" charset="0"/>
              </a:rPr>
              <a:t>перший у Росії підручник </a:t>
            </a:r>
          </a:p>
          <a:p>
            <a:r>
              <a:rPr lang="uk-UA" sz="1400" b="1" dirty="0" smtClean="0">
                <a:ln w="12700">
                  <a:solidFill>
                    <a:schemeClr val="tx2">
                      <a:satMod val="155000"/>
                    </a:schemeClr>
                  </a:solidFill>
                  <a:prstDash val="solid"/>
                </a:ln>
                <a:solidFill>
                  <a:srgbClr val="FFFF00"/>
                </a:solidFill>
                <a:latin typeface="Comic Sans MS" pitchFamily="66" charset="0"/>
              </a:rPr>
              <a:t>з органічної хімії</a:t>
            </a:r>
            <a:endParaRPr lang="ru-RU" sz="1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1000" fill="hold"/>
                                        <p:tgtEl>
                                          <p:spTgt spid="4098"/>
                                        </p:tgtEl>
                                        <p:attrNameLst>
                                          <p:attrName>ppt_w</p:attrName>
                                        </p:attrNameLst>
                                      </p:cBhvr>
                                      <p:tavLst>
                                        <p:tav tm="0">
                                          <p:val>
                                            <p:fltVal val="0"/>
                                          </p:val>
                                        </p:tav>
                                        <p:tav tm="100000">
                                          <p:val>
                                            <p:strVal val="#ppt_w"/>
                                          </p:val>
                                        </p:tav>
                                      </p:tavLst>
                                    </p:anim>
                                    <p:anim calcmode="lin" valueType="num">
                                      <p:cBhvr>
                                        <p:cTn id="14" dur="1000" fill="hold"/>
                                        <p:tgtEl>
                                          <p:spTgt spid="4098"/>
                                        </p:tgtEl>
                                        <p:attrNameLst>
                                          <p:attrName>ppt_h</p:attrName>
                                        </p:attrNameLst>
                                      </p:cBhvr>
                                      <p:tavLst>
                                        <p:tav tm="0">
                                          <p:val>
                                            <p:fltVal val="0"/>
                                          </p:val>
                                        </p:tav>
                                        <p:tav tm="100000">
                                          <p:val>
                                            <p:strVal val="#ppt_h"/>
                                          </p:val>
                                        </p:tav>
                                      </p:tavLst>
                                    </p:anim>
                                    <p:animEffect transition="in" filter="fade">
                                      <p:cBhvr>
                                        <p:cTn id="15" dur="1000"/>
                                        <p:tgtEl>
                                          <p:spTgt spid="4098"/>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p:cTn id="19" dur="1000" fill="hold"/>
                                        <p:tgtEl>
                                          <p:spTgt spid="4099"/>
                                        </p:tgtEl>
                                        <p:attrNameLst>
                                          <p:attrName>ppt_w</p:attrName>
                                        </p:attrNameLst>
                                      </p:cBhvr>
                                      <p:tavLst>
                                        <p:tav tm="0">
                                          <p:val>
                                            <p:fltVal val="0"/>
                                          </p:val>
                                        </p:tav>
                                        <p:tav tm="100000">
                                          <p:val>
                                            <p:strVal val="#ppt_w"/>
                                          </p:val>
                                        </p:tav>
                                      </p:tavLst>
                                    </p:anim>
                                    <p:anim calcmode="lin" valueType="num">
                                      <p:cBhvr>
                                        <p:cTn id="20" dur="1000" fill="hold"/>
                                        <p:tgtEl>
                                          <p:spTgt spid="4099"/>
                                        </p:tgtEl>
                                        <p:attrNameLst>
                                          <p:attrName>ppt_h</p:attrName>
                                        </p:attrNameLst>
                                      </p:cBhvr>
                                      <p:tavLst>
                                        <p:tav tm="0">
                                          <p:val>
                                            <p:fltVal val="0"/>
                                          </p:val>
                                        </p:tav>
                                        <p:tav tm="100000">
                                          <p:val>
                                            <p:strVal val="#ppt_h"/>
                                          </p:val>
                                        </p:tav>
                                      </p:tavLst>
                                    </p:anim>
                                    <p:animEffect transition="in" filter="fade">
                                      <p:cBhvr>
                                        <p:cTn id="21" dur="1000"/>
                                        <p:tgtEl>
                                          <p:spTgt spid="4099"/>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42910" y="500042"/>
            <a:ext cx="7772400" cy="1643074"/>
          </a:xfrm>
        </p:spPr>
        <p:txBody>
          <a:bodyPr/>
          <a:lstStyle/>
          <a:p>
            <a:r>
              <a:rPr lang="uk-UA"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t>Спроби класифікацій хімічних елементів</a:t>
            </a:r>
            <a:r>
              <a:rPr lang="ru-RU" b="1" i="1" dirty="0" smtClean="0">
                <a:solidFill>
                  <a:srgbClr val="8439BD"/>
                </a:solidFill>
                <a:effectLst>
                  <a:outerShdw blurRad="38100" dist="38100" dir="2700000" algn="tl">
                    <a:srgbClr val="000000">
                      <a:alpha val="43137"/>
                    </a:srgbClr>
                  </a:outerShdw>
                </a:effectLst>
                <a:latin typeface="+mj-lt"/>
              </a:rPr>
              <a:t/>
            </a:r>
            <a:br>
              <a:rPr lang="ru-RU" b="1" i="1" dirty="0" smtClean="0">
                <a:solidFill>
                  <a:srgbClr val="8439BD"/>
                </a:solidFill>
                <a:effectLst>
                  <a:outerShdw blurRad="38100" dist="38100" dir="2700000" algn="tl">
                    <a:srgbClr val="000000">
                      <a:alpha val="43137"/>
                    </a:srgbClr>
                  </a:outerShdw>
                </a:effectLst>
                <a:latin typeface="+mj-lt"/>
              </a:rPr>
            </a:br>
            <a:endParaRPr lang="ru-RU" dirty="0">
              <a:solidFill>
                <a:srgbClr val="8439BD"/>
              </a:solidFill>
              <a:effectLst>
                <a:outerShdw blurRad="38100" dist="38100" dir="2700000" algn="tl">
                  <a:srgbClr val="000000">
                    <a:alpha val="43137"/>
                  </a:srgbClr>
                </a:outerShdw>
              </a:effectLst>
            </a:endParaRPr>
          </a:p>
        </p:txBody>
      </p:sp>
      <p:sp>
        <p:nvSpPr>
          <p:cNvPr id="6" name="Подзаголовок 5"/>
          <p:cNvSpPr>
            <a:spLocks noGrp="1"/>
          </p:cNvSpPr>
          <p:nvPr>
            <p:ph type="subTitle" idx="1"/>
          </p:nvPr>
        </p:nvSpPr>
        <p:spPr>
          <a:xfrm>
            <a:off x="428596" y="4572008"/>
            <a:ext cx="6786610" cy="2071702"/>
          </a:xfrm>
        </p:spPr>
        <p:txBody>
          <a:bodyPr/>
          <a:lstStyle/>
          <a:p>
            <a:endParaRPr lang="ru-RU" sz="1800" dirty="0" smtClean="0"/>
          </a:p>
          <a:p>
            <a:pPr algn="l"/>
            <a:r>
              <a:rPr lang="uk-UA" sz="3600" b="1" i="1" dirty="0" smtClean="0">
                <a:solidFill>
                  <a:srgbClr val="7E2696"/>
                </a:solidFill>
                <a:effectLst>
                  <a:outerShdw blurRad="38100" dist="38100" dir="2700000" algn="tl">
                    <a:srgbClr val="000000">
                      <a:alpha val="43137"/>
                    </a:srgbClr>
                  </a:outerShdw>
                </a:effectLst>
              </a:rPr>
              <a:t>В хімії існують класифікації елементів, речовин, хімічних реакцій</a:t>
            </a:r>
            <a:endParaRPr lang="ru-RU" sz="3600" b="1" i="1" dirty="0">
              <a:solidFill>
                <a:srgbClr val="7E2696"/>
              </a:solidFill>
              <a:effectLst>
                <a:outerShdw blurRad="38100" dist="38100" dir="2700000" algn="tl">
                  <a:srgbClr val="000000">
                    <a:alpha val="43137"/>
                  </a:srgbClr>
                </a:outerShdw>
              </a:effectLst>
            </a:endParaRPr>
          </a:p>
        </p:txBody>
      </p:sp>
      <p:sp>
        <p:nvSpPr>
          <p:cNvPr id="9" name="TextBox 8"/>
          <p:cNvSpPr txBox="1"/>
          <p:nvPr/>
        </p:nvSpPr>
        <p:spPr>
          <a:xfrm>
            <a:off x="357158" y="1857364"/>
            <a:ext cx="6500858" cy="2862322"/>
          </a:xfrm>
          <a:prstGeom prst="rect">
            <a:avLst/>
          </a:prstGeom>
          <a:noFill/>
        </p:spPr>
        <p:txBody>
          <a:bodyPr wrap="square" rtlCol="0">
            <a:spAutoFit/>
          </a:bodyPr>
          <a:lstStyle/>
          <a:p>
            <a:r>
              <a:rPr lang="uk-UA" sz="3600" b="1" u="sng" dirty="0">
                <a:effectLst>
                  <a:outerShdw blurRad="38100" dist="38100" dir="2700000" algn="tl">
                    <a:srgbClr val="000000">
                      <a:alpha val="43137"/>
                    </a:srgbClr>
                  </a:outerShdw>
                </a:effectLst>
              </a:rPr>
              <a:t>К</a:t>
            </a:r>
            <a:r>
              <a:rPr lang="uk-UA" sz="3600" b="1" u="sng" dirty="0" smtClean="0">
                <a:effectLst>
                  <a:outerShdw blurRad="38100" dist="38100" dir="2700000" algn="tl">
                    <a:srgbClr val="000000">
                      <a:alpha val="43137"/>
                    </a:srgbClr>
                  </a:outerShdw>
                </a:effectLst>
              </a:rPr>
              <a:t>ласифікація</a:t>
            </a:r>
            <a:r>
              <a:rPr lang="uk-UA" sz="3600" dirty="0" smtClean="0"/>
              <a:t> -</a:t>
            </a:r>
            <a:br>
              <a:rPr lang="uk-UA" sz="3600" dirty="0" smtClean="0"/>
            </a:br>
            <a:r>
              <a:rPr lang="uk-UA" sz="3600" b="1" dirty="0" smtClean="0">
                <a:latin typeface="+mj-lt"/>
              </a:rPr>
              <a:t>це розподіл об'єктів</a:t>
            </a:r>
            <a:br>
              <a:rPr lang="uk-UA" sz="3600" b="1" dirty="0" smtClean="0">
                <a:latin typeface="+mj-lt"/>
              </a:rPr>
            </a:br>
            <a:r>
              <a:rPr lang="uk-UA" sz="3600" b="1" dirty="0" smtClean="0">
                <a:latin typeface="+mj-lt"/>
              </a:rPr>
              <a:t>на групи</a:t>
            </a:r>
            <a:br>
              <a:rPr lang="uk-UA" sz="3600" b="1" dirty="0" smtClean="0">
                <a:latin typeface="+mj-lt"/>
              </a:rPr>
            </a:br>
            <a:r>
              <a:rPr lang="uk-UA" sz="3600" b="1" dirty="0" smtClean="0">
                <a:latin typeface="+mj-lt"/>
              </a:rPr>
              <a:t>або класи за певними</a:t>
            </a:r>
            <a:br>
              <a:rPr lang="uk-UA" sz="3600" b="1" dirty="0" smtClean="0">
                <a:latin typeface="+mj-lt"/>
              </a:rPr>
            </a:br>
            <a:r>
              <a:rPr lang="uk-UA" sz="3600" b="1" dirty="0" smtClean="0">
                <a:latin typeface="+mj-lt"/>
              </a:rPr>
              <a:t>ознаками</a:t>
            </a:r>
            <a:endParaRPr lang="ru-RU" sz="3600" b="1" dirty="0">
              <a:latin typeface="+mj-l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
                                        </p:tgtEl>
                                        <p:attrNameLst>
                                          <p:attrName>style.visibility</p:attrName>
                                        </p:attrNameLst>
                                      </p:cBhvr>
                                      <p:to>
                                        <p:strVal val="visible"/>
                                      </p:to>
                                    </p:set>
                                    <p:anim calcmode="discrete" valueType="clr">
                                      <p:cBhvr override="childStyle">
                                        <p:cTn id="1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
                                        </p:tgtEl>
                                        <p:attrNameLst>
                                          <p:attrName>fillcolor</p:attrName>
                                        </p:attrNameLst>
                                      </p:cBhvr>
                                      <p:tavLst>
                                        <p:tav tm="0">
                                          <p:val>
                                            <p:clrVal>
                                              <a:schemeClr val="accent2"/>
                                            </p:clrVal>
                                          </p:val>
                                        </p:tav>
                                        <p:tav tm="50000">
                                          <p:val>
                                            <p:clrVal>
                                              <a:schemeClr val="hlink"/>
                                            </p:clrVal>
                                          </p:val>
                                        </p:tav>
                                      </p:tavLst>
                                    </p:anim>
                                    <p:set>
                                      <p:cBhvr>
                                        <p:cTn id="15" dur="80"/>
                                        <p:tgtEl>
                                          <p:spTgt spid="9"/>
                                        </p:tgtEl>
                                        <p:attrNameLst>
                                          <p:attrName>fill.type</p:attrName>
                                        </p:attrNameLst>
                                      </p:cBhvr>
                                      <p:to>
                                        <p:strVal val="solid"/>
                                      </p:to>
                                    </p:set>
                                  </p:childTnLst>
                                </p:cTn>
                              </p:par>
                            </p:childTnLst>
                          </p:cTn>
                        </p:par>
                        <p:par>
                          <p:cTn id="16" fill="hold">
                            <p:stCondLst>
                              <p:cond delay="3560"/>
                            </p:stCondLst>
                            <p:childTnLst>
                              <p:par>
                                <p:cTn id="17" presetID="3" presetClass="entr" presetSubtype="10"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linds(horizontal)">
                                      <p:cBhvr>
                                        <p:cTn id="1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p:cNvPicPr>
            <a:picLocks noGrp="1" noChangeAspect="1"/>
          </p:cNvPicPr>
          <p:nvPr>
            <p:ph sz="half" idx="1"/>
          </p:nvPr>
        </p:nvPicPr>
        <p:blipFill>
          <a:blip r:embed="rId3" cstate="email">
            <a:extLst>
              <a:ext uri="{28A0092B-C50C-407E-A947-70E740481C1C}">
                <a14:useLocalDpi xmlns:a14="http://schemas.microsoft.com/office/drawing/2010/main" xmlns="" val="0"/>
              </a:ext>
            </a:extLst>
          </a:blip>
          <a:stretch>
            <a:fillRect/>
          </a:stretch>
        </p:blipFill>
        <p:spPr>
          <a:xfrm>
            <a:off x="642910" y="357166"/>
            <a:ext cx="3500462" cy="4525963"/>
          </a:xfrm>
          <a:prstGeom prst="rect">
            <a:avLst/>
          </a:prstGeom>
        </p:spPr>
      </p:pic>
      <p:pic>
        <p:nvPicPr>
          <p:cNvPr id="8" name="Содержимое 7"/>
          <p:cNvPicPr>
            <a:picLocks noGrp="1" noChangeAspect="1"/>
          </p:cNvPicPr>
          <p:nvPr>
            <p:ph sz="half" idx="2"/>
          </p:nvPr>
        </p:nvPicPr>
        <p:blipFill>
          <a:blip r:embed="rId4" cstate="email">
            <a:extLst>
              <a:ext uri="{28A0092B-C50C-407E-A947-70E740481C1C}">
                <a14:useLocalDpi xmlns:a14="http://schemas.microsoft.com/office/drawing/2010/main" xmlns="" val="0"/>
              </a:ext>
            </a:extLst>
          </a:blip>
          <a:stretch>
            <a:fillRect/>
          </a:stretch>
        </p:blipFill>
        <p:spPr>
          <a:xfrm>
            <a:off x="5000628" y="357166"/>
            <a:ext cx="3474648" cy="4525963"/>
          </a:xfrm>
          <a:prstGeom prst="rect">
            <a:avLst/>
          </a:prstGeom>
        </p:spPr>
      </p:pic>
      <p:sp>
        <p:nvSpPr>
          <p:cNvPr id="9" name="TextBox 8"/>
          <p:cNvSpPr txBox="1"/>
          <p:nvPr/>
        </p:nvSpPr>
        <p:spPr>
          <a:xfrm>
            <a:off x="642911" y="5286388"/>
            <a:ext cx="3571900"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Феозва</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uk-UA"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Микитична</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uk-UA"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Лещова</a:t>
            </a: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a:t>
            </a:r>
          </a:p>
          <a:p>
            <a:pPr algn="ct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Дружина Менделєєва, 1860-е роки</a:t>
            </a:r>
            <a:endParaRPr lang="uk-UA"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10" name="TextBox 9"/>
          <p:cNvSpPr txBox="1"/>
          <p:nvPr/>
        </p:nvSpPr>
        <p:spPr>
          <a:xfrm>
            <a:off x="4929190" y="5143512"/>
            <a:ext cx="3510898" cy="1015663"/>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Ганна Іванівна Попова, </a:t>
            </a:r>
          </a:p>
          <a:p>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Друга дружина </a:t>
            </a:r>
          </a:p>
          <a:p>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Менделєєва</a:t>
            </a:r>
            <a:endParaRPr lang="uk-UA"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par>
                                <p:cTn id="19" presetID="8"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1000"/>
                                        <p:tgtEl>
                                          <p:spTgt spid="7"/>
                                        </p:tgtEl>
                                      </p:cBhvr>
                                    </p:animEffect>
                                  </p:childTnLst>
                                </p:cTn>
                              </p:par>
                              <p:par>
                                <p:cTn id="22" presetID="42" presetClass="entr" presetSubtype="0" fill="hold" grpId="1" nodeType="withEffect">
                                  <p:stCondLst>
                                    <p:cond delay="0"/>
                                  </p:stCondLst>
                                  <p:iterate type="lt">
                                    <p:tmPct val="0"/>
                                  </p:iterate>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2950"/>
                            </p:stCondLst>
                            <p:childTnLst>
                              <p:par>
                                <p:cTn id="28" presetID="8"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amond(in)">
                                      <p:cBhvr>
                                        <p:cTn id="30" dur="1000"/>
                                        <p:tgtEl>
                                          <p:spTgt spid="8"/>
                                        </p:tgtEl>
                                      </p:cBhvr>
                                    </p:animEffect>
                                  </p:childTnLst>
                                </p:cTn>
                              </p:par>
                              <p:par>
                                <p:cTn id="31" presetID="42" presetClass="entr" presetSubtype="0" fill="hold" grpId="1" nodeType="withEffect">
                                  <p:stCondLst>
                                    <p:cond delay="0"/>
                                  </p:stCondLst>
                                  <p:iterate type="lt">
                                    <p:tmPct val="0"/>
                                  </p:iterate>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p:cNvPicPr>
            <a:picLocks noGrp="1" noChangeAspect="1"/>
          </p:cNvPicPr>
          <p:nvPr>
            <p:ph sz="half" idx="1"/>
          </p:nvPr>
        </p:nvPicPr>
        <p:blipFill>
          <a:blip r:embed="rId2" cstate="email">
            <a:extLst>
              <a:ext uri="{28A0092B-C50C-407E-A947-70E740481C1C}">
                <a14:useLocalDpi xmlns:a14="http://schemas.microsoft.com/office/drawing/2010/main" xmlns="" val="0"/>
              </a:ext>
            </a:extLst>
          </a:blip>
          <a:stretch>
            <a:fillRect/>
          </a:stretch>
        </p:blipFill>
        <p:spPr>
          <a:xfrm>
            <a:off x="571472" y="785794"/>
            <a:ext cx="3643338" cy="4429156"/>
          </a:xfrm>
          <a:prstGeom prst="rect">
            <a:avLst/>
          </a:prstGeom>
        </p:spPr>
      </p:pic>
      <p:sp>
        <p:nvSpPr>
          <p:cNvPr id="6" name="TextBox 5"/>
          <p:cNvSpPr txBox="1"/>
          <p:nvPr/>
        </p:nvSpPr>
        <p:spPr>
          <a:xfrm>
            <a:off x="714348" y="5286388"/>
            <a:ext cx="3429024"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000" b="1" spc="50" dirty="0" smtClean="0">
                <a:ln w="11430"/>
                <a:solidFill>
                  <a:srgbClr val="8439BD"/>
                </a:solidFill>
                <a:effectLst>
                  <a:outerShdw blurRad="76200" dist="50800" dir="5400000" algn="tl" rotWithShape="0">
                    <a:srgbClr val="000000">
                      <a:alpha val="65000"/>
                    </a:srgbClr>
                  </a:outerShdw>
                </a:effectLst>
                <a:latin typeface="Comic Sans MS" pitchFamily="66" charset="0"/>
              </a:rPr>
              <a:t>Дочка Д.І.Менделєєва – Ольга </a:t>
            </a:r>
            <a:r>
              <a:rPr lang="uk-UA" sz="2000" b="1" spc="50" dirty="0" err="1" smtClean="0">
                <a:ln w="11430"/>
                <a:solidFill>
                  <a:srgbClr val="8439BD"/>
                </a:solidFill>
                <a:effectLst>
                  <a:outerShdw blurRad="76200" dist="50800" dir="5400000" algn="tl" rotWithShape="0">
                    <a:srgbClr val="000000">
                      <a:alpha val="65000"/>
                    </a:srgbClr>
                  </a:outerShdw>
                </a:effectLst>
                <a:latin typeface="Comic Sans MS" pitchFamily="66" charset="0"/>
              </a:rPr>
              <a:t>Трирогова</a:t>
            </a:r>
            <a:r>
              <a:rPr lang="uk-UA" sz="2000" b="1" spc="50" dirty="0" smtClean="0">
                <a:ln w="11430"/>
                <a:solidFill>
                  <a:srgbClr val="8439BD"/>
                </a:solidFill>
                <a:effectLst>
                  <a:outerShdw blurRad="76200" dist="50800" dir="5400000" algn="tl" rotWithShape="0">
                    <a:srgbClr val="000000">
                      <a:alpha val="65000"/>
                    </a:srgbClr>
                  </a:outerShdw>
                </a:effectLst>
                <a:latin typeface="Comic Sans MS" pitchFamily="66" charset="0"/>
              </a:rPr>
              <a:t> </a:t>
            </a:r>
          </a:p>
          <a:p>
            <a:pPr algn="ctr"/>
            <a:r>
              <a:rPr lang="uk-UA" sz="2000" b="1" spc="50" dirty="0" smtClean="0">
                <a:ln w="11430"/>
                <a:solidFill>
                  <a:srgbClr val="8439BD"/>
                </a:solidFill>
                <a:effectLst>
                  <a:outerShdw blurRad="76200" dist="50800" dir="5400000" algn="tl" rotWithShape="0">
                    <a:srgbClr val="000000">
                      <a:alpha val="65000"/>
                    </a:srgbClr>
                  </a:outerShdw>
                </a:effectLst>
                <a:latin typeface="Comic Sans MS" pitchFamily="66" charset="0"/>
              </a:rPr>
              <a:t>та його внучка Наталя</a:t>
            </a:r>
            <a:endParaRPr lang="uk-UA" sz="2000" b="1" spc="50" dirty="0">
              <a:ln w="11430"/>
              <a:solidFill>
                <a:srgbClr val="8439BD"/>
              </a:solidFill>
              <a:effectLst>
                <a:outerShdw blurRad="76200" dist="50800" dir="5400000" algn="tl" rotWithShape="0">
                  <a:srgbClr val="000000">
                    <a:alpha val="65000"/>
                  </a:srgbClr>
                </a:outerShdw>
              </a:effectLst>
              <a:latin typeface="Comic Sans MS" pitchFamily="66" charset="0"/>
            </a:endParaRPr>
          </a:p>
        </p:txBody>
      </p:sp>
      <p:pic>
        <p:nvPicPr>
          <p:cNvPr id="9" name="Содержимое 8" descr="Рисунок1.jpg"/>
          <p:cNvPicPr>
            <a:picLocks noGrp="1" noChangeAspect="1"/>
          </p:cNvPicPr>
          <p:nvPr>
            <p:ph sz="half" idx="2"/>
          </p:nvPr>
        </p:nvPicPr>
        <p:blipFill>
          <a:blip r:embed="rId3" cstate="print"/>
          <a:stretch>
            <a:fillRect/>
          </a:stretch>
        </p:blipFill>
        <p:spPr>
          <a:xfrm>
            <a:off x="4643438" y="785794"/>
            <a:ext cx="4019550" cy="4429156"/>
          </a:xfrm>
        </p:spPr>
      </p:pic>
      <p:sp>
        <p:nvSpPr>
          <p:cNvPr id="10" name="TextBox 9"/>
          <p:cNvSpPr txBox="1"/>
          <p:nvPr/>
        </p:nvSpPr>
        <p:spPr>
          <a:xfrm>
            <a:off x="4857752" y="5429264"/>
            <a:ext cx="3550524"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000" b="1" spc="50" dirty="0" smtClean="0">
                <a:ln w="11430"/>
                <a:solidFill>
                  <a:srgbClr val="8439BD"/>
                </a:solidFill>
                <a:effectLst>
                  <a:outerShdw blurRad="76200" dist="50800" dir="5400000" algn="tl" rotWithShape="0">
                    <a:srgbClr val="000000">
                      <a:alpha val="65000"/>
                    </a:srgbClr>
                  </a:outerShdw>
                </a:effectLst>
              </a:rPr>
              <a:t>Дочка Менделєєва Люба </a:t>
            </a:r>
          </a:p>
          <a:p>
            <a:r>
              <a:rPr lang="uk-UA" sz="2000" b="1" spc="50" dirty="0" smtClean="0">
                <a:ln w="11430"/>
                <a:solidFill>
                  <a:srgbClr val="8439BD"/>
                </a:solidFill>
                <a:effectLst>
                  <a:outerShdw blurRad="76200" dist="50800" dir="5400000" algn="tl" rotWithShape="0">
                    <a:srgbClr val="000000">
                      <a:alpha val="65000"/>
                    </a:srgbClr>
                  </a:outerShdw>
                </a:effectLst>
              </a:rPr>
              <a:t>та її чоловік</a:t>
            </a:r>
            <a:endParaRPr lang="ru-RU" sz="2000" b="1" spc="50" dirty="0">
              <a:ln w="11430"/>
              <a:solidFill>
                <a:srgbClr val="8439BD"/>
              </a:solidFill>
              <a:effectLst>
                <a:outerShdw blurRad="76200" dist="50800" dir="5400000" algn="tl" rotWithShape="0">
                  <a:srgbClr val="000000">
                    <a:alpha val="65000"/>
                  </a:srgbClr>
                </a:outerShdw>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4"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1000"/>
                                        <p:tgtEl>
                                          <p:spTgt spid="5"/>
                                        </p:tgtEl>
                                      </p:cBhvr>
                                    </p:animEffect>
                                  </p:childTnLst>
                                </p:cTn>
                              </p:par>
                              <p:par>
                                <p:cTn id="15" presetID="42" presetClass="entr" presetSubtype="0" fill="hold" grpId="1" nodeType="withEffect">
                                  <p:stCondLst>
                                    <p:cond delay="0"/>
                                  </p:stCondLst>
                                  <p:iterate type="lt">
                                    <p:tmPct val="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3050"/>
                            </p:stCondLst>
                            <p:childTnLst>
                              <p:par>
                                <p:cTn id="21" presetID="4"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1000"/>
                                        <p:tgtEl>
                                          <p:spTgt spid="9"/>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2214554"/>
          </a:xfrm>
        </p:spPr>
        <p:txBody>
          <a:bodyPr/>
          <a:lstStyle/>
          <a:p>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У наступні роки з-під пера Менделєєва вийшло ще кілька основних праць з різних розділів хімії. Його повна наукова і літературна спадщина величезна і містить 431 роботу. Праці Менделєєва отримали широке міжнародне визнання. Він був обраний членом багатьох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2" tooltip="Академія наук"/>
              </a:rPr>
              <a:t>академій наук</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іноземних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3" tooltip="Наукове товариство"/>
              </a:rPr>
              <a:t>наукових товариств</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Тільки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4" tooltip="Російська академія наук"/>
              </a:rPr>
              <a:t>Російська академія наук</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на виборах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5" tooltip="1880"/>
              </a:rPr>
              <a:t>1880</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р. забалотувала його через внутрішні інтриги.</a:t>
            </a:r>
            <a:b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b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Пішовши в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6" tooltip="1890"/>
              </a:rPr>
              <a:t>1890</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у відставку, Менделєєв брав активну участь у виданні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7" tooltip="Енциклопедичний словник Брокгауза і Єфрона"/>
              </a:rPr>
              <a:t>Енциклопедичного словника </a:t>
            </a:r>
            <a:r>
              <a:rPr lang="uk-UA" sz="1200" b="1" spc="50" dirty="0" err="1" smtClean="0">
                <a:ln w="11430"/>
                <a:solidFill>
                  <a:srgbClr val="0070C0"/>
                </a:solidFill>
                <a:effectLst>
                  <a:outerShdw blurRad="76200" dist="50800" dir="5400000" algn="tl" rotWithShape="0">
                    <a:srgbClr val="000000">
                      <a:alpha val="65000"/>
                    </a:srgbClr>
                  </a:outerShdw>
                </a:effectLst>
                <a:latin typeface="Comic Sans MS" pitchFamily="66" charset="0"/>
                <a:hlinkClick r:id="rId7" tooltip="Енциклопедичний словник Брокгауза і Єфрона"/>
              </a:rPr>
              <a:t>Брокгауза</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7" tooltip="Енциклопедичний словник Брокгауза і Єфрона"/>
              </a:rPr>
              <a:t> й </a:t>
            </a:r>
            <a:r>
              <a:rPr lang="uk-UA" sz="1200" b="1" spc="50" dirty="0" err="1" smtClean="0">
                <a:ln w="11430"/>
                <a:solidFill>
                  <a:srgbClr val="0070C0"/>
                </a:solidFill>
                <a:effectLst>
                  <a:outerShdw blurRad="76200" dist="50800" dir="5400000" algn="tl" rotWithShape="0">
                    <a:srgbClr val="000000">
                      <a:alpha val="65000"/>
                    </a:srgbClr>
                  </a:outerShdw>
                </a:effectLst>
                <a:latin typeface="Comic Sans MS" pitchFamily="66" charset="0"/>
                <a:hlinkClick r:id="rId7" tooltip="Енциклопедичний словник Брокгауза і Єфрона"/>
              </a:rPr>
              <a:t>Ефрона</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був консультантом у пороховій лабораторії при Морському міністерстві. Провівши необхідні дослідження, усього за три роки він розробив ефективний склад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8" tooltip="Бездимний порох (ще не написана)"/>
              </a:rPr>
              <a:t>бездимного пороху</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У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9" tooltip="1893"/>
              </a:rPr>
              <a:t>1893</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р. Менделєєв був призначений хранителем (керівником) Головної палати мір і ваги.</a:t>
            </a:r>
            <a:b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b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Помер у лютому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10" tooltip="1907"/>
              </a:rPr>
              <a:t>1907</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р. в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11" tooltip="Санкт-Петербург"/>
              </a:rPr>
              <a:t>Санкт-Петербургу</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від </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hlinkClick r:id="rId12" tooltip="Запалення легень"/>
              </a:rPr>
              <a:t>запалення легень</a:t>
            </a:r>
            <a:r>
              <a:rPr lang="uk-UA" sz="12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a:t>
            </a:r>
            <a:endParaRPr lang="ru-RU" sz="1200" dirty="0"/>
          </a:p>
        </p:txBody>
      </p:sp>
      <p:pic>
        <p:nvPicPr>
          <p:cNvPr id="5" name="Содержимое 4"/>
          <p:cNvPicPr>
            <a:picLocks noGrp="1" noChangeAspect="1"/>
          </p:cNvPicPr>
          <p:nvPr>
            <p:ph sz="half" idx="1"/>
          </p:nvPr>
        </p:nvPicPr>
        <p:blipFill>
          <a:blip r:embed="rId13" cstate="email">
            <a:extLst>
              <a:ext uri="{28A0092B-C50C-407E-A947-70E740481C1C}">
                <a14:useLocalDpi xmlns:a14="http://schemas.microsoft.com/office/drawing/2010/main" xmlns="" val="0"/>
              </a:ext>
            </a:extLst>
          </a:blip>
          <a:stretch>
            <a:fillRect/>
          </a:stretch>
        </p:blipFill>
        <p:spPr>
          <a:xfrm>
            <a:off x="571472" y="2285992"/>
            <a:ext cx="3600450" cy="3714776"/>
          </a:xfrm>
          <a:prstGeom prst="rect">
            <a:avLst/>
          </a:prstGeom>
        </p:spPr>
      </p:pic>
      <p:pic>
        <p:nvPicPr>
          <p:cNvPr id="6" name="Содержимое 7" descr="Рисунок2.jpg"/>
          <p:cNvPicPr>
            <a:picLocks noGrp="1" noChangeAspect="1"/>
          </p:cNvPicPr>
          <p:nvPr>
            <p:ph sz="half" idx="2"/>
          </p:nvPr>
        </p:nvPicPr>
        <p:blipFill>
          <a:blip r:embed="rId14" cstate="print"/>
          <a:stretch>
            <a:fillRect/>
          </a:stretch>
        </p:blipFill>
        <p:spPr>
          <a:xfrm>
            <a:off x="4786314" y="2285992"/>
            <a:ext cx="3846687" cy="3714776"/>
          </a:xfrm>
        </p:spPr>
      </p:pic>
      <p:sp>
        <p:nvSpPr>
          <p:cNvPr id="7" name="TextBox 6"/>
          <p:cNvSpPr txBox="1"/>
          <p:nvPr/>
        </p:nvSpPr>
        <p:spPr>
          <a:xfrm>
            <a:off x="714348" y="6000768"/>
            <a:ext cx="3071834"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1600" b="1" spc="50" dirty="0" smtClean="0">
                <a:ln w="11430"/>
                <a:solidFill>
                  <a:srgbClr val="8439BD"/>
                </a:solidFill>
                <a:effectLst>
                  <a:outerShdw blurRad="76200" dist="50800" dir="5400000" algn="tl" rotWithShape="0">
                    <a:srgbClr val="000000">
                      <a:alpha val="65000"/>
                    </a:srgbClr>
                  </a:outerShdw>
                </a:effectLst>
              </a:rPr>
              <a:t>Могила Д.І.Менделєєва </a:t>
            </a:r>
          </a:p>
          <a:p>
            <a:pPr algn="ctr"/>
            <a:r>
              <a:rPr lang="uk-UA" sz="1600" b="1" spc="50" dirty="0" smtClean="0">
                <a:ln w="11430"/>
                <a:solidFill>
                  <a:srgbClr val="8439BD"/>
                </a:solidFill>
                <a:effectLst>
                  <a:outerShdw blurRad="76200" dist="50800" dir="5400000" algn="tl" rotWithShape="0">
                    <a:srgbClr val="000000">
                      <a:alpha val="65000"/>
                    </a:srgbClr>
                  </a:outerShdw>
                </a:effectLst>
              </a:rPr>
              <a:t>на </a:t>
            </a:r>
            <a:r>
              <a:rPr lang="uk-UA" sz="1600" b="1" spc="50" dirty="0" err="1" smtClean="0">
                <a:ln w="11430"/>
                <a:solidFill>
                  <a:srgbClr val="8439BD"/>
                </a:solidFill>
                <a:effectLst>
                  <a:outerShdw blurRad="76200" dist="50800" dir="5400000" algn="tl" rotWithShape="0">
                    <a:srgbClr val="000000">
                      <a:alpha val="65000"/>
                    </a:srgbClr>
                  </a:outerShdw>
                </a:effectLst>
              </a:rPr>
              <a:t>Волковому</a:t>
            </a:r>
            <a:r>
              <a:rPr lang="uk-UA" sz="1600" b="1" spc="50" dirty="0" smtClean="0">
                <a:ln w="11430"/>
                <a:solidFill>
                  <a:srgbClr val="8439BD"/>
                </a:solidFill>
                <a:effectLst>
                  <a:outerShdw blurRad="76200" dist="50800" dir="5400000" algn="tl" rotWithShape="0">
                    <a:srgbClr val="000000">
                      <a:alpha val="65000"/>
                    </a:srgbClr>
                  </a:outerShdw>
                </a:effectLst>
              </a:rPr>
              <a:t> </a:t>
            </a:r>
            <a:r>
              <a:rPr lang="uk-UA" sz="1600" b="1" spc="50" dirty="0" err="1" smtClean="0">
                <a:ln w="11430"/>
                <a:solidFill>
                  <a:srgbClr val="8439BD"/>
                </a:solidFill>
                <a:effectLst>
                  <a:outerShdw blurRad="76200" dist="50800" dir="5400000" algn="tl" rotWithShape="0">
                    <a:srgbClr val="000000">
                      <a:alpha val="65000"/>
                    </a:srgbClr>
                  </a:outerShdw>
                </a:effectLst>
              </a:rPr>
              <a:t>кладовищи</a:t>
            </a:r>
            <a:endParaRPr lang="uk-UA" sz="1600" b="1" spc="50" dirty="0">
              <a:ln w="11430"/>
              <a:solidFill>
                <a:srgbClr val="8439BD"/>
              </a:solidFill>
              <a:effectLst>
                <a:outerShdw blurRad="76200" dist="50800" dir="5400000" algn="tl" rotWithShape="0">
                  <a:srgbClr val="000000">
                    <a:alpha val="65000"/>
                  </a:srgbClr>
                </a:outerShdw>
              </a:effectLst>
            </a:endParaRPr>
          </a:p>
        </p:txBody>
      </p:sp>
      <p:sp>
        <p:nvSpPr>
          <p:cNvPr id="8" name="TextBox 7"/>
          <p:cNvSpPr txBox="1"/>
          <p:nvPr/>
        </p:nvSpPr>
        <p:spPr>
          <a:xfrm>
            <a:off x="5000628" y="6072206"/>
            <a:ext cx="3399329"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solidFill>
                  <a:srgbClr val="8439BD"/>
                </a:solidFill>
                <a:effectLst>
                  <a:outerShdw blurRad="76200" dist="50800" dir="5400000" algn="tl" rotWithShape="0">
                    <a:srgbClr val="000000">
                      <a:alpha val="65000"/>
                    </a:srgbClr>
                  </a:outerShdw>
                </a:effectLst>
              </a:rPr>
              <a:t>Пам'ятник  Д.І.Менделєєву</a:t>
            </a:r>
            <a:endParaRPr lang="ru-RU" b="1" spc="50" dirty="0">
              <a:ln w="11430"/>
              <a:solidFill>
                <a:srgbClr val="8439BD"/>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par>
                          <p:cTn id="15" fill="hold">
                            <p:stCondLst>
                              <p:cond delay="2450"/>
                            </p:stCondLst>
                            <p:childTnLst>
                              <p:par>
                                <p:cTn id="16" presetID="50" presetClass="entr" presetSubtype="0" decel="10000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par>
                                <p:cTn id="21" presetID="42" presetClass="entr" presetSubtype="0" fill="hold" grpId="1" nodeType="with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450"/>
                            </p:stCondLst>
                            <p:childTnLst>
                              <p:par>
                                <p:cTn id="27" presetID="50" presetClass="entr" presetSubtype="0" decel="10000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3"/>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80928"/>
            <a:ext cx="7088832" cy="1362075"/>
          </a:xfrm>
        </p:spPr>
        <p:txBody>
          <a:bodyPr/>
          <a:lstStyle/>
          <a:p>
            <a:r>
              <a:rPr lang="uk-UA" sz="3200" smtClean="0">
                <a:latin typeface="Arial" pitchFamily="34" charset="0"/>
                <a:cs typeface="Arial" pitchFamily="34" charset="0"/>
              </a:rPr>
              <a:t>Прочитати § §4-6</a:t>
            </a:r>
            <a:br>
              <a:rPr lang="uk-UA" sz="3200" smtClean="0">
                <a:latin typeface="Arial" pitchFamily="34" charset="0"/>
                <a:cs typeface="Arial" pitchFamily="34" charset="0"/>
              </a:rPr>
            </a:br>
            <a:endParaRPr lang="ru-RU" sz="3200" dirty="0">
              <a:latin typeface="Arial" pitchFamily="34" charset="0"/>
              <a:cs typeface="Arial" pitchFamily="34" charset="0"/>
            </a:endParaRPr>
          </a:p>
        </p:txBody>
      </p:sp>
      <p:sp>
        <p:nvSpPr>
          <p:cNvPr id="3" name="Текст 2"/>
          <p:cNvSpPr>
            <a:spLocks noGrp="1"/>
          </p:cNvSpPr>
          <p:nvPr>
            <p:ph type="body" idx="1"/>
          </p:nvPr>
        </p:nvSpPr>
        <p:spPr>
          <a:xfrm>
            <a:off x="683568" y="1196752"/>
            <a:ext cx="6836296" cy="1500187"/>
          </a:xfrm>
        </p:spPr>
        <p:txBody>
          <a:bodyPr/>
          <a:lstStyle/>
          <a:p>
            <a:r>
              <a:rPr lang="uk-UA" sz="4000" b="1" dirty="0" smtClean="0">
                <a:solidFill>
                  <a:schemeClr val="tx1"/>
                </a:solidFill>
              </a:rPr>
              <a:t>Домашнє завдання. </a:t>
            </a:r>
          </a:p>
          <a:p>
            <a:r>
              <a:rPr lang="uk-UA" sz="4000" b="1" smtClean="0">
                <a:solidFill>
                  <a:schemeClr val="tx1"/>
                </a:solidFill>
              </a:rPr>
              <a:t>Вивчити конспект</a:t>
            </a:r>
            <a:endParaRPr lang="ru-RU" sz="4000"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76672"/>
            <a:ext cx="4719468" cy="6120680"/>
          </a:xfrm>
        </p:spPr>
        <p:txBody>
          <a:bodyPr/>
          <a:lstStyle/>
          <a:p>
            <a:pPr algn="l"/>
            <a:r>
              <a:rPr lang="uk-UA" sz="2800" dirty="0" smtClean="0">
                <a:effectLst>
                  <a:outerShdw blurRad="38100" dist="38100" dir="2700000" algn="tl">
                    <a:srgbClr val="000000">
                      <a:alpha val="43137"/>
                    </a:srgbClr>
                  </a:outerShdw>
                </a:effectLst>
              </a:rPr>
              <a:t>В кінці </a:t>
            </a:r>
            <a:r>
              <a:rPr lang="ru-RU" sz="2800" dirty="0" smtClean="0">
                <a:effectLst>
                  <a:outerShdw blurRad="38100" dist="38100" dir="2700000" algn="tl">
                    <a:srgbClr val="000000">
                      <a:alpha val="43137"/>
                    </a:srgbClr>
                  </a:outerShdw>
                </a:effectLst>
              </a:rPr>
              <a:t>Х</a:t>
            </a:r>
            <a:r>
              <a:rPr lang="en-US" sz="2800" dirty="0" smtClean="0">
                <a:effectLst>
                  <a:outerShdw blurRad="38100" dist="38100" dir="2700000" algn="tl">
                    <a:srgbClr val="000000">
                      <a:alpha val="43137"/>
                    </a:srgbClr>
                  </a:outerShdw>
                </a:effectLst>
              </a:rPr>
              <a:t>V</a:t>
            </a:r>
            <a:r>
              <a:rPr lang="ru-RU" sz="2800" dirty="0" smtClean="0">
                <a:effectLst>
                  <a:outerShdw blurRad="38100" dist="38100" dir="2700000" algn="tl">
                    <a:srgbClr val="000000">
                      <a:alpha val="43137"/>
                    </a:srgbClr>
                  </a:outerShdw>
                </a:effectLst>
              </a:rPr>
              <a:t>ІІІ ст</a:t>
            </a:r>
            <a:r>
              <a:rPr lang="ru-RU" sz="2800" b="1" u="sng" dirty="0" smtClean="0">
                <a:solidFill>
                  <a:srgbClr val="7E2696"/>
                </a:solidFill>
                <a:effectLst>
                  <a:outerShdw blurRad="38100" dist="38100" dir="2700000" algn="tl">
                    <a:srgbClr val="000000">
                      <a:alpha val="43137"/>
                    </a:srgbClr>
                  </a:outerShdw>
                </a:effectLst>
              </a:rPr>
              <a:t>. А.-Л. </a:t>
            </a:r>
            <a:r>
              <a:rPr lang="ru-RU" sz="2800" b="1" u="sng" dirty="0" err="1" smtClean="0">
                <a:solidFill>
                  <a:srgbClr val="7E2696"/>
                </a:solidFill>
                <a:effectLst>
                  <a:outerShdw blurRad="38100" dist="38100" dir="2700000" algn="tl">
                    <a:srgbClr val="000000">
                      <a:alpha val="43137"/>
                    </a:srgbClr>
                  </a:outerShdw>
                </a:effectLst>
              </a:rPr>
              <a:t>Лавуазьє</a:t>
            </a:r>
            <a:r>
              <a:rPr lang="ru-RU" sz="2800" b="1" u="sng" dirty="0" smtClean="0">
                <a:solidFill>
                  <a:srgbClr val="7E2696"/>
                </a:solidFill>
                <a:effectLst>
                  <a:outerShdw blurRad="38100" dist="38100" dir="2700000" algn="tl">
                    <a:srgbClr val="000000">
                      <a:alpha val="43137"/>
                    </a:srgbClr>
                  </a:outerShdw>
                </a:effectLst>
              </a:rPr>
              <a:t> </a:t>
            </a:r>
            <a:r>
              <a:rPr lang="uk-UA" sz="2800" dirty="0" smtClean="0">
                <a:effectLst>
                  <a:outerShdw blurRad="38100" dist="38100" dir="2700000" algn="tl">
                    <a:srgbClr val="000000">
                      <a:alpha val="43137"/>
                    </a:srgbClr>
                  </a:outerShdw>
                </a:effectLst>
              </a:rPr>
              <a:t>запропонував </a:t>
            </a:r>
            <a:r>
              <a:rPr lang="ru-RU" sz="2800" dirty="0" smtClean="0">
                <a:effectLst>
                  <a:outerShdw blurRad="38100" dist="38100" dir="2700000" algn="tl">
                    <a:srgbClr val="000000">
                      <a:alpha val="43137"/>
                    </a:srgbClr>
                  </a:outerShdw>
                </a:effectLst>
              </a:rPr>
              <a:t>першу </a:t>
            </a:r>
            <a:r>
              <a:rPr lang="uk-UA" sz="2800" dirty="0" smtClean="0">
                <a:effectLst>
                  <a:outerShdw blurRad="38100" dist="38100" dir="2700000" algn="tl">
                    <a:srgbClr val="000000">
                      <a:alpha val="43137"/>
                    </a:srgbClr>
                  </a:outerShdw>
                </a:effectLst>
              </a:rPr>
              <a:t>класифікацію хімічних елементів. Він розділив прості речовини на </a:t>
            </a:r>
            <a:r>
              <a:rPr lang="uk-UA" sz="2800" b="1" u="sng" dirty="0" smtClean="0">
                <a:solidFill>
                  <a:srgbClr val="7E2696"/>
                </a:solidFill>
                <a:effectLst>
                  <a:outerShdw blurRad="38100" dist="38100" dir="2700000" algn="tl">
                    <a:srgbClr val="000000">
                      <a:alpha val="43137"/>
                    </a:srgbClr>
                  </a:outerShdw>
                </a:effectLst>
              </a:rPr>
              <a:t>метали</a:t>
            </a:r>
            <a:r>
              <a:rPr lang="uk-UA" sz="2800" dirty="0" smtClean="0">
                <a:effectLst>
                  <a:outerShdw blurRad="38100" dist="38100" dir="2700000" algn="tl">
                    <a:srgbClr val="000000">
                      <a:alpha val="43137"/>
                    </a:srgbClr>
                  </a:outerShdw>
                </a:effectLst>
              </a:rPr>
              <a:t> і </a:t>
            </a:r>
            <a:r>
              <a:rPr lang="uk-UA" sz="2800" b="1" u="sng" dirty="0" smtClean="0">
                <a:solidFill>
                  <a:srgbClr val="7E2696"/>
                </a:solidFill>
                <a:effectLst>
                  <a:outerShdw blurRad="38100" dist="38100" dir="2700000" algn="tl">
                    <a:srgbClr val="000000">
                      <a:alpha val="43137"/>
                    </a:srgbClr>
                  </a:outerShdw>
                </a:effectLst>
              </a:rPr>
              <a:t>неметали</a:t>
            </a:r>
            <a:r>
              <a:rPr lang="uk-UA" sz="2800" dirty="0" smtClean="0">
                <a:effectLst>
                  <a:outerShdw blurRad="38100" dist="38100" dir="2700000" algn="tl">
                    <a:srgbClr val="000000">
                      <a:alpha val="43137"/>
                    </a:srgbClr>
                  </a:outerShdw>
                </a:effectLst>
              </a:rPr>
              <a:t>.  Така класифікація була недосконалою, але розподіл простих речовин, а також хімічних елементів на дві великі групи відіграло важливу роль у розвитку хімії.</a:t>
            </a:r>
            <a:endParaRPr lang="uk-UA" sz="2800" dirty="0">
              <a:effectLst>
                <a:outerShdw blurRad="38100" dist="38100" dir="2700000" algn="tl">
                  <a:srgbClr val="000000">
                    <a:alpha val="43137"/>
                  </a:srgbClr>
                </a:outerShdw>
              </a:effectLst>
            </a:endParaRPr>
          </a:p>
        </p:txBody>
      </p:sp>
      <p:pic>
        <p:nvPicPr>
          <p:cNvPr id="16386" name="Picture 2"/>
          <p:cNvPicPr>
            <a:picLocks noGrp="1" noChangeAspect="1" noChangeArrowheads="1"/>
          </p:cNvPicPr>
          <p:nvPr>
            <p:ph idx="1"/>
          </p:nvPr>
        </p:nvPicPr>
        <p:blipFill>
          <a:blip r:embed="rId2" cstate="print"/>
          <a:srcRect/>
          <a:stretch>
            <a:fillRect/>
          </a:stretch>
        </p:blipFill>
        <p:spPr bwMode="auto">
          <a:xfrm>
            <a:off x="5488677" y="332656"/>
            <a:ext cx="3655323" cy="4714908"/>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4" presetClass="entr" presetSubtype="0" accel="100000" fill="hold" nodeType="afterEffect">
                                  <p:stCondLst>
                                    <p:cond delay="0"/>
                                  </p:stCondLst>
                                  <p:childTnLst>
                                    <p:set>
                                      <p:cBhvr>
                                        <p:cTn id="12" dur="1" fill="hold">
                                          <p:stCondLst>
                                            <p:cond delay="0"/>
                                          </p:stCondLst>
                                        </p:cTn>
                                        <p:tgtEl>
                                          <p:spTgt spid="16386"/>
                                        </p:tgtEl>
                                        <p:attrNameLst>
                                          <p:attrName>style.visibility</p:attrName>
                                        </p:attrNameLst>
                                      </p:cBhvr>
                                      <p:to>
                                        <p:strVal val="visible"/>
                                      </p:to>
                                    </p:set>
                                    <p:anim calcmode="lin" valueType="num">
                                      <p:cBhvr>
                                        <p:cTn id="13" dur="500" fill="hold"/>
                                        <p:tgtEl>
                                          <p:spTgt spid="16386"/>
                                        </p:tgtEl>
                                        <p:attrNameLst>
                                          <p:attrName>ppt_w</p:attrName>
                                        </p:attrNameLst>
                                      </p:cBhvr>
                                      <p:tavLst>
                                        <p:tav tm="0">
                                          <p:val>
                                            <p:strVal val="#ppt_w*0.05"/>
                                          </p:val>
                                        </p:tav>
                                        <p:tav tm="100000">
                                          <p:val>
                                            <p:strVal val="#ppt_w"/>
                                          </p:val>
                                        </p:tav>
                                      </p:tavLst>
                                    </p:anim>
                                    <p:anim calcmode="lin" valueType="num">
                                      <p:cBhvr>
                                        <p:cTn id="14" dur="500" fill="hold"/>
                                        <p:tgtEl>
                                          <p:spTgt spid="16386"/>
                                        </p:tgtEl>
                                        <p:attrNameLst>
                                          <p:attrName>ppt_h</p:attrName>
                                        </p:attrNameLst>
                                      </p:cBhvr>
                                      <p:tavLst>
                                        <p:tav tm="0">
                                          <p:val>
                                            <p:strVal val="#ppt_h"/>
                                          </p:val>
                                        </p:tav>
                                        <p:tav tm="100000">
                                          <p:val>
                                            <p:strVal val="#ppt_h"/>
                                          </p:val>
                                        </p:tav>
                                      </p:tavLst>
                                    </p:anim>
                                    <p:anim calcmode="lin" valueType="num">
                                      <p:cBhvr>
                                        <p:cTn id="15" dur="500" fill="hold"/>
                                        <p:tgtEl>
                                          <p:spTgt spid="16386"/>
                                        </p:tgtEl>
                                        <p:attrNameLst>
                                          <p:attrName>ppt_x</p:attrName>
                                        </p:attrNameLst>
                                      </p:cBhvr>
                                      <p:tavLst>
                                        <p:tav tm="0">
                                          <p:val>
                                            <p:strVal val="#ppt_x-.2"/>
                                          </p:val>
                                        </p:tav>
                                        <p:tav tm="100000">
                                          <p:val>
                                            <p:strVal val="#ppt_x"/>
                                          </p:val>
                                        </p:tav>
                                      </p:tavLst>
                                    </p:anim>
                                    <p:anim calcmode="lin" valueType="num">
                                      <p:cBhvr>
                                        <p:cTn id="16" dur="500" fill="hold"/>
                                        <p:tgtEl>
                                          <p:spTgt spid="16386"/>
                                        </p:tgtEl>
                                        <p:attrNameLst>
                                          <p:attrName>ppt_y</p:attrName>
                                        </p:attrNameLst>
                                      </p:cBhvr>
                                      <p:tavLst>
                                        <p:tav tm="0">
                                          <p:val>
                                            <p:strVal val="#ppt_y"/>
                                          </p:val>
                                        </p:tav>
                                        <p:tav tm="100000">
                                          <p:val>
                                            <p:strVal val="#ppt_y"/>
                                          </p:val>
                                        </p:tav>
                                      </p:tavLst>
                                    </p:anim>
                                    <p:animEffect transition="in" filter="fade">
                                      <p:cBhvr>
                                        <p:cTn id="1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uk-UA" sz="2800" b="1" i="1" u="sng" dirty="0" smtClean="0">
                <a:ln w="17780" cmpd="sng">
                  <a:solidFill>
                    <a:srgbClr val="FFFFFF"/>
                  </a:solidFill>
                  <a:prstDash val="solid"/>
                  <a:miter lim="800000"/>
                </a:ln>
                <a:solidFill>
                  <a:srgbClr val="FF66FF"/>
                </a:solidFill>
                <a:effectLst>
                  <a:outerShdw blurRad="50800" algn="tl" rotWithShape="0">
                    <a:srgbClr val="000000"/>
                  </a:outerShdw>
                </a:effectLst>
                <a:latin typeface="Comic Sans MS" pitchFamily="66" charset="0"/>
              </a:rPr>
              <a:t>Вчені об'єднали їх в окремі групи.</a:t>
            </a:r>
            <a:br>
              <a:rPr lang="uk-UA" sz="2800" b="1" i="1" u="sng" dirty="0" smtClean="0">
                <a:ln w="17780" cmpd="sng">
                  <a:solidFill>
                    <a:srgbClr val="FFFFFF"/>
                  </a:solidFill>
                  <a:prstDash val="solid"/>
                  <a:miter lim="800000"/>
                </a:ln>
                <a:solidFill>
                  <a:srgbClr val="FF66FF"/>
                </a:solidFill>
                <a:effectLst>
                  <a:outerShdw blurRad="50800" algn="tl" rotWithShape="0">
                    <a:srgbClr val="000000"/>
                  </a:outerShdw>
                </a:effectLst>
                <a:latin typeface="Comic Sans MS" pitchFamily="66" charset="0"/>
              </a:rPr>
            </a:br>
            <a:r>
              <a:rPr lang="uk-UA" sz="2800" b="1" i="1" u="sng" dirty="0" smtClean="0">
                <a:ln w="17780" cmpd="sng">
                  <a:solidFill>
                    <a:srgbClr val="FFFFFF"/>
                  </a:solidFill>
                  <a:prstDash val="solid"/>
                  <a:miter lim="800000"/>
                </a:ln>
                <a:solidFill>
                  <a:srgbClr val="FF66FF"/>
                </a:solidFill>
                <a:effectLst>
                  <a:outerShdw blurRad="50800" algn="tl" rotWithShape="0">
                    <a:srgbClr val="000000"/>
                  </a:outerShdw>
                </a:effectLst>
                <a:latin typeface="Comic Sans MS" pitchFamily="66" charset="0"/>
              </a:rPr>
              <a:t>Прості речовини кожної групи отримали такі загальні назви:</a:t>
            </a:r>
            <a:endParaRPr lang="ru-RU" sz="2800" b="1" i="1" u="sng" dirty="0">
              <a:ln w="17780" cmpd="sng">
                <a:solidFill>
                  <a:srgbClr val="FFFFFF"/>
                </a:solidFill>
                <a:prstDash val="solid"/>
                <a:miter lim="800000"/>
              </a:ln>
              <a:solidFill>
                <a:srgbClr val="FF66FF"/>
              </a:solidFill>
              <a:effectLst>
                <a:outerShdw blurRad="50800" algn="tl" rotWithShape="0">
                  <a:srgbClr val="000000"/>
                </a:outerShdw>
              </a:effectLst>
              <a:latin typeface="Comic Sans MS" pitchFamily="66" charset="0"/>
            </a:endParaRPr>
          </a:p>
        </p:txBody>
      </p:sp>
      <p:graphicFrame>
        <p:nvGraphicFramePr>
          <p:cNvPr id="6" name="Содержимое 5"/>
          <p:cNvGraphicFramePr>
            <a:graphicFrameLocks noGrp="1"/>
          </p:cNvGraphicFramePr>
          <p:nvPr>
            <p:ph idx="1"/>
          </p:nvPr>
        </p:nvGraphicFramePr>
        <p:xfrm>
          <a:off x="395536" y="1484784"/>
          <a:ext cx="822960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6">
                                            <p:graphicEl>
                                              <a:dgm id="{E397F13F-93FE-493B-817B-FF3FAD68D3C0}"/>
                                            </p:graphicEl>
                                          </p:spTgt>
                                        </p:tgtEl>
                                        <p:attrNameLst>
                                          <p:attrName>style.visibility</p:attrName>
                                        </p:attrNameLst>
                                      </p:cBhvr>
                                      <p:to>
                                        <p:strVal val="visible"/>
                                      </p:to>
                                    </p:set>
                                    <p:anim calcmode="lin" valueType="num">
                                      <p:cBhvr>
                                        <p:cTn id="13" dur="2000" fill="hold"/>
                                        <p:tgtEl>
                                          <p:spTgt spid="6">
                                            <p:graphicEl>
                                              <a:dgm id="{E397F13F-93FE-493B-817B-FF3FAD68D3C0}"/>
                                            </p:graphicEl>
                                          </p:spTgt>
                                        </p:tgtEl>
                                        <p:attrNameLst>
                                          <p:attrName>ppt_x</p:attrName>
                                        </p:attrNameLst>
                                      </p:cBhvr>
                                      <p:tavLst>
                                        <p:tav tm="0">
                                          <p:val>
                                            <p:strVal val="#ppt_x-.2"/>
                                          </p:val>
                                        </p:tav>
                                        <p:tav tm="100000">
                                          <p:val>
                                            <p:strVal val="#ppt_x"/>
                                          </p:val>
                                        </p:tav>
                                      </p:tavLst>
                                    </p:anim>
                                    <p:anim calcmode="lin" valueType="num">
                                      <p:cBhvr>
                                        <p:cTn id="14" dur="2000" fill="hold"/>
                                        <p:tgtEl>
                                          <p:spTgt spid="6">
                                            <p:graphicEl>
                                              <a:dgm id="{E397F13F-93FE-493B-817B-FF3FAD68D3C0}"/>
                                            </p:graphicEl>
                                          </p:spTgt>
                                        </p:tgtEl>
                                        <p:attrNameLst>
                                          <p:attrName>ppt_y</p:attrName>
                                        </p:attrNameLst>
                                      </p:cBhvr>
                                      <p:tavLst>
                                        <p:tav tm="0">
                                          <p:val>
                                            <p:strVal val="#ppt_y"/>
                                          </p:val>
                                        </p:tav>
                                        <p:tav tm="100000">
                                          <p:val>
                                            <p:strVal val="#ppt_y"/>
                                          </p:val>
                                        </p:tav>
                                      </p:tavLst>
                                    </p:anim>
                                    <p:animEffect transition="in" filter="wipe(right)" prLst="gradientSize: 0.1">
                                      <p:cBhvr>
                                        <p:cTn id="15" dur="2000"/>
                                        <p:tgtEl>
                                          <p:spTgt spid="6">
                                            <p:graphicEl>
                                              <a:dgm id="{E397F13F-93FE-493B-817B-FF3FAD68D3C0}"/>
                                            </p:graphicEl>
                                          </p:spTgt>
                                        </p:tgtEl>
                                      </p:cBhvr>
                                    </p:animEffect>
                                  </p:childTnLst>
                                </p:cTn>
                              </p:par>
                            </p:childTnLst>
                          </p:cTn>
                        </p:par>
                        <p:par>
                          <p:cTn id="16" fill="hold">
                            <p:stCondLst>
                              <p:cond delay="3000"/>
                            </p:stCondLst>
                            <p:childTnLst>
                              <p:par>
                                <p:cTn id="17" presetID="29" presetClass="entr" presetSubtype="0" fill="hold" grpId="0" nodeType="afterEffect">
                                  <p:stCondLst>
                                    <p:cond delay="0"/>
                                  </p:stCondLst>
                                  <p:childTnLst>
                                    <p:set>
                                      <p:cBhvr>
                                        <p:cTn id="18" dur="1" fill="hold">
                                          <p:stCondLst>
                                            <p:cond delay="0"/>
                                          </p:stCondLst>
                                        </p:cTn>
                                        <p:tgtEl>
                                          <p:spTgt spid="6">
                                            <p:graphicEl>
                                              <a:dgm id="{9458DE96-12F6-4411-BB2F-40B75E7A9C15}"/>
                                            </p:graphicEl>
                                          </p:spTgt>
                                        </p:tgtEl>
                                        <p:attrNameLst>
                                          <p:attrName>style.visibility</p:attrName>
                                        </p:attrNameLst>
                                      </p:cBhvr>
                                      <p:to>
                                        <p:strVal val="visible"/>
                                      </p:to>
                                    </p:set>
                                    <p:anim calcmode="lin" valueType="num">
                                      <p:cBhvr>
                                        <p:cTn id="19" dur="2000" fill="hold"/>
                                        <p:tgtEl>
                                          <p:spTgt spid="6">
                                            <p:graphicEl>
                                              <a:dgm id="{9458DE96-12F6-4411-BB2F-40B75E7A9C15}"/>
                                            </p:graphicEl>
                                          </p:spTgt>
                                        </p:tgtEl>
                                        <p:attrNameLst>
                                          <p:attrName>ppt_x</p:attrName>
                                        </p:attrNameLst>
                                      </p:cBhvr>
                                      <p:tavLst>
                                        <p:tav tm="0">
                                          <p:val>
                                            <p:strVal val="#ppt_x-.2"/>
                                          </p:val>
                                        </p:tav>
                                        <p:tav tm="100000">
                                          <p:val>
                                            <p:strVal val="#ppt_x"/>
                                          </p:val>
                                        </p:tav>
                                      </p:tavLst>
                                    </p:anim>
                                    <p:anim calcmode="lin" valueType="num">
                                      <p:cBhvr>
                                        <p:cTn id="20" dur="2000" fill="hold"/>
                                        <p:tgtEl>
                                          <p:spTgt spid="6">
                                            <p:graphicEl>
                                              <a:dgm id="{9458DE96-12F6-4411-BB2F-40B75E7A9C15}"/>
                                            </p:graphicEl>
                                          </p:spTgt>
                                        </p:tgtEl>
                                        <p:attrNameLst>
                                          <p:attrName>ppt_y</p:attrName>
                                        </p:attrNameLst>
                                      </p:cBhvr>
                                      <p:tavLst>
                                        <p:tav tm="0">
                                          <p:val>
                                            <p:strVal val="#ppt_y"/>
                                          </p:val>
                                        </p:tav>
                                        <p:tav tm="100000">
                                          <p:val>
                                            <p:strVal val="#ppt_y"/>
                                          </p:val>
                                        </p:tav>
                                      </p:tavLst>
                                    </p:anim>
                                    <p:animEffect transition="in" filter="wipe(right)" prLst="gradientSize: 0.1">
                                      <p:cBhvr>
                                        <p:cTn id="21" dur="2000"/>
                                        <p:tgtEl>
                                          <p:spTgt spid="6">
                                            <p:graphicEl>
                                              <a:dgm id="{9458DE96-12F6-4411-BB2F-40B75E7A9C15}"/>
                                            </p:graphicEl>
                                          </p:spTgt>
                                        </p:tgtEl>
                                      </p:cBhvr>
                                    </p:animEffect>
                                  </p:childTnLst>
                                </p:cTn>
                              </p:par>
                            </p:childTnLst>
                          </p:cTn>
                        </p:par>
                        <p:par>
                          <p:cTn id="22" fill="hold">
                            <p:stCondLst>
                              <p:cond delay="5000"/>
                            </p:stCondLst>
                            <p:childTnLst>
                              <p:par>
                                <p:cTn id="23" presetID="29" presetClass="entr" presetSubtype="0" fill="hold" grpId="0" nodeType="afterEffect">
                                  <p:stCondLst>
                                    <p:cond delay="0"/>
                                  </p:stCondLst>
                                  <p:childTnLst>
                                    <p:set>
                                      <p:cBhvr>
                                        <p:cTn id="24" dur="1" fill="hold">
                                          <p:stCondLst>
                                            <p:cond delay="0"/>
                                          </p:stCondLst>
                                        </p:cTn>
                                        <p:tgtEl>
                                          <p:spTgt spid="6">
                                            <p:graphicEl>
                                              <a:dgm id="{71D0AE68-34DF-4652-B0ED-0BAC54420229}"/>
                                            </p:graphicEl>
                                          </p:spTgt>
                                        </p:tgtEl>
                                        <p:attrNameLst>
                                          <p:attrName>style.visibility</p:attrName>
                                        </p:attrNameLst>
                                      </p:cBhvr>
                                      <p:to>
                                        <p:strVal val="visible"/>
                                      </p:to>
                                    </p:set>
                                    <p:anim calcmode="lin" valueType="num">
                                      <p:cBhvr>
                                        <p:cTn id="25" dur="2000" fill="hold"/>
                                        <p:tgtEl>
                                          <p:spTgt spid="6">
                                            <p:graphicEl>
                                              <a:dgm id="{71D0AE68-34DF-4652-B0ED-0BAC54420229}"/>
                                            </p:graphicEl>
                                          </p:spTgt>
                                        </p:tgtEl>
                                        <p:attrNameLst>
                                          <p:attrName>ppt_x</p:attrName>
                                        </p:attrNameLst>
                                      </p:cBhvr>
                                      <p:tavLst>
                                        <p:tav tm="0">
                                          <p:val>
                                            <p:strVal val="#ppt_x-.2"/>
                                          </p:val>
                                        </p:tav>
                                        <p:tav tm="100000">
                                          <p:val>
                                            <p:strVal val="#ppt_x"/>
                                          </p:val>
                                        </p:tav>
                                      </p:tavLst>
                                    </p:anim>
                                    <p:anim calcmode="lin" valueType="num">
                                      <p:cBhvr>
                                        <p:cTn id="26" dur="2000" fill="hold"/>
                                        <p:tgtEl>
                                          <p:spTgt spid="6">
                                            <p:graphicEl>
                                              <a:dgm id="{71D0AE68-34DF-4652-B0ED-0BAC54420229}"/>
                                            </p:graphicEl>
                                          </p:spTgt>
                                        </p:tgtEl>
                                        <p:attrNameLst>
                                          <p:attrName>ppt_y</p:attrName>
                                        </p:attrNameLst>
                                      </p:cBhvr>
                                      <p:tavLst>
                                        <p:tav tm="0">
                                          <p:val>
                                            <p:strVal val="#ppt_y"/>
                                          </p:val>
                                        </p:tav>
                                        <p:tav tm="100000">
                                          <p:val>
                                            <p:strVal val="#ppt_y"/>
                                          </p:val>
                                        </p:tav>
                                      </p:tavLst>
                                    </p:anim>
                                    <p:animEffect transition="in" filter="wipe(right)" prLst="gradientSize: 0.1">
                                      <p:cBhvr>
                                        <p:cTn id="27" dur="2000"/>
                                        <p:tgtEl>
                                          <p:spTgt spid="6">
                                            <p:graphicEl>
                                              <a:dgm id="{71D0AE68-34DF-4652-B0ED-0BAC54420229}"/>
                                            </p:graphicEl>
                                          </p:spTgt>
                                        </p:tgtEl>
                                      </p:cBhvr>
                                    </p:animEffect>
                                  </p:childTnLst>
                                </p:cTn>
                              </p:par>
                            </p:childTnLst>
                          </p:cTn>
                        </p:par>
                        <p:par>
                          <p:cTn id="28" fill="hold">
                            <p:stCondLst>
                              <p:cond delay="7000"/>
                            </p:stCondLst>
                            <p:childTnLst>
                              <p:par>
                                <p:cTn id="29" presetID="29" presetClass="entr" presetSubtype="0" fill="hold" grpId="0" nodeType="afterEffect">
                                  <p:stCondLst>
                                    <p:cond delay="0"/>
                                  </p:stCondLst>
                                  <p:childTnLst>
                                    <p:set>
                                      <p:cBhvr>
                                        <p:cTn id="30" dur="1" fill="hold">
                                          <p:stCondLst>
                                            <p:cond delay="0"/>
                                          </p:stCondLst>
                                        </p:cTn>
                                        <p:tgtEl>
                                          <p:spTgt spid="6">
                                            <p:graphicEl>
                                              <a:dgm id="{FD627256-0B33-4A6F-9141-DAB764A0437B}"/>
                                            </p:graphicEl>
                                          </p:spTgt>
                                        </p:tgtEl>
                                        <p:attrNameLst>
                                          <p:attrName>style.visibility</p:attrName>
                                        </p:attrNameLst>
                                      </p:cBhvr>
                                      <p:to>
                                        <p:strVal val="visible"/>
                                      </p:to>
                                    </p:set>
                                    <p:anim calcmode="lin" valueType="num">
                                      <p:cBhvr>
                                        <p:cTn id="31" dur="2000" fill="hold"/>
                                        <p:tgtEl>
                                          <p:spTgt spid="6">
                                            <p:graphicEl>
                                              <a:dgm id="{FD627256-0B33-4A6F-9141-DAB764A0437B}"/>
                                            </p:graphicEl>
                                          </p:spTgt>
                                        </p:tgtEl>
                                        <p:attrNameLst>
                                          <p:attrName>ppt_x</p:attrName>
                                        </p:attrNameLst>
                                      </p:cBhvr>
                                      <p:tavLst>
                                        <p:tav tm="0">
                                          <p:val>
                                            <p:strVal val="#ppt_x-.2"/>
                                          </p:val>
                                        </p:tav>
                                        <p:tav tm="100000">
                                          <p:val>
                                            <p:strVal val="#ppt_x"/>
                                          </p:val>
                                        </p:tav>
                                      </p:tavLst>
                                    </p:anim>
                                    <p:anim calcmode="lin" valueType="num">
                                      <p:cBhvr>
                                        <p:cTn id="32" dur="2000" fill="hold"/>
                                        <p:tgtEl>
                                          <p:spTgt spid="6">
                                            <p:graphicEl>
                                              <a:dgm id="{FD627256-0B33-4A6F-9141-DAB764A0437B}"/>
                                            </p:graphicEl>
                                          </p:spTgt>
                                        </p:tgtEl>
                                        <p:attrNameLst>
                                          <p:attrName>ppt_y</p:attrName>
                                        </p:attrNameLst>
                                      </p:cBhvr>
                                      <p:tavLst>
                                        <p:tav tm="0">
                                          <p:val>
                                            <p:strVal val="#ppt_y"/>
                                          </p:val>
                                        </p:tav>
                                        <p:tav tm="100000">
                                          <p:val>
                                            <p:strVal val="#ppt_y"/>
                                          </p:val>
                                        </p:tav>
                                      </p:tavLst>
                                    </p:anim>
                                    <p:animEffect transition="in" filter="wipe(right)" prLst="gradientSize: 0.1">
                                      <p:cBhvr>
                                        <p:cTn id="33" dur="2000"/>
                                        <p:tgtEl>
                                          <p:spTgt spid="6">
                                            <p:graphicEl>
                                              <a:dgm id="{FD627256-0B33-4A6F-9141-DAB764A0437B}"/>
                                            </p:graphicEl>
                                          </p:spTgt>
                                        </p:tgtEl>
                                      </p:cBhvr>
                                    </p:animEffect>
                                  </p:childTnLst>
                                </p:cTn>
                              </p:par>
                            </p:childTnLst>
                          </p:cTn>
                        </p:par>
                        <p:par>
                          <p:cTn id="34" fill="hold">
                            <p:stCondLst>
                              <p:cond delay="9000"/>
                            </p:stCondLst>
                            <p:childTnLst>
                              <p:par>
                                <p:cTn id="35" presetID="29" presetClass="entr" presetSubtype="0" fill="hold" grpId="0" nodeType="afterEffect">
                                  <p:stCondLst>
                                    <p:cond delay="0"/>
                                  </p:stCondLst>
                                  <p:childTnLst>
                                    <p:set>
                                      <p:cBhvr>
                                        <p:cTn id="36" dur="1" fill="hold">
                                          <p:stCondLst>
                                            <p:cond delay="0"/>
                                          </p:stCondLst>
                                        </p:cTn>
                                        <p:tgtEl>
                                          <p:spTgt spid="6">
                                            <p:graphicEl>
                                              <a:dgm id="{930004B9-3C12-4C4F-91CB-BD0256B0DEBA}"/>
                                            </p:graphicEl>
                                          </p:spTgt>
                                        </p:tgtEl>
                                        <p:attrNameLst>
                                          <p:attrName>style.visibility</p:attrName>
                                        </p:attrNameLst>
                                      </p:cBhvr>
                                      <p:to>
                                        <p:strVal val="visible"/>
                                      </p:to>
                                    </p:set>
                                    <p:anim calcmode="lin" valueType="num">
                                      <p:cBhvr>
                                        <p:cTn id="37" dur="2000" fill="hold"/>
                                        <p:tgtEl>
                                          <p:spTgt spid="6">
                                            <p:graphicEl>
                                              <a:dgm id="{930004B9-3C12-4C4F-91CB-BD0256B0DEBA}"/>
                                            </p:graphicEl>
                                          </p:spTgt>
                                        </p:tgtEl>
                                        <p:attrNameLst>
                                          <p:attrName>ppt_x</p:attrName>
                                        </p:attrNameLst>
                                      </p:cBhvr>
                                      <p:tavLst>
                                        <p:tav tm="0">
                                          <p:val>
                                            <p:strVal val="#ppt_x-.2"/>
                                          </p:val>
                                        </p:tav>
                                        <p:tav tm="100000">
                                          <p:val>
                                            <p:strVal val="#ppt_x"/>
                                          </p:val>
                                        </p:tav>
                                      </p:tavLst>
                                    </p:anim>
                                    <p:anim calcmode="lin" valueType="num">
                                      <p:cBhvr>
                                        <p:cTn id="38" dur="2000" fill="hold"/>
                                        <p:tgtEl>
                                          <p:spTgt spid="6">
                                            <p:graphicEl>
                                              <a:dgm id="{930004B9-3C12-4C4F-91CB-BD0256B0DEBA}"/>
                                            </p:graphicEl>
                                          </p:spTgt>
                                        </p:tgtEl>
                                        <p:attrNameLst>
                                          <p:attrName>ppt_y</p:attrName>
                                        </p:attrNameLst>
                                      </p:cBhvr>
                                      <p:tavLst>
                                        <p:tav tm="0">
                                          <p:val>
                                            <p:strVal val="#ppt_y"/>
                                          </p:val>
                                        </p:tav>
                                        <p:tav tm="100000">
                                          <p:val>
                                            <p:strVal val="#ppt_y"/>
                                          </p:val>
                                        </p:tav>
                                      </p:tavLst>
                                    </p:anim>
                                    <p:animEffect transition="in" filter="wipe(right)" prLst="gradientSize: 0.1">
                                      <p:cBhvr>
                                        <p:cTn id="39" dur="2000"/>
                                        <p:tgtEl>
                                          <p:spTgt spid="6">
                                            <p:graphicEl>
                                              <a:dgm id="{930004B9-3C12-4C4F-91CB-BD0256B0DEBA}"/>
                                            </p:graphicEl>
                                          </p:spTgt>
                                        </p:tgtEl>
                                      </p:cBhvr>
                                    </p:animEffect>
                                  </p:childTnLst>
                                </p:cTn>
                              </p:par>
                            </p:childTnLst>
                          </p:cTn>
                        </p:par>
                        <p:par>
                          <p:cTn id="40" fill="hold">
                            <p:stCondLst>
                              <p:cond delay="11000"/>
                            </p:stCondLst>
                            <p:childTnLst>
                              <p:par>
                                <p:cTn id="41" presetID="29" presetClass="entr" presetSubtype="0" fill="hold" grpId="0" nodeType="afterEffect">
                                  <p:stCondLst>
                                    <p:cond delay="0"/>
                                  </p:stCondLst>
                                  <p:childTnLst>
                                    <p:set>
                                      <p:cBhvr>
                                        <p:cTn id="42" dur="1" fill="hold">
                                          <p:stCondLst>
                                            <p:cond delay="0"/>
                                          </p:stCondLst>
                                        </p:cTn>
                                        <p:tgtEl>
                                          <p:spTgt spid="6">
                                            <p:graphicEl>
                                              <a:dgm id="{6E4FFFC6-794D-4BE4-B73A-B1C90C4FBE08}"/>
                                            </p:graphicEl>
                                          </p:spTgt>
                                        </p:tgtEl>
                                        <p:attrNameLst>
                                          <p:attrName>style.visibility</p:attrName>
                                        </p:attrNameLst>
                                      </p:cBhvr>
                                      <p:to>
                                        <p:strVal val="visible"/>
                                      </p:to>
                                    </p:set>
                                    <p:anim calcmode="lin" valueType="num">
                                      <p:cBhvr>
                                        <p:cTn id="43" dur="2000" fill="hold"/>
                                        <p:tgtEl>
                                          <p:spTgt spid="6">
                                            <p:graphicEl>
                                              <a:dgm id="{6E4FFFC6-794D-4BE4-B73A-B1C90C4FBE08}"/>
                                            </p:graphicEl>
                                          </p:spTgt>
                                        </p:tgtEl>
                                        <p:attrNameLst>
                                          <p:attrName>ppt_x</p:attrName>
                                        </p:attrNameLst>
                                      </p:cBhvr>
                                      <p:tavLst>
                                        <p:tav tm="0">
                                          <p:val>
                                            <p:strVal val="#ppt_x-.2"/>
                                          </p:val>
                                        </p:tav>
                                        <p:tav tm="100000">
                                          <p:val>
                                            <p:strVal val="#ppt_x"/>
                                          </p:val>
                                        </p:tav>
                                      </p:tavLst>
                                    </p:anim>
                                    <p:anim calcmode="lin" valueType="num">
                                      <p:cBhvr>
                                        <p:cTn id="44" dur="2000" fill="hold"/>
                                        <p:tgtEl>
                                          <p:spTgt spid="6">
                                            <p:graphicEl>
                                              <a:dgm id="{6E4FFFC6-794D-4BE4-B73A-B1C90C4FBE08}"/>
                                            </p:graphicEl>
                                          </p:spTgt>
                                        </p:tgtEl>
                                        <p:attrNameLst>
                                          <p:attrName>ppt_y</p:attrName>
                                        </p:attrNameLst>
                                      </p:cBhvr>
                                      <p:tavLst>
                                        <p:tav tm="0">
                                          <p:val>
                                            <p:strVal val="#ppt_y"/>
                                          </p:val>
                                        </p:tav>
                                        <p:tav tm="100000">
                                          <p:val>
                                            <p:strVal val="#ppt_y"/>
                                          </p:val>
                                        </p:tav>
                                      </p:tavLst>
                                    </p:anim>
                                    <p:animEffect transition="in" filter="wipe(right)" prLst="gradientSize: 0.1">
                                      <p:cBhvr>
                                        <p:cTn id="45" dur="2000"/>
                                        <p:tgtEl>
                                          <p:spTgt spid="6">
                                            <p:graphicEl>
                                              <a:dgm id="{6E4FFFC6-794D-4BE4-B73A-B1C90C4FBE08}"/>
                                            </p:graphicEl>
                                          </p:spTgt>
                                        </p:tgtEl>
                                      </p:cBhvr>
                                    </p:animEffect>
                                  </p:childTnLst>
                                </p:cTn>
                              </p:par>
                            </p:childTnLst>
                          </p:cTn>
                        </p:par>
                        <p:par>
                          <p:cTn id="46" fill="hold">
                            <p:stCondLst>
                              <p:cond delay="13000"/>
                            </p:stCondLst>
                            <p:childTnLst>
                              <p:par>
                                <p:cTn id="47" presetID="29" presetClass="entr" presetSubtype="0" fill="hold" grpId="0" nodeType="afterEffect">
                                  <p:stCondLst>
                                    <p:cond delay="0"/>
                                  </p:stCondLst>
                                  <p:childTnLst>
                                    <p:set>
                                      <p:cBhvr>
                                        <p:cTn id="48" dur="1" fill="hold">
                                          <p:stCondLst>
                                            <p:cond delay="0"/>
                                          </p:stCondLst>
                                        </p:cTn>
                                        <p:tgtEl>
                                          <p:spTgt spid="6">
                                            <p:graphicEl>
                                              <a:dgm id="{A2572D25-344B-47CD-A800-A40FF8CAC93E}"/>
                                            </p:graphicEl>
                                          </p:spTgt>
                                        </p:tgtEl>
                                        <p:attrNameLst>
                                          <p:attrName>style.visibility</p:attrName>
                                        </p:attrNameLst>
                                      </p:cBhvr>
                                      <p:to>
                                        <p:strVal val="visible"/>
                                      </p:to>
                                    </p:set>
                                    <p:anim calcmode="lin" valueType="num">
                                      <p:cBhvr>
                                        <p:cTn id="49" dur="2000" fill="hold"/>
                                        <p:tgtEl>
                                          <p:spTgt spid="6">
                                            <p:graphicEl>
                                              <a:dgm id="{A2572D25-344B-47CD-A800-A40FF8CAC93E}"/>
                                            </p:graphicEl>
                                          </p:spTgt>
                                        </p:tgtEl>
                                        <p:attrNameLst>
                                          <p:attrName>ppt_x</p:attrName>
                                        </p:attrNameLst>
                                      </p:cBhvr>
                                      <p:tavLst>
                                        <p:tav tm="0">
                                          <p:val>
                                            <p:strVal val="#ppt_x-.2"/>
                                          </p:val>
                                        </p:tav>
                                        <p:tav tm="100000">
                                          <p:val>
                                            <p:strVal val="#ppt_x"/>
                                          </p:val>
                                        </p:tav>
                                      </p:tavLst>
                                    </p:anim>
                                    <p:anim calcmode="lin" valueType="num">
                                      <p:cBhvr>
                                        <p:cTn id="50" dur="2000" fill="hold"/>
                                        <p:tgtEl>
                                          <p:spTgt spid="6">
                                            <p:graphicEl>
                                              <a:dgm id="{A2572D25-344B-47CD-A800-A40FF8CAC93E}"/>
                                            </p:graphicEl>
                                          </p:spTgt>
                                        </p:tgtEl>
                                        <p:attrNameLst>
                                          <p:attrName>ppt_y</p:attrName>
                                        </p:attrNameLst>
                                      </p:cBhvr>
                                      <p:tavLst>
                                        <p:tav tm="0">
                                          <p:val>
                                            <p:strVal val="#ppt_y"/>
                                          </p:val>
                                        </p:tav>
                                        <p:tav tm="100000">
                                          <p:val>
                                            <p:strVal val="#ppt_y"/>
                                          </p:val>
                                        </p:tav>
                                      </p:tavLst>
                                    </p:anim>
                                    <p:animEffect transition="in" filter="wipe(right)" prLst="gradientSize: 0.1">
                                      <p:cBhvr>
                                        <p:cTn id="51" dur="2000"/>
                                        <p:tgtEl>
                                          <p:spTgt spid="6">
                                            <p:graphicEl>
                                              <a:dgm id="{A2572D25-344B-47CD-A800-A40FF8CAC93E}"/>
                                            </p:graphicEl>
                                          </p:spTgt>
                                        </p:tgtEl>
                                      </p:cBhvr>
                                    </p:animEffect>
                                  </p:childTnLst>
                                </p:cTn>
                              </p:par>
                            </p:childTnLst>
                          </p:cTn>
                        </p:par>
                        <p:par>
                          <p:cTn id="52" fill="hold">
                            <p:stCondLst>
                              <p:cond delay="15000"/>
                            </p:stCondLst>
                            <p:childTnLst>
                              <p:par>
                                <p:cTn id="53" presetID="29" presetClass="entr" presetSubtype="0" fill="hold" grpId="0" nodeType="afterEffect">
                                  <p:stCondLst>
                                    <p:cond delay="0"/>
                                  </p:stCondLst>
                                  <p:childTnLst>
                                    <p:set>
                                      <p:cBhvr>
                                        <p:cTn id="54" dur="1" fill="hold">
                                          <p:stCondLst>
                                            <p:cond delay="0"/>
                                          </p:stCondLst>
                                        </p:cTn>
                                        <p:tgtEl>
                                          <p:spTgt spid="6">
                                            <p:graphicEl>
                                              <a:dgm id="{426BDBE2-AFB6-431F-83A4-DEC1E62CEA8C}"/>
                                            </p:graphicEl>
                                          </p:spTgt>
                                        </p:tgtEl>
                                        <p:attrNameLst>
                                          <p:attrName>style.visibility</p:attrName>
                                        </p:attrNameLst>
                                      </p:cBhvr>
                                      <p:to>
                                        <p:strVal val="visible"/>
                                      </p:to>
                                    </p:set>
                                    <p:anim calcmode="lin" valueType="num">
                                      <p:cBhvr>
                                        <p:cTn id="55" dur="2000" fill="hold"/>
                                        <p:tgtEl>
                                          <p:spTgt spid="6">
                                            <p:graphicEl>
                                              <a:dgm id="{426BDBE2-AFB6-431F-83A4-DEC1E62CEA8C}"/>
                                            </p:graphicEl>
                                          </p:spTgt>
                                        </p:tgtEl>
                                        <p:attrNameLst>
                                          <p:attrName>ppt_x</p:attrName>
                                        </p:attrNameLst>
                                      </p:cBhvr>
                                      <p:tavLst>
                                        <p:tav tm="0">
                                          <p:val>
                                            <p:strVal val="#ppt_x-.2"/>
                                          </p:val>
                                        </p:tav>
                                        <p:tav tm="100000">
                                          <p:val>
                                            <p:strVal val="#ppt_x"/>
                                          </p:val>
                                        </p:tav>
                                      </p:tavLst>
                                    </p:anim>
                                    <p:anim calcmode="lin" valueType="num">
                                      <p:cBhvr>
                                        <p:cTn id="56" dur="2000" fill="hold"/>
                                        <p:tgtEl>
                                          <p:spTgt spid="6">
                                            <p:graphicEl>
                                              <a:dgm id="{426BDBE2-AFB6-431F-83A4-DEC1E62CEA8C}"/>
                                            </p:graphicEl>
                                          </p:spTgt>
                                        </p:tgtEl>
                                        <p:attrNameLst>
                                          <p:attrName>ppt_y</p:attrName>
                                        </p:attrNameLst>
                                      </p:cBhvr>
                                      <p:tavLst>
                                        <p:tav tm="0">
                                          <p:val>
                                            <p:strVal val="#ppt_y"/>
                                          </p:val>
                                        </p:tav>
                                        <p:tav tm="100000">
                                          <p:val>
                                            <p:strVal val="#ppt_y"/>
                                          </p:val>
                                        </p:tav>
                                      </p:tavLst>
                                    </p:anim>
                                    <p:animEffect transition="in" filter="wipe(right)" prLst="gradientSize: 0.1">
                                      <p:cBhvr>
                                        <p:cTn id="57" dur="2000"/>
                                        <p:tgtEl>
                                          <p:spTgt spid="6">
                                            <p:graphicEl>
                                              <a:dgm id="{426BDBE2-AFB6-431F-83A4-DEC1E62CEA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71480"/>
            <a:ext cx="4536504" cy="5715040"/>
          </a:xfrm>
        </p:spPr>
        <p:txBody>
          <a:bodyPr/>
          <a:lstStyle/>
          <a:p>
            <a:pPr algn="l"/>
            <a:r>
              <a:rPr lang="uk-UA"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У ХІХ ст. німецький вчений </a:t>
            </a:r>
            <a:br>
              <a:rPr lang="uk-UA"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br>
            <a:r>
              <a:rPr lang="uk-UA" sz="2400"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В. Деберейнер </a:t>
            </a:r>
            <a:r>
              <a:rPr lang="uk-UA"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розподілив частину подібних елементів на</a:t>
            </a:r>
            <a:r>
              <a:rPr lang="uk-UA" sz="2400" dirty="0" smtClean="0">
                <a:ln w="12700">
                  <a:solidFill>
                    <a:schemeClr val="tx2">
                      <a:satMod val="155000"/>
                    </a:schemeClr>
                  </a:solidFill>
                  <a:prstDash val="solid"/>
                </a:ln>
                <a:latin typeface="Comic Sans MS" pitchFamily="66" charset="0"/>
              </a:rPr>
              <a:t> </a:t>
            </a:r>
            <a:r>
              <a:rPr lang="uk-UA" sz="2400" u="sng"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тріади</a:t>
            </a:r>
            <a:r>
              <a:rPr lang="uk-UA" sz="2400"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a:t>
            </a:r>
            <a:r>
              <a:rPr lang="uk-UA" sz="2400" dirty="0" smtClean="0">
                <a:ln w="12700">
                  <a:solidFill>
                    <a:schemeClr val="tx2">
                      <a:satMod val="155000"/>
                    </a:schemeClr>
                  </a:solidFill>
                  <a:prstDash val="solid"/>
                </a:ln>
                <a:solidFill>
                  <a:schemeClr val="bg1"/>
                </a:solidFill>
                <a:latin typeface="Comic Sans MS" pitchFamily="66" charset="0"/>
              </a:rPr>
              <a:t/>
            </a:r>
            <a:br>
              <a:rPr lang="uk-UA" sz="2400" dirty="0" smtClean="0">
                <a:ln w="12700">
                  <a:solidFill>
                    <a:schemeClr val="tx2">
                      <a:satMod val="155000"/>
                    </a:schemeClr>
                  </a:solidFill>
                  <a:prstDash val="solid"/>
                </a:ln>
                <a:solidFill>
                  <a:schemeClr val="bg1"/>
                </a:solidFill>
                <a:latin typeface="Comic Sans MS" pitchFamily="66" charset="0"/>
              </a:rPr>
            </a:br>
            <a:r>
              <a:rPr lang="uk-UA" sz="2400" i="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1 тріада </a:t>
            </a:r>
            <a:r>
              <a:rPr lang="uk-UA" sz="2400" dirty="0" smtClean="0">
                <a:ln w="12700">
                  <a:solidFill>
                    <a:schemeClr val="tx2">
                      <a:satMod val="155000"/>
                    </a:schemeClr>
                  </a:solidFill>
                  <a:prstDash val="solid"/>
                </a:ln>
                <a:solidFill>
                  <a:schemeClr val="bg1"/>
                </a:solidFill>
                <a:latin typeface="Comic Sans MS" pitchFamily="66" charset="0"/>
              </a:rPr>
              <a:t>- </a:t>
            </a:r>
            <a:r>
              <a:rPr lang="uk-UA"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лужні елементи</a:t>
            </a:r>
            <a:r>
              <a:rPr lang="uk-UA" sz="2400" dirty="0" smtClean="0">
                <a:ln w="12700">
                  <a:solidFill>
                    <a:schemeClr val="tx2">
                      <a:satMod val="155000"/>
                    </a:schemeClr>
                  </a:solidFill>
                  <a:prstDash val="solid"/>
                </a:ln>
                <a:solidFill>
                  <a:schemeClr val="bg1"/>
                </a:solidFill>
                <a:latin typeface="Comic Sans MS" pitchFamily="66" charset="0"/>
              </a:rPr>
              <a:t/>
            </a:r>
            <a:br>
              <a:rPr lang="uk-UA" sz="2400" dirty="0" smtClean="0">
                <a:ln w="12700">
                  <a:solidFill>
                    <a:schemeClr val="tx2">
                      <a:satMod val="155000"/>
                    </a:schemeClr>
                  </a:solidFill>
                  <a:prstDash val="solid"/>
                </a:ln>
                <a:solidFill>
                  <a:schemeClr val="bg1"/>
                </a:solidFill>
                <a:latin typeface="Comic Sans MS" pitchFamily="66" charset="0"/>
              </a:rPr>
            </a:br>
            <a:r>
              <a:rPr lang="uk-UA" sz="2400" i="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2 тріада </a:t>
            </a:r>
            <a:r>
              <a:rPr lang="uk-UA" sz="2400" dirty="0" smtClean="0">
                <a:ln w="12700">
                  <a:solidFill>
                    <a:schemeClr val="tx2">
                      <a:satMod val="155000"/>
                    </a:schemeClr>
                  </a:solidFill>
                  <a:prstDash val="solid"/>
                </a:ln>
                <a:solidFill>
                  <a:schemeClr val="bg1"/>
                </a:solidFill>
                <a:latin typeface="Comic Sans MS" pitchFamily="66" charset="0"/>
              </a:rPr>
              <a:t>– </a:t>
            </a:r>
            <a:r>
              <a:rPr lang="uk-UA"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лужноземельні</a:t>
            </a:r>
            <a:r>
              <a:rPr lang="uk-UA" sz="2400" dirty="0" smtClean="0">
                <a:ln w="12700">
                  <a:solidFill>
                    <a:schemeClr val="tx2">
                      <a:satMod val="155000"/>
                    </a:schemeClr>
                  </a:solidFill>
                  <a:prstDash val="solid"/>
                </a:ln>
                <a:solidFill>
                  <a:schemeClr val="bg1"/>
                </a:solidFill>
                <a:latin typeface="Comic Sans MS" pitchFamily="66" charset="0"/>
              </a:rPr>
              <a:t/>
            </a:r>
            <a:br>
              <a:rPr lang="uk-UA" sz="2400" dirty="0" smtClean="0">
                <a:ln w="12700">
                  <a:solidFill>
                    <a:schemeClr val="tx2">
                      <a:satMod val="155000"/>
                    </a:schemeClr>
                  </a:solidFill>
                  <a:prstDash val="solid"/>
                </a:ln>
                <a:solidFill>
                  <a:schemeClr val="bg1"/>
                </a:solidFill>
                <a:latin typeface="Comic Sans MS" pitchFamily="66" charset="0"/>
              </a:rPr>
            </a:br>
            <a:r>
              <a:rPr lang="uk-UA" sz="2400" i="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4 тріада </a:t>
            </a:r>
            <a:r>
              <a:rPr lang="uk-UA" sz="2400" dirty="0" smtClean="0">
                <a:ln w="12700">
                  <a:solidFill>
                    <a:schemeClr val="tx2">
                      <a:satMod val="155000"/>
                    </a:schemeClr>
                  </a:solidFill>
                  <a:prstDash val="solid"/>
                </a:ln>
                <a:latin typeface="Comic Sans MS" pitchFamily="66" charset="0"/>
              </a:rPr>
              <a:t>– </a:t>
            </a:r>
            <a:r>
              <a:rPr lang="uk-UA"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галогени.</a:t>
            </a:r>
            <a:r>
              <a:rPr lang="uk-UA" sz="2400" dirty="0" smtClean="0">
                <a:ln w="12700">
                  <a:solidFill>
                    <a:schemeClr val="tx2">
                      <a:satMod val="155000"/>
                    </a:schemeClr>
                  </a:solidFill>
                  <a:prstDash val="solid"/>
                </a:ln>
                <a:solidFill>
                  <a:schemeClr val="bg1"/>
                </a:solidFill>
                <a:latin typeface="Comic Sans MS" pitchFamily="66" charset="0"/>
              </a:rPr>
              <a:t/>
            </a:r>
            <a:br>
              <a:rPr lang="uk-UA" sz="2400" dirty="0" smtClean="0">
                <a:ln w="12700">
                  <a:solidFill>
                    <a:schemeClr val="tx2">
                      <a:satMod val="155000"/>
                    </a:schemeClr>
                  </a:solidFill>
                  <a:prstDash val="solid"/>
                </a:ln>
                <a:solidFill>
                  <a:schemeClr val="bg1"/>
                </a:solidFill>
                <a:latin typeface="Comic Sans MS" pitchFamily="66" charset="0"/>
              </a:rPr>
            </a:br>
            <a:r>
              <a:rPr lang="uk-UA"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Розмістив їх за збільшенням атомних мас.</a:t>
            </a:r>
            <a:r>
              <a:rPr lang="uk-UA" sz="2400" dirty="0" smtClean="0">
                <a:ln w="12700">
                  <a:solidFill>
                    <a:schemeClr val="tx2">
                      <a:satMod val="155000"/>
                    </a:schemeClr>
                  </a:solidFill>
                  <a:prstDash val="solid"/>
                </a:ln>
                <a:solidFill>
                  <a:schemeClr val="bg1"/>
                </a:solidFill>
                <a:latin typeface="Comic Sans MS" pitchFamily="66" charset="0"/>
              </a:rPr>
              <a:t/>
            </a:r>
            <a:br>
              <a:rPr lang="uk-UA" sz="2400" dirty="0" smtClean="0">
                <a:ln w="12700">
                  <a:solidFill>
                    <a:schemeClr val="tx2">
                      <a:satMod val="155000"/>
                    </a:schemeClr>
                  </a:solidFill>
                  <a:prstDash val="solid"/>
                </a:ln>
                <a:solidFill>
                  <a:schemeClr val="bg1"/>
                </a:solidFill>
                <a:latin typeface="Comic Sans MS" pitchFamily="66" charset="0"/>
              </a:rPr>
            </a:br>
            <a:r>
              <a:rPr lang="uk-UA" sz="2400" i="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Comic Sans MS" pitchFamily="66" charset="0"/>
              </a:rPr>
              <a:t>Закономірність</a:t>
            </a:r>
            <a:r>
              <a:rPr lang="uk-UA" sz="2400" dirty="0" smtClean="0">
                <a:ln w="12700">
                  <a:solidFill>
                    <a:schemeClr val="tx2">
                      <a:satMod val="155000"/>
                    </a:schemeClr>
                  </a:solidFill>
                  <a:prstDash val="solid"/>
                </a:ln>
                <a:solidFill>
                  <a:schemeClr val="bg1"/>
                </a:solidFill>
                <a:latin typeface="Comic Sans MS" pitchFamily="66" charset="0"/>
              </a:rPr>
              <a:t>: </a:t>
            </a:r>
            <a:r>
              <a:rPr lang="uk-UA"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rPr>
              <a:t>напівсума елементів приблизно дорівнює відносній атомній масі середнього елемента.</a:t>
            </a:r>
            <a:endParaRPr lang="ru-RU" sz="2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omic Sans MS" pitchFamily="66" charset="0"/>
            </a:endParaRPr>
          </a:p>
        </p:txBody>
      </p:sp>
      <p:pic>
        <p:nvPicPr>
          <p:cNvPr id="17412" name="Picture 4"/>
          <p:cNvPicPr>
            <a:picLocks noGrp="1" noChangeAspect="1" noChangeArrowheads="1"/>
          </p:cNvPicPr>
          <p:nvPr>
            <p:ph idx="1"/>
          </p:nvPr>
        </p:nvPicPr>
        <p:blipFill>
          <a:blip r:embed="rId2" cstate="print"/>
          <a:srcRect/>
          <a:stretch>
            <a:fillRect/>
          </a:stretch>
        </p:blipFill>
        <p:spPr bwMode="auto">
          <a:xfrm>
            <a:off x="5292080" y="908720"/>
            <a:ext cx="3638046" cy="4525597"/>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4" presetClass="entr" presetSubtype="0" accel="100000" fill="hold" nodeType="after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p:cTn id="13" dur="500" fill="hold"/>
                                        <p:tgtEl>
                                          <p:spTgt spid="17412"/>
                                        </p:tgtEl>
                                        <p:attrNameLst>
                                          <p:attrName>ppt_w</p:attrName>
                                        </p:attrNameLst>
                                      </p:cBhvr>
                                      <p:tavLst>
                                        <p:tav tm="0">
                                          <p:val>
                                            <p:strVal val="#ppt_w*0.05"/>
                                          </p:val>
                                        </p:tav>
                                        <p:tav tm="100000">
                                          <p:val>
                                            <p:strVal val="#ppt_w"/>
                                          </p:val>
                                        </p:tav>
                                      </p:tavLst>
                                    </p:anim>
                                    <p:anim calcmode="lin" valueType="num">
                                      <p:cBhvr>
                                        <p:cTn id="14" dur="500" fill="hold"/>
                                        <p:tgtEl>
                                          <p:spTgt spid="17412"/>
                                        </p:tgtEl>
                                        <p:attrNameLst>
                                          <p:attrName>ppt_h</p:attrName>
                                        </p:attrNameLst>
                                      </p:cBhvr>
                                      <p:tavLst>
                                        <p:tav tm="0">
                                          <p:val>
                                            <p:strVal val="#ppt_h"/>
                                          </p:val>
                                        </p:tav>
                                        <p:tav tm="100000">
                                          <p:val>
                                            <p:strVal val="#ppt_h"/>
                                          </p:val>
                                        </p:tav>
                                      </p:tavLst>
                                    </p:anim>
                                    <p:anim calcmode="lin" valueType="num">
                                      <p:cBhvr>
                                        <p:cTn id="15" dur="500" fill="hold"/>
                                        <p:tgtEl>
                                          <p:spTgt spid="17412"/>
                                        </p:tgtEl>
                                        <p:attrNameLst>
                                          <p:attrName>ppt_x</p:attrName>
                                        </p:attrNameLst>
                                      </p:cBhvr>
                                      <p:tavLst>
                                        <p:tav tm="0">
                                          <p:val>
                                            <p:strVal val="#ppt_x-.2"/>
                                          </p:val>
                                        </p:tav>
                                        <p:tav tm="100000">
                                          <p:val>
                                            <p:strVal val="#ppt_x"/>
                                          </p:val>
                                        </p:tav>
                                      </p:tavLst>
                                    </p:anim>
                                    <p:anim calcmode="lin" valueType="num">
                                      <p:cBhvr>
                                        <p:cTn id="16" dur="500" fill="hold"/>
                                        <p:tgtEl>
                                          <p:spTgt spid="17412"/>
                                        </p:tgtEl>
                                        <p:attrNameLst>
                                          <p:attrName>ppt_y</p:attrName>
                                        </p:attrNameLst>
                                      </p:cBhvr>
                                      <p:tavLst>
                                        <p:tav tm="0">
                                          <p:val>
                                            <p:strVal val="#ppt_y"/>
                                          </p:val>
                                        </p:tav>
                                        <p:tav tm="100000">
                                          <p:val>
                                            <p:strVal val="#ppt_y"/>
                                          </p:val>
                                        </p:tav>
                                      </p:tavLst>
                                    </p:anim>
                                    <p:animEffect transition="in" filter="fade">
                                      <p:cBhvr>
                                        <p:cTn id="1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857628"/>
            <a:ext cx="4286280" cy="2786082"/>
          </a:xfrm>
          <a:noFill/>
          <a:ln>
            <a:noFill/>
          </a:ln>
        </p:spPr>
        <p:style>
          <a:lnRef idx="1">
            <a:schemeClr val="accent4"/>
          </a:lnRef>
          <a:fillRef idx="2">
            <a:schemeClr val="accent4"/>
          </a:fillRef>
          <a:effectRef idx="1">
            <a:schemeClr val="accent4"/>
          </a:effectRef>
          <a:fontRef idx="minor">
            <a:schemeClr val="dk1"/>
          </a:fontRef>
        </p:style>
        <p:txBody>
          <a:bodyPr/>
          <a:lstStyle/>
          <a:p>
            <a:pPr algn="l"/>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sz="1800" b="1" dirty="0" smtClean="0">
                <a:ln w="12700">
                  <a:solidFill>
                    <a:schemeClr val="tx2">
                      <a:satMod val="155000"/>
                    </a:schemeClr>
                  </a:solidFill>
                  <a:prstDash val="solid"/>
                </a:ln>
                <a:solidFill>
                  <a:srgbClr val="1F4A7F"/>
                </a:solidFill>
                <a:latin typeface="Comic Sans MS" pitchFamily="66" charset="0"/>
                <a:cs typeface="Arial" pitchFamily="34" charset="0"/>
              </a:rPr>
              <a:t>Він помітив, що в багатьох випадках кожний восьмий елемент є подібним до обраного за перший (таку особливість має звуковий ряд у музиці).</a:t>
            </a:r>
            <a:br>
              <a:rPr lang="uk-UA" sz="1800" b="1" dirty="0" smtClean="0">
                <a:ln w="12700">
                  <a:solidFill>
                    <a:schemeClr val="tx2">
                      <a:satMod val="155000"/>
                    </a:schemeClr>
                  </a:solidFill>
                  <a:prstDash val="solid"/>
                </a:ln>
                <a:solidFill>
                  <a:srgbClr val="1F4A7F"/>
                </a:solidFill>
                <a:latin typeface="Comic Sans MS" pitchFamily="66" charset="0"/>
                <a:cs typeface="Arial" pitchFamily="34" charset="0"/>
              </a:rPr>
            </a:br>
            <a:r>
              <a:rPr lang="uk-UA" sz="1800" b="1" dirty="0" smtClean="0">
                <a:ln w="12700">
                  <a:solidFill>
                    <a:schemeClr val="tx2">
                      <a:satMod val="155000"/>
                    </a:schemeClr>
                  </a:solidFill>
                  <a:prstDash val="solid"/>
                </a:ln>
                <a:solidFill>
                  <a:srgbClr val="1F4A7F"/>
                </a:solidFill>
                <a:latin typeface="Comic Sans MS" pitchFamily="66" charset="0"/>
                <a:cs typeface="Arial" pitchFamily="34" charset="0"/>
              </a:rPr>
              <a:t>Тому таку закономірність виявлену</a:t>
            </a:r>
            <a:r>
              <a:rPr lang="uk-UA" sz="1800" b="1" dirty="0" smtClean="0">
                <a:ln w="12700">
                  <a:solidFill>
                    <a:schemeClr val="tx2">
                      <a:satMod val="155000"/>
                    </a:schemeClr>
                  </a:solidFill>
                  <a:prstDash val="solid"/>
                </a:ln>
                <a:solidFill>
                  <a:schemeClr val="bg2">
                    <a:tint val="85000"/>
                    <a:satMod val="155000"/>
                  </a:schemeClr>
                </a:solidFill>
                <a:latin typeface="Comic Sans MS" pitchFamily="66" charset="0"/>
                <a:cs typeface="Arial" pitchFamily="34" charset="0"/>
              </a:rPr>
              <a:t> </a:t>
            </a:r>
            <a:r>
              <a:rPr lang="uk-UA" sz="1800" b="1" dirty="0" smtClean="0">
                <a:ln w="12700">
                  <a:solidFill>
                    <a:schemeClr val="tx2">
                      <a:satMod val="155000"/>
                    </a:schemeClr>
                  </a:solidFill>
                  <a:prstDash val="solid"/>
                </a:ln>
                <a:solidFill>
                  <a:srgbClr val="1F4A7F"/>
                </a:solidFill>
                <a:latin typeface="Comic Sans MS" pitchFamily="66" charset="0"/>
                <a:cs typeface="Arial" pitchFamily="34" charset="0"/>
              </a:rPr>
              <a:t>цим ученим назвали </a:t>
            </a:r>
            <a:r>
              <a:rPr lang="uk-UA" sz="20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правилом октав</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pic>
        <p:nvPicPr>
          <p:cNvPr id="18434" name="Picture 2"/>
          <p:cNvPicPr>
            <a:picLocks noGrp="1" noChangeAspect="1" noChangeArrowheads="1"/>
          </p:cNvPicPr>
          <p:nvPr>
            <p:ph idx="1"/>
          </p:nvPr>
        </p:nvPicPr>
        <p:blipFill>
          <a:blip r:embed="rId2" cstate="print"/>
          <a:srcRect/>
          <a:stretch>
            <a:fillRect/>
          </a:stretch>
        </p:blipFill>
        <p:spPr bwMode="auto">
          <a:xfrm>
            <a:off x="5143504" y="1000108"/>
            <a:ext cx="3571900" cy="4429156"/>
          </a:xfrm>
          <a:prstGeom prst="rect">
            <a:avLst/>
          </a:prstGeom>
          <a:noFill/>
          <a:ln w="9525">
            <a:noFill/>
            <a:miter lim="800000"/>
            <a:headEnd/>
            <a:tailEnd/>
          </a:ln>
          <a:effectLst/>
        </p:spPr>
      </p:pic>
      <p:sp>
        <p:nvSpPr>
          <p:cNvPr id="6" name="TextBox 5"/>
          <p:cNvSpPr txBox="1"/>
          <p:nvPr/>
        </p:nvSpPr>
        <p:spPr>
          <a:xfrm>
            <a:off x="428596" y="428604"/>
            <a:ext cx="5072066" cy="1200329"/>
          </a:xfrm>
          <a:prstGeom prst="rect">
            <a:avLst/>
          </a:prstGeom>
          <a:noFill/>
        </p:spPr>
        <p:txBody>
          <a:bodyPr wrap="square" rtlCol="0">
            <a:spAutoFit/>
          </a:bodyPr>
          <a:lstStyle/>
          <a:p>
            <a:r>
              <a:rPr lang="uk-UA" b="1" dirty="0" smtClean="0">
                <a:ln w="12700">
                  <a:solidFill>
                    <a:schemeClr val="tx2">
                      <a:satMod val="155000"/>
                    </a:schemeClr>
                  </a:solidFill>
                  <a:prstDash val="solid"/>
                </a:ln>
                <a:solidFill>
                  <a:srgbClr val="1F4A7F"/>
                </a:solidFill>
                <a:latin typeface="Comic Sans MS" pitchFamily="66" charset="0"/>
              </a:rPr>
              <a:t>У 1865. англійський вчений </a:t>
            </a:r>
            <a:r>
              <a:rPr lang="uk-UA"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
            </a:r>
            <a:br>
              <a:rPr lang="uk-UA"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br>
            <a:r>
              <a:rPr lang="uk-UA" b="1" u="sng"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Дж. Ньюлендс</a:t>
            </a:r>
            <a:r>
              <a:rPr lang="uk-UA"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 </a:t>
            </a:r>
            <a:r>
              <a:rPr lang="uk-UA" b="1" dirty="0" smtClean="0">
                <a:ln w="12700">
                  <a:solidFill>
                    <a:schemeClr val="tx2">
                      <a:satMod val="155000"/>
                    </a:schemeClr>
                  </a:solidFill>
                  <a:prstDash val="solid"/>
                </a:ln>
                <a:solidFill>
                  <a:srgbClr val="1F4A7F"/>
                </a:solidFill>
                <a:latin typeface="Comic Sans MS" pitchFamily="66" charset="0"/>
              </a:rPr>
              <a:t>розмістив відомі тоді хімічні елементи у ряд за зростанням відносних атомних мас.</a:t>
            </a:r>
            <a:endParaRPr lang="ru-RU" dirty="0">
              <a:solidFill>
                <a:srgbClr val="1F4A7F"/>
              </a:solidFill>
              <a:latin typeface="Comic Sans MS" pitchFamily="66" charset="0"/>
            </a:endParaRPr>
          </a:p>
        </p:txBody>
      </p:sp>
      <p:sp>
        <p:nvSpPr>
          <p:cNvPr id="7" name="TextBox 6"/>
          <p:cNvSpPr txBox="1"/>
          <p:nvPr/>
        </p:nvSpPr>
        <p:spPr>
          <a:xfrm>
            <a:off x="357158" y="1785926"/>
            <a:ext cx="4786346" cy="2062103"/>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Comic Sans MS" pitchFamily="66" charset="0"/>
              </a:rPr>
              <a:t>H, Li, Be, B, C, N, </a:t>
            </a:r>
          </a:p>
          <a:p>
            <a:r>
              <a:rPr lang="en-US" sz="3200" b="1" dirty="0" smtClean="0">
                <a:effectLst>
                  <a:outerShdw blurRad="38100" dist="38100" dir="2700000" algn="tl">
                    <a:srgbClr val="000000">
                      <a:alpha val="43137"/>
                    </a:srgbClr>
                  </a:outerShdw>
                </a:effectLst>
                <a:latin typeface="Comic Sans MS" pitchFamily="66" charset="0"/>
              </a:rPr>
              <a:t>O, F, Na, Mg, Al, Si, P, S, </a:t>
            </a:r>
            <a:r>
              <a:rPr lang="en-US" sz="3200" b="1" dirty="0" err="1" smtClean="0">
                <a:effectLst>
                  <a:outerShdw blurRad="38100" dist="38100" dir="2700000" algn="tl">
                    <a:srgbClr val="000000">
                      <a:alpha val="43137"/>
                    </a:srgbClr>
                  </a:outerShdw>
                </a:effectLst>
                <a:latin typeface="Comic Sans MS" pitchFamily="66" charset="0"/>
              </a:rPr>
              <a:t>Cl</a:t>
            </a:r>
            <a:r>
              <a:rPr lang="en-US" sz="3200" b="1" dirty="0" smtClean="0">
                <a:effectLst>
                  <a:outerShdw blurRad="38100" dist="38100" dir="2700000" algn="tl">
                    <a:srgbClr val="000000">
                      <a:alpha val="43137"/>
                    </a:srgbClr>
                  </a:outerShdw>
                </a:effectLst>
                <a:latin typeface="Comic Sans MS" pitchFamily="66" charset="0"/>
              </a:rPr>
              <a:t>, K, Ca, Cr,</a:t>
            </a:r>
            <a:endParaRPr lang="uk-UA" sz="3200" b="1" dirty="0" smtClean="0">
              <a:effectLst>
                <a:outerShdw blurRad="38100" dist="38100" dir="2700000" algn="tl">
                  <a:srgbClr val="000000">
                    <a:alpha val="43137"/>
                  </a:srgbClr>
                </a:outerShdw>
              </a:effectLst>
              <a:latin typeface="Comic Sans MS" pitchFamily="66" charset="0"/>
            </a:endParaRPr>
          </a:p>
          <a:p>
            <a:r>
              <a:rPr lang="en-US" sz="3200" b="1" dirty="0" smtClean="0">
                <a:effectLst>
                  <a:outerShdw blurRad="38100" dist="38100" dir="2700000" algn="tl">
                    <a:srgbClr val="000000">
                      <a:alpha val="43137"/>
                    </a:srgbClr>
                  </a:outerShdw>
                </a:effectLst>
                <a:latin typeface="Comic Sans MS" pitchFamily="66" charset="0"/>
              </a:rPr>
              <a:t>Ti, </a:t>
            </a:r>
            <a:r>
              <a:rPr lang="en-US" sz="3200" b="1" dirty="0" err="1" smtClean="0">
                <a:effectLst>
                  <a:outerShdw blurRad="38100" dist="38100" dir="2700000" algn="tl">
                    <a:srgbClr val="000000">
                      <a:alpha val="43137"/>
                    </a:srgbClr>
                  </a:outerShdw>
                </a:effectLst>
                <a:latin typeface="Comic Sans MS" pitchFamily="66" charset="0"/>
              </a:rPr>
              <a:t>Mn</a:t>
            </a:r>
            <a:r>
              <a:rPr lang="en-US" sz="3200" b="1" dirty="0" smtClean="0">
                <a:effectLst>
                  <a:outerShdw blurRad="38100" dist="38100" dir="2700000" algn="tl">
                    <a:srgbClr val="000000">
                      <a:alpha val="43137"/>
                    </a:srgbClr>
                  </a:outerShdw>
                </a:effectLst>
                <a:latin typeface="Comic Sans MS" pitchFamily="66" charset="0"/>
              </a:rPr>
              <a:t>, Fe…</a:t>
            </a:r>
            <a:endParaRPr lang="ru-RU" sz="3200" b="1" dirty="0">
              <a:effectLst>
                <a:outerShdw blurRad="38100" dist="38100" dir="2700000" algn="tl">
                  <a:srgbClr val="000000">
                    <a:alpha val="43137"/>
                  </a:srgbClr>
                </a:outerShdw>
              </a:effectLst>
              <a:latin typeface="Comic Sans MS" pitchFamily="66"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7"/>
                                        </p:tgtEl>
                                        <p:attrNameLst>
                                          <p:attrName>style.visibility</p:attrName>
                                        </p:attrNameLst>
                                      </p:cBhvr>
                                      <p:to>
                                        <p:strVal val="visible"/>
                                      </p:to>
                                    </p:set>
                                    <p:anim calcmode="discrete" valueType="clr">
                                      <p:cBhvr override="childStyle">
                                        <p:cTn id="1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7"/>
                                        </p:tgtEl>
                                        <p:attrNameLst>
                                          <p:attrName>fillcolor</p:attrName>
                                        </p:attrNameLst>
                                      </p:cBhvr>
                                      <p:tavLst>
                                        <p:tav tm="0">
                                          <p:val>
                                            <p:clrVal>
                                              <a:schemeClr val="accent2"/>
                                            </p:clrVal>
                                          </p:val>
                                        </p:tav>
                                        <p:tav tm="50000">
                                          <p:val>
                                            <p:clrVal>
                                              <a:schemeClr val="hlink"/>
                                            </p:clrVal>
                                          </p:val>
                                        </p:tav>
                                      </p:tavLst>
                                    </p:anim>
                                    <p:set>
                                      <p:cBhvr>
                                        <p:cTn id="13" dur="80"/>
                                        <p:tgtEl>
                                          <p:spTgt spid="7"/>
                                        </p:tgtEl>
                                        <p:attrNameLst>
                                          <p:attrName>fill.type</p:attrName>
                                        </p:attrNameLst>
                                      </p:cBhvr>
                                      <p:to>
                                        <p:strVal val="solid"/>
                                      </p:to>
                                    </p:set>
                                  </p:childTnLst>
                                </p:cTn>
                              </p:par>
                            </p:childTnLst>
                          </p:cTn>
                        </p:par>
                        <p:par>
                          <p:cTn id="14" fill="hold">
                            <p:stCondLst>
                              <p:cond delay="4200"/>
                            </p:stCondLst>
                            <p:childTnLst>
                              <p:par>
                                <p:cTn id="15" presetID="54" presetClass="entr" presetSubtype="0" accel="100000" fill="hold" nodeType="afterEffect">
                                  <p:stCondLst>
                                    <p:cond delay="0"/>
                                  </p:stCondLst>
                                  <p:childTnLst>
                                    <p:set>
                                      <p:cBhvr>
                                        <p:cTn id="16" dur="1" fill="hold">
                                          <p:stCondLst>
                                            <p:cond delay="0"/>
                                          </p:stCondLst>
                                        </p:cTn>
                                        <p:tgtEl>
                                          <p:spTgt spid="18434"/>
                                        </p:tgtEl>
                                        <p:attrNameLst>
                                          <p:attrName>style.visibility</p:attrName>
                                        </p:attrNameLst>
                                      </p:cBhvr>
                                      <p:to>
                                        <p:strVal val="visible"/>
                                      </p:to>
                                    </p:set>
                                    <p:anim calcmode="lin" valueType="num">
                                      <p:cBhvr>
                                        <p:cTn id="17" dur="500" fill="hold"/>
                                        <p:tgtEl>
                                          <p:spTgt spid="18434"/>
                                        </p:tgtEl>
                                        <p:attrNameLst>
                                          <p:attrName>ppt_w</p:attrName>
                                        </p:attrNameLst>
                                      </p:cBhvr>
                                      <p:tavLst>
                                        <p:tav tm="0">
                                          <p:val>
                                            <p:strVal val="#ppt_w*0.05"/>
                                          </p:val>
                                        </p:tav>
                                        <p:tav tm="100000">
                                          <p:val>
                                            <p:strVal val="#ppt_w"/>
                                          </p:val>
                                        </p:tav>
                                      </p:tavLst>
                                    </p:anim>
                                    <p:anim calcmode="lin" valueType="num">
                                      <p:cBhvr>
                                        <p:cTn id="18" dur="500" fill="hold"/>
                                        <p:tgtEl>
                                          <p:spTgt spid="18434"/>
                                        </p:tgtEl>
                                        <p:attrNameLst>
                                          <p:attrName>ppt_h</p:attrName>
                                        </p:attrNameLst>
                                      </p:cBhvr>
                                      <p:tavLst>
                                        <p:tav tm="0">
                                          <p:val>
                                            <p:strVal val="#ppt_h"/>
                                          </p:val>
                                        </p:tav>
                                        <p:tav tm="100000">
                                          <p:val>
                                            <p:strVal val="#ppt_h"/>
                                          </p:val>
                                        </p:tav>
                                      </p:tavLst>
                                    </p:anim>
                                    <p:anim calcmode="lin" valueType="num">
                                      <p:cBhvr>
                                        <p:cTn id="19" dur="500" fill="hold"/>
                                        <p:tgtEl>
                                          <p:spTgt spid="18434"/>
                                        </p:tgtEl>
                                        <p:attrNameLst>
                                          <p:attrName>ppt_x</p:attrName>
                                        </p:attrNameLst>
                                      </p:cBhvr>
                                      <p:tavLst>
                                        <p:tav tm="0">
                                          <p:val>
                                            <p:strVal val="#ppt_x-.2"/>
                                          </p:val>
                                        </p:tav>
                                        <p:tav tm="100000">
                                          <p:val>
                                            <p:strVal val="#ppt_x"/>
                                          </p:val>
                                        </p:tav>
                                      </p:tavLst>
                                    </p:anim>
                                    <p:anim calcmode="lin" valueType="num">
                                      <p:cBhvr>
                                        <p:cTn id="20" dur="500" fill="hold"/>
                                        <p:tgtEl>
                                          <p:spTgt spid="18434"/>
                                        </p:tgtEl>
                                        <p:attrNameLst>
                                          <p:attrName>ppt_y</p:attrName>
                                        </p:attrNameLst>
                                      </p:cBhvr>
                                      <p:tavLst>
                                        <p:tav tm="0">
                                          <p:val>
                                            <p:strVal val="#ppt_y"/>
                                          </p:val>
                                        </p:tav>
                                        <p:tav tm="100000">
                                          <p:val>
                                            <p:strVal val="#ppt_y"/>
                                          </p:val>
                                        </p:tav>
                                      </p:tavLst>
                                    </p:anim>
                                    <p:animEffect transition="in" filter="fade">
                                      <p:cBhvr>
                                        <p:cTn id="21" dur="500"/>
                                        <p:tgtEl>
                                          <p:spTgt spid="18434"/>
                                        </p:tgtEl>
                                      </p:cBhvr>
                                    </p:animEffect>
                                  </p:childTnLst>
                                </p:cTn>
                              </p:par>
                            </p:childTnLst>
                          </p:cTn>
                        </p:par>
                        <p:par>
                          <p:cTn id="22" fill="hold">
                            <p:stCondLst>
                              <p:cond delay="47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3372" y="571480"/>
            <a:ext cx="4572032" cy="2928958"/>
          </a:xfrm>
        </p:spPr>
        <p:style>
          <a:lnRef idx="1">
            <a:schemeClr val="accent5"/>
          </a:lnRef>
          <a:fillRef idx="2">
            <a:schemeClr val="accent5"/>
          </a:fillRef>
          <a:effectRef idx="1">
            <a:schemeClr val="accent5"/>
          </a:effectRef>
          <a:fontRef idx="minor">
            <a:schemeClr val="dk1"/>
          </a:fontRef>
        </p:style>
        <p:txBody>
          <a:bodyPr/>
          <a:lstStyle/>
          <a:p>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У 1864р. німецький хімік </a:t>
            </a:r>
            <a:r>
              <a:rPr lang="uk-UA" sz="2000" b="1" u="sng" dirty="0" smtClean="0">
                <a:ln w="12700">
                  <a:solidFill>
                    <a:schemeClr val="tx2">
                      <a:satMod val="155000"/>
                    </a:schemeClr>
                  </a:solidFill>
                  <a:prstDash val="solid"/>
                </a:ln>
                <a:solidFill>
                  <a:srgbClr val="8439BD"/>
                </a:solidFill>
                <a:effectLst>
                  <a:outerShdw blurRad="38100" dist="38100" dir="2700000" algn="tl">
                    <a:srgbClr val="000000">
                      <a:alpha val="43137"/>
                    </a:srgbClr>
                  </a:outerShdw>
                </a:effectLst>
                <a:latin typeface="Comic Sans MS" pitchFamily="66" charset="0"/>
              </a:rPr>
              <a:t>Л.Мейєр</a:t>
            </a:r>
            <a:r>
              <a:rPr lang="uk-UA"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запропонував таблицю, в якій розмістив елементи за зростанням відносних атомних мас і відповідно до їх валентності. Однак деякі данні були помилковими або взагалі невідомими.</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endParaRPr>
          </a:p>
        </p:txBody>
      </p:sp>
      <p:pic>
        <p:nvPicPr>
          <p:cNvPr id="19461" name="Picture 5"/>
          <p:cNvPicPr>
            <a:picLocks noGrp="1" noChangeAspect="1" noChangeArrowheads="1"/>
          </p:cNvPicPr>
          <p:nvPr>
            <p:ph idx="1"/>
          </p:nvPr>
        </p:nvPicPr>
        <p:blipFill>
          <a:blip r:embed="rId2" cstate="print"/>
          <a:srcRect/>
          <a:stretch>
            <a:fillRect/>
          </a:stretch>
        </p:blipFill>
        <p:spPr bwMode="auto">
          <a:xfrm>
            <a:off x="357158" y="1000108"/>
            <a:ext cx="3356872" cy="4556839"/>
          </a:xfrm>
          <a:prstGeom prst="rect">
            <a:avLst/>
          </a:prstGeom>
          <a:noFill/>
          <a:ln w="9525">
            <a:noFill/>
            <a:miter lim="800000"/>
            <a:headEnd/>
            <a:tailEnd/>
          </a:ln>
          <a:effectLst/>
        </p:spPr>
      </p:pic>
      <p:pic>
        <p:nvPicPr>
          <p:cNvPr id="19462" name="Picture 6"/>
          <p:cNvPicPr>
            <a:picLocks noChangeAspect="1" noChangeArrowheads="1"/>
          </p:cNvPicPr>
          <p:nvPr/>
        </p:nvPicPr>
        <p:blipFill>
          <a:blip r:embed="rId3" cstate="print"/>
          <a:srcRect/>
          <a:stretch>
            <a:fillRect/>
          </a:stretch>
        </p:blipFill>
        <p:spPr bwMode="auto">
          <a:xfrm>
            <a:off x="4143372" y="4071942"/>
            <a:ext cx="4643470" cy="2071702"/>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4" presetClass="entr" presetSubtype="0" accel="100000" fill="hold" nodeType="afterEffect">
                                  <p:stCondLst>
                                    <p:cond delay="0"/>
                                  </p:stCondLst>
                                  <p:childTnLst>
                                    <p:set>
                                      <p:cBhvr>
                                        <p:cTn id="10" dur="1" fill="hold">
                                          <p:stCondLst>
                                            <p:cond delay="0"/>
                                          </p:stCondLst>
                                        </p:cTn>
                                        <p:tgtEl>
                                          <p:spTgt spid="19461"/>
                                        </p:tgtEl>
                                        <p:attrNameLst>
                                          <p:attrName>style.visibility</p:attrName>
                                        </p:attrNameLst>
                                      </p:cBhvr>
                                      <p:to>
                                        <p:strVal val="visible"/>
                                      </p:to>
                                    </p:set>
                                    <p:anim calcmode="lin" valueType="num">
                                      <p:cBhvr>
                                        <p:cTn id="11" dur="1000" fill="hold"/>
                                        <p:tgtEl>
                                          <p:spTgt spid="19461"/>
                                        </p:tgtEl>
                                        <p:attrNameLst>
                                          <p:attrName>ppt_w</p:attrName>
                                        </p:attrNameLst>
                                      </p:cBhvr>
                                      <p:tavLst>
                                        <p:tav tm="0">
                                          <p:val>
                                            <p:strVal val="#ppt_w*0.05"/>
                                          </p:val>
                                        </p:tav>
                                        <p:tav tm="100000">
                                          <p:val>
                                            <p:strVal val="#ppt_w"/>
                                          </p:val>
                                        </p:tav>
                                      </p:tavLst>
                                    </p:anim>
                                    <p:anim calcmode="lin" valueType="num">
                                      <p:cBhvr>
                                        <p:cTn id="12" dur="1000" fill="hold"/>
                                        <p:tgtEl>
                                          <p:spTgt spid="19461"/>
                                        </p:tgtEl>
                                        <p:attrNameLst>
                                          <p:attrName>ppt_h</p:attrName>
                                        </p:attrNameLst>
                                      </p:cBhvr>
                                      <p:tavLst>
                                        <p:tav tm="0">
                                          <p:val>
                                            <p:strVal val="#ppt_h"/>
                                          </p:val>
                                        </p:tav>
                                        <p:tav tm="100000">
                                          <p:val>
                                            <p:strVal val="#ppt_h"/>
                                          </p:val>
                                        </p:tav>
                                      </p:tavLst>
                                    </p:anim>
                                    <p:anim calcmode="lin" valueType="num">
                                      <p:cBhvr>
                                        <p:cTn id="13" dur="1000" fill="hold"/>
                                        <p:tgtEl>
                                          <p:spTgt spid="19461"/>
                                        </p:tgtEl>
                                        <p:attrNameLst>
                                          <p:attrName>ppt_x</p:attrName>
                                        </p:attrNameLst>
                                      </p:cBhvr>
                                      <p:tavLst>
                                        <p:tav tm="0">
                                          <p:val>
                                            <p:strVal val="#ppt_x-.2"/>
                                          </p:val>
                                        </p:tav>
                                        <p:tav tm="100000">
                                          <p:val>
                                            <p:strVal val="#ppt_x"/>
                                          </p:val>
                                        </p:tav>
                                      </p:tavLst>
                                    </p:anim>
                                    <p:anim calcmode="lin" valueType="num">
                                      <p:cBhvr>
                                        <p:cTn id="14" dur="1000" fill="hold"/>
                                        <p:tgtEl>
                                          <p:spTgt spid="19461"/>
                                        </p:tgtEl>
                                        <p:attrNameLst>
                                          <p:attrName>ppt_y</p:attrName>
                                        </p:attrNameLst>
                                      </p:cBhvr>
                                      <p:tavLst>
                                        <p:tav tm="0">
                                          <p:val>
                                            <p:strVal val="#ppt_y"/>
                                          </p:val>
                                        </p:tav>
                                        <p:tav tm="100000">
                                          <p:val>
                                            <p:strVal val="#ppt_y"/>
                                          </p:val>
                                        </p:tav>
                                      </p:tavLst>
                                    </p:anim>
                                    <p:animEffect transition="in" filter="fade">
                                      <p:cBhvr>
                                        <p:cTn id="15" dur="1000"/>
                                        <p:tgtEl>
                                          <p:spTgt spid="19461"/>
                                        </p:tgtEl>
                                      </p:cBhvr>
                                    </p:animEffect>
                                  </p:childTnLst>
                                </p:cTn>
                              </p:par>
                            </p:childTnLst>
                          </p:cTn>
                        </p:par>
                        <p:par>
                          <p:cTn id="16" fill="hold">
                            <p:stCondLst>
                              <p:cond delay="1500"/>
                            </p:stCondLst>
                            <p:childTnLst>
                              <p:par>
                                <p:cTn id="17" presetID="50" presetClass="entr" presetSubtype="0" decel="100000" fill="hold" nodeType="afterEffect">
                                  <p:stCondLst>
                                    <p:cond delay="0"/>
                                  </p:stCondLst>
                                  <p:childTnLst>
                                    <p:set>
                                      <p:cBhvr>
                                        <p:cTn id="18" dur="1" fill="hold">
                                          <p:stCondLst>
                                            <p:cond delay="0"/>
                                          </p:stCondLst>
                                        </p:cTn>
                                        <p:tgtEl>
                                          <p:spTgt spid="19462"/>
                                        </p:tgtEl>
                                        <p:attrNameLst>
                                          <p:attrName>style.visibility</p:attrName>
                                        </p:attrNameLst>
                                      </p:cBhvr>
                                      <p:to>
                                        <p:strVal val="visible"/>
                                      </p:to>
                                    </p:set>
                                    <p:anim calcmode="lin" valueType="num">
                                      <p:cBhvr>
                                        <p:cTn id="19" dur="1000" fill="hold"/>
                                        <p:tgtEl>
                                          <p:spTgt spid="19462"/>
                                        </p:tgtEl>
                                        <p:attrNameLst>
                                          <p:attrName>ppt_w</p:attrName>
                                        </p:attrNameLst>
                                      </p:cBhvr>
                                      <p:tavLst>
                                        <p:tav tm="0">
                                          <p:val>
                                            <p:strVal val="#ppt_w+.3"/>
                                          </p:val>
                                        </p:tav>
                                        <p:tav tm="100000">
                                          <p:val>
                                            <p:strVal val="#ppt_w"/>
                                          </p:val>
                                        </p:tav>
                                      </p:tavLst>
                                    </p:anim>
                                    <p:anim calcmode="lin" valueType="num">
                                      <p:cBhvr>
                                        <p:cTn id="20" dur="1000" fill="hold"/>
                                        <p:tgtEl>
                                          <p:spTgt spid="19462"/>
                                        </p:tgtEl>
                                        <p:attrNameLst>
                                          <p:attrName>ppt_h</p:attrName>
                                        </p:attrNameLst>
                                      </p:cBhvr>
                                      <p:tavLst>
                                        <p:tav tm="0">
                                          <p:val>
                                            <p:strVal val="#ppt_h"/>
                                          </p:val>
                                        </p:tav>
                                        <p:tav tm="100000">
                                          <p:val>
                                            <p:strVal val="#ppt_h"/>
                                          </p:val>
                                        </p:tav>
                                      </p:tavLst>
                                    </p:anim>
                                    <p:animEffect transition="in" filter="fade">
                                      <p:cBhvr>
                                        <p:cTn id="21" dur="1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142852"/>
            <a:ext cx="5857916" cy="2786082"/>
          </a:xfrm>
          <a:effectLst>
            <a:glow rad="228600">
              <a:schemeClr val="accent1">
                <a:satMod val="175000"/>
                <a:alpha val="40000"/>
              </a:schemeClr>
            </a:glow>
          </a:effectLst>
        </p:spPr>
        <p:txBody>
          <a:bodyPr/>
          <a:lstStyle/>
          <a:p>
            <a:r>
              <a:rPr lang="uk-UA" sz="3600"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t>Періодична система Д.І. Менделеева.</a:t>
            </a:r>
            <a:br>
              <a:rPr lang="uk-UA" sz="3600"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br>
            <a:r>
              <a:rPr lang="uk-UA" sz="3600" b="1" dirty="0" smtClean="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rPr>
              <a:t>Історія відкриття періодичного закону.</a:t>
            </a:r>
            <a:endParaRPr lang="ru-RU" sz="3600" b="1" dirty="0">
              <a:ln w="17780" cmpd="sng">
                <a:solidFill>
                  <a:srgbClr val="FFFFFF"/>
                </a:solidFill>
                <a:prstDash val="solid"/>
                <a:miter lim="800000"/>
              </a:ln>
              <a:solidFill>
                <a:srgbClr val="8439BD"/>
              </a:solidFill>
              <a:effectLst>
                <a:outerShdw blurRad="50800" algn="tl" rotWithShape="0">
                  <a:srgbClr val="000000"/>
                </a:outerShdw>
              </a:effectLst>
              <a:latin typeface="Comic Sans MS" pitchFamily="66" charset="0"/>
            </a:endParaRPr>
          </a:p>
        </p:txBody>
      </p:sp>
      <p:sp>
        <p:nvSpPr>
          <p:cNvPr id="4" name="Прямоугольник 3"/>
          <p:cNvSpPr/>
          <p:nvPr/>
        </p:nvSpPr>
        <p:spPr>
          <a:xfrm>
            <a:off x="0" y="3000372"/>
            <a:ext cx="6858016" cy="2000548"/>
          </a:xfrm>
          <a:prstGeom prst="rect">
            <a:avLst/>
          </a:prstGeom>
        </p:spPr>
        <p:txBody>
          <a:bodyPr wrap="square">
            <a:spAutoFit/>
          </a:bodyPr>
          <a:lstStyle/>
          <a:p>
            <a:pPr algn="ctr"/>
            <a:r>
              <a:rPr lang="ru-RU" sz="4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onotype Corsiva" pitchFamily="66" charset="0"/>
              </a:rPr>
              <a:t>«Познавая бесконечное, наука сама бесконечна» </a:t>
            </a:r>
            <a:r>
              <a:rPr lang="ru-RU" sz="2800" dirty="0" smtClean="0">
                <a:solidFill>
                  <a:srgbClr val="C00000"/>
                </a:solidFill>
                <a:effectLst>
                  <a:outerShdw blurRad="38100" dist="38100" dir="2700000" algn="tl">
                    <a:srgbClr val="000000">
                      <a:alpha val="43137"/>
                    </a:srgbClr>
                  </a:outerShdw>
                </a:effectLst>
              </a:rPr>
              <a:t/>
            </a:r>
            <a:br>
              <a:rPr lang="ru-RU" sz="2800" dirty="0" smtClean="0">
                <a:solidFill>
                  <a:srgbClr val="C00000"/>
                </a:solidFill>
                <a:effectLst>
                  <a:outerShdw blurRad="38100" dist="38100" dir="2700000" algn="tl">
                    <a:srgbClr val="000000">
                      <a:alpha val="43137"/>
                    </a:srgbClr>
                  </a:outerShdw>
                </a:effectLst>
              </a:rPr>
            </a:br>
            <a:endParaRPr lang="ru-RU" sz="28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2643174" y="5072074"/>
            <a:ext cx="3500462" cy="646331"/>
          </a:xfrm>
          <a:prstGeom prst="rect">
            <a:avLst/>
          </a:prstGeom>
          <a:noFill/>
        </p:spPr>
        <p:txBody>
          <a:bodyPr wrap="square" rtlCol="0">
            <a:spAutoFit/>
          </a:bodyPr>
          <a:lstStyle/>
          <a:p>
            <a:r>
              <a:rPr lang="ru-RU" sz="3600"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Д.</a:t>
            </a:r>
            <a:r>
              <a:rPr lang="uk-UA" sz="3600"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І</a:t>
            </a:r>
            <a:r>
              <a:rPr lang="ru-RU" sz="3600" i="1" dirty="0"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a:t>
            </a:r>
            <a:r>
              <a:rPr lang="ru-RU" sz="3600" i="1" dirty="0" err="1" smtClean="0">
                <a:solidFill>
                  <a:srgbClr val="FFFF00"/>
                </a:solidFill>
                <a:effectLst>
                  <a:outerShdw blurRad="38100" dist="38100" dir="2700000" algn="tl">
                    <a:srgbClr val="000000">
                      <a:alpha val="43137"/>
                    </a:srgbClr>
                  </a:outerShdw>
                </a:effectLst>
                <a:latin typeface="Comic Sans MS" pitchFamily="66" charset="0"/>
                <a:cs typeface="Times New Roman" pitchFamily="18" charset="0"/>
              </a:rPr>
              <a:t>Менделєєв</a:t>
            </a:r>
            <a:endParaRPr lang="ru-RU" sz="3600" dirty="0">
              <a:latin typeface="Comic Sans MS"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par>
                          <p:cTn id="16" fill="hold">
                            <p:stCondLst>
                              <p:cond delay="268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1080</Words>
  <Application>Microsoft Office PowerPoint</Application>
  <PresentationFormat>Экран (4:3)</PresentationFormat>
  <Paragraphs>164</Paragraphs>
  <Slides>33</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    “ Періодична   система та періодичний закон хімічних елементів " </vt:lpstr>
      <vt:lpstr>Цілі:</vt:lpstr>
      <vt:lpstr>Спроби класифікацій хімічних елементів </vt:lpstr>
      <vt:lpstr>В кінці ХVІІІ ст. А.-Л. Лавуазьє запропонував першу класифікацію хімічних елементів. Він розділив прості речовини на метали і неметали.  Така класифікація була недосконалою, але розподіл простих речовин, а також хімічних елементів на дві великі групи відіграло важливу роль у розвитку хімії.</vt:lpstr>
      <vt:lpstr>Вчені об'єднали їх в окремі групи. Прості речовини кожної групи отримали такі загальні назви:</vt:lpstr>
      <vt:lpstr>У ХІХ ст. німецький вчений  В. Деберейнер розподілив частину подібних елементів на тріади. 1 тріада - лужні елементи 2 тріада – лужноземельні 4 тріада – галогени. Розмістив їх за збільшенням атомних мас. Закономірність: напівсума елементів приблизно дорівнює відносній атомній масі середнього елемента.</vt:lpstr>
      <vt:lpstr> Він помітив, що в багатьох випадках кожний восьмий елемент є подібним до обраного за перший (таку особливість має звуковий ряд у музиці). Тому таку закономірність виявлену цим ученим назвали правилом октав.</vt:lpstr>
      <vt:lpstr>У 1864р. німецький хімік Л.Мейєр запропонував таблицю, в якій розмістив елементи за зростанням відносних атомних мас і відповідно до їх валентності. Однак деякі данні були помилковими або взагалі невідомими.</vt:lpstr>
      <vt:lpstr>Періодична система Д.І. Менделеева. Історія відкриття періодичного закону.</vt:lpstr>
      <vt:lpstr>Періодична система хімічних елементів (таблиця Менделєєва) - класифікація хімічних елементів, що встановлює залежність різних властивостей елементів від заряду атомного ядра. Система є графічним виразом періодичного закону, встановленого російським хіміком Д. І. Менделєєвим в 1869 році.</vt:lpstr>
      <vt:lpstr> </vt:lpstr>
      <vt:lpstr>Слайд 12</vt:lpstr>
      <vt:lpstr>Інформацію про будову атома дає:  Порядковий номер елементу  Номер групи  Номер періоду</vt:lpstr>
      <vt:lpstr>Теорія будови атома Атом — це електронейтральна частинка, що складається з позитивно зарядженого ядра, нейтральних часток нейтронів і негативно заряджених електронів.</vt:lpstr>
      <vt:lpstr>Маси протона та нейтрона приблизно однакові, їх приймають рівними 1</vt:lpstr>
      <vt:lpstr>Слайд 16</vt:lpstr>
      <vt:lpstr>Порядковий номер елементу – загальне число електронів у атомі, які утворюють електронну оболонку атома.</vt:lpstr>
      <vt:lpstr>Розподіл електронів по енергетичним рівням</vt:lpstr>
      <vt:lpstr>Слайд 19</vt:lpstr>
      <vt:lpstr>Слайд 20</vt:lpstr>
      <vt:lpstr>Фізичний зміст Періодичного закону</vt:lpstr>
      <vt:lpstr>Подумайте: В ядрі атома  30 протонів та 35 нейтронів. Який порядковий номер та відносна атомна маса елемента? </vt:lpstr>
      <vt:lpstr>Слайд 23</vt:lpstr>
      <vt:lpstr>      Знайти елементи  за будовою їх електронних шарів: </vt:lpstr>
      <vt:lpstr>Знайти елементи  за будовою їх електронних шарів:  </vt:lpstr>
      <vt:lpstr>Слайд 26</vt:lpstr>
      <vt:lpstr> Д.І.Менделєєв </vt:lpstr>
      <vt:lpstr>Дмитро Іванович Менделєєв народився 8 лютого1834 року у Тобольську, у родині директора місцевої гімназії. З 1850 р. навчався на фізико-математичному факультеті Петербурзького педагогічного інституту. У 1855 р. закінчив його з золотою медаллю</vt:lpstr>
      <vt:lpstr> Був направлений учителем гімназії спочатку в Сімферополь, а потім в Одесу. У 1856 р. Дмитро Менделєєв відправився у Петербург і захистив магістерську дисертацію за темою «Про питомі об'єми», після чого на початку 1857 р. був прийнятий приват-доцентом на кафедру хімії Петербурзького університету. 1859 — 1861 р. він перебував у науковому відрядженні у Німеччині, у Гейдельберзькому університеті. У 1860 р. Менделєєв взяв участь у роботі першого міжнародного хімічного конгресу в Карлсрує. У 1861 р. Менделєєв написав перший у Росії підручник з органічної хімії. Навесні 1862 р. підручник був визнаний гідним повної Демидівської премії. У 1863 р. він отримав місце професора у Петербурзькому технологічному інституті, а в 1866 р. — у Петербурзькому університеті, де читав лекції з органічної, неорганічної і технічної хімії. У 1865 р. Менделєєв захистив докторську дисертацію за темою «Про сполуки спирту з водою».</vt:lpstr>
      <vt:lpstr>Слайд 30</vt:lpstr>
      <vt:lpstr>Слайд 31</vt:lpstr>
      <vt:lpstr>У наступні роки з-під пера Менделєєва вийшло ще кілька основних праць з різних розділів хімії. Його повна наукова і літературна спадщина величезна і містить 431 роботу. Праці Менделєєва отримали широке міжнародне визнання. Він був обраний членом багатьох академій наук, іноземних наукових товариств. Тільки Російська академія наук на виборах 1880 р. забалотувала його через внутрішні інтриги. Пішовши в 1890 у відставку, Менделєєв брав активну участь у виданні Енциклопедичного словника Брокгауза й Ефрона, був консультантом у пороховій лабораторії при Морському міністерстві. Провівши необхідні дослідження, усього за три роки він розробив ефективний склад бездимного пороху. У 1893 р. Менделєєв був призначений хранителем (керівником) Головної палати мір і ваги. Помер у лютому 1907 р. в Санкт-Петербургу від запалення легень.</vt:lpstr>
      <vt:lpstr>Прочитати § §4-6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Дмитрий</dc:creator>
  <cp:lastModifiedBy>User</cp:lastModifiedBy>
  <cp:revision>87</cp:revision>
  <dcterms:created xsi:type="dcterms:W3CDTF">2011-07-03T15:08:20Z</dcterms:created>
  <dcterms:modified xsi:type="dcterms:W3CDTF">2017-01-18T05:48:32Z</dcterms:modified>
</cp:coreProperties>
</file>