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28"/>
  </p:notesMasterIdLst>
  <p:sldIdLst>
    <p:sldId id="256" r:id="rId2"/>
    <p:sldId id="297" r:id="rId3"/>
    <p:sldId id="261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8" r:id="rId19"/>
    <p:sldId id="291" r:id="rId20"/>
    <p:sldId id="272" r:id="rId21"/>
    <p:sldId id="296" r:id="rId22"/>
    <p:sldId id="292" r:id="rId23"/>
    <p:sldId id="293" r:id="rId24"/>
    <p:sldId id="294" r:id="rId25"/>
    <p:sldId id="295" r:id="rId26"/>
    <p:sldId id="271" r:id="rId27"/>
  </p:sldIdLst>
  <p:sldSz cx="9144000" cy="6858000" type="screen4x3"/>
  <p:notesSz cx="6858000" cy="9144000"/>
  <p:custDataLst>
    <p:tags r:id="rId29"/>
  </p:custDataLst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0000CC"/>
    <a:srgbClr val="FFCCCC"/>
    <a:srgbClr val="FF0000"/>
    <a:srgbClr val="FF0066"/>
    <a:srgbClr val="FFFFCC"/>
    <a:srgbClr val="FF99FF"/>
    <a:srgbClr val="CCFF33"/>
    <a:srgbClr val="FFFF00"/>
    <a:srgbClr val="66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2" autoAdjust="0"/>
    <p:restoredTop sz="94660"/>
  </p:normalViewPr>
  <p:slideViewPr>
    <p:cSldViewPr>
      <p:cViewPr varScale="1">
        <p:scale>
          <a:sx n="64" d="100"/>
          <a:sy n="64" d="100"/>
        </p:scale>
        <p:origin x="-15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E4AF0F-0200-45EC-B35F-025E696EA19E}" type="datetimeFigureOut">
              <a:rPr lang="ru-RU" smtClean="0"/>
              <a:pPr/>
              <a:t>14.03.2021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0C5CA3-0619-496E-A863-4927C65EE9C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C5CA3-0619-496E-A863-4927C65EE9C1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C5CA3-0619-496E-A863-4927C65EE9C1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C5CA3-0619-496E-A863-4927C65EE9C1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C5CA3-0619-496E-A863-4927C65EE9C1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C5CA3-0619-496E-A863-4927C65EE9C1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CCA27-2423-41E9-B59A-3F0B66013B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09360-301F-42DF-9197-35A488BC23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6D7F8-31B9-4F34-8831-E1BA9707CF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9019377-03AB-4EA6-80BD-6E580D320E8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2FA5-3A88-440A-BA76-448586659B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983EE-0973-4BDE-B4B7-A0C305CAF5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EC1AE-8C3A-4548-8CC7-ACB89C54F6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2BC70-FAA2-4EB9-91F4-E6FEE3B5D6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AA411-ABB8-4EF5-9CE7-5E3A6F40BB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A9E08-899E-4446-856E-301854342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CC3C2-2B6B-4FBC-9AB3-753D357251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044DBF3-3B12-453F-A00F-6B50D24EB1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5DC8D3-8914-4816-B582-D0259D1A91E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page?q=1295375552&amp;p=1&amp;ag=ih&amp;rpt2=simage&amp;qs=text=%D0%C5%DE%C5%CE%D8&amp;isize=&amp;ogo=5&amp;rpt=image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://images.yandex.ru/yandpage?q=767352112&amp;p=11&amp;ag=ih&amp;rpt2=simage&amp;qs=text=%DA%C5%CD%CC%D1%CE%C9%CB%C1&amp;isize=&amp;ogo=5&amp;rpt=image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hyperlink" Target="http://images.yandex.ru/yandpage?q=1482650256&amp;p=1&amp;ag=ih&amp;rpt2=simage&amp;qs=text=%CB%D5%CB%D5%D2%D5%DA%C1&amp;isize=&amp;ogo=5&amp;rpt=image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hyperlink" Target="http://images.yandex.ru/yandpage?q=1707977552&amp;p=0&amp;ag=ih&amp;rpt2=simage&amp;qs=text=%D0%CF%CD%C9%C4%CF%D2%D9&amp;isize=&amp;ogo=5&amp;rpt=image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13" Type="http://schemas.openxmlformats.org/officeDocument/2006/relationships/image" Target="../media/image59.jpeg"/><Relationship Id="rId3" Type="http://schemas.openxmlformats.org/officeDocument/2006/relationships/image" Target="../media/image52.jpeg"/><Relationship Id="rId7" Type="http://schemas.openxmlformats.org/officeDocument/2006/relationships/hyperlink" Target="http://images.yandex.ru/yandpage?q=381537264&amp;p=134&amp;ag=ih&amp;rpt2=simage&amp;qs=text=%D7%C9%D4%C1%CD%C9%CE%D9&amp;isize=&amp;ogo=5&amp;rpt=image" TargetMode="External"/><Relationship Id="rId12" Type="http://schemas.openxmlformats.org/officeDocument/2006/relationships/image" Target="../media/image58.jpeg"/><Relationship Id="rId2" Type="http://schemas.openxmlformats.org/officeDocument/2006/relationships/image" Target="../media/image51.jpeg"/><Relationship Id="rId16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11" Type="http://schemas.openxmlformats.org/officeDocument/2006/relationships/image" Target="../media/image57.jpeg"/><Relationship Id="rId5" Type="http://schemas.openxmlformats.org/officeDocument/2006/relationships/hyperlink" Target="http://images.yandex.ru/yandpage?q=381537264&amp;p=74&amp;ag=ih&amp;rpt2=simage&amp;qs=text=%D7%C9%D4%C1%CD%C9%CE%D9&amp;isize=&amp;ogo=5&amp;rpt=image" TargetMode="External"/><Relationship Id="rId15" Type="http://schemas.openxmlformats.org/officeDocument/2006/relationships/hyperlink" Target="http://images.yandex.ru/yandpage?q=1350274240&amp;p=5&amp;ag=ih&amp;rpt2=simage&amp;qs=text=%D0%CF%CC%C9%D7%C9%D4%C1%CD%C9%CE%D9&amp;isize=&amp;ogo=5&amp;rpt=image" TargetMode="External"/><Relationship Id="rId10" Type="http://schemas.openxmlformats.org/officeDocument/2006/relationships/image" Target="../media/image56.jpeg"/><Relationship Id="rId4" Type="http://schemas.openxmlformats.org/officeDocument/2006/relationships/image" Target="../media/image53.jpeg"/><Relationship Id="rId9" Type="http://schemas.openxmlformats.org/officeDocument/2006/relationships/hyperlink" Target="http://images.yandex.ru/yandpage?q=381537264&amp;p=158&amp;ag=ih&amp;rpt2=simage&amp;qs=text=%D7%C9%D4%C1%CD%C9%CE%D9&amp;isize=&amp;ogo=5&amp;rpt=image" TargetMode="External"/><Relationship Id="rId14" Type="http://schemas.openxmlformats.org/officeDocument/2006/relationships/image" Target="../media/image6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gif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jpeg"/><Relationship Id="rId4" Type="http://schemas.openxmlformats.org/officeDocument/2006/relationships/image" Target="../media/image6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357158" y="500043"/>
            <a:ext cx="8501122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spc="0" dirty="0" err="1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Загальні</a:t>
            </a:r>
            <a:r>
              <a:rPr lang="ru-RU" sz="4000" b="1" cap="all" spc="0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cap="all" spc="0" dirty="0" err="1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поняття</a:t>
            </a:r>
            <a:r>
              <a:rPr lang="ru-RU" sz="4000" b="1" cap="all" spc="0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4000" b="1" cap="all" spc="0" dirty="0" err="1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біологічно</a:t>
            </a:r>
            <a:r>
              <a:rPr lang="ru-RU" sz="4000" b="1" cap="all" spc="0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cap="all" spc="0" dirty="0" err="1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активні</a:t>
            </a:r>
            <a:r>
              <a:rPr lang="ru-RU" sz="4000" b="1" cap="all" spc="0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     </a:t>
            </a:r>
            <a:br>
              <a:rPr lang="ru-RU" sz="4000" b="1" cap="all" spc="0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cap="all" spc="0" dirty="0" err="1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речовини</a:t>
            </a:r>
            <a:endParaRPr lang="ru-RU" sz="4000" b="1" cap="all" spc="0" dirty="0" smtClean="0">
              <a:ln w="0"/>
              <a:solidFill>
                <a:srgbClr val="FFFF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cap="all" spc="0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4000" b="1" cap="all" spc="0" dirty="0" err="1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вітаміни</a:t>
            </a:r>
            <a:r>
              <a:rPr lang="ru-RU" sz="4000" b="1" cap="all" spc="0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4000" b="1" cap="all" spc="0" dirty="0" err="1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ферменти</a:t>
            </a:r>
            <a:r>
              <a:rPr lang="ru-RU" sz="4000" b="1" cap="all" spc="0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ru-RU" sz="4000" b="1" cap="all" spc="0" dirty="0">
              <a:ln w="0"/>
              <a:solidFill>
                <a:srgbClr val="FFFF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2996952"/>
            <a:ext cx="4248811" cy="3186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5508104" y="6457890"/>
            <a:ext cx="21352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6876256" y="6103749"/>
            <a:ext cx="16561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10 клас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1000"/>
                                        <p:tgtEl>
                                          <p:spTgt spid="30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 uiExpand="1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ChangeArrowheads="1"/>
          </p:cNvSpPr>
          <p:nvPr/>
        </p:nvSpPr>
        <p:spPr bwMode="auto">
          <a:xfrm>
            <a:off x="2339975" y="333375"/>
            <a:ext cx="4895850" cy="1441450"/>
          </a:xfrm>
          <a:prstGeom prst="rightArrow">
            <a:avLst>
              <a:gd name="adj1" fmla="val 50000"/>
              <a:gd name="adj2" fmla="val 84912"/>
            </a:avLst>
          </a:prstGeom>
          <a:solidFill>
            <a:srgbClr val="FFC5C5">
              <a:alpha val="89803"/>
            </a:srgbClr>
          </a:solidFill>
          <a:ln w="127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0000FF"/>
                </a:solidFill>
              </a:rPr>
              <a:t>ВІТАМІН</a:t>
            </a:r>
            <a:r>
              <a:rPr lang="ru-RU" sz="4400" b="1"/>
              <a:t> </a:t>
            </a:r>
          </a:p>
        </p:txBody>
      </p:sp>
      <p:sp>
        <p:nvSpPr>
          <p:cNvPr id="18435" name="AutoShape 3"/>
          <p:cNvSpPr>
            <a:spLocks noChangeArrowheads="1"/>
          </p:cNvSpPr>
          <p:nvPr/>
        </p:nvSpPr>
        <p:spPr bwMode="auto">
          <a:xfrm>
            <a:off x="7270750" y="260350"/>
            <a:ext cx="1873250" cy="1657350"/>
          </a:xfrm>
          <a:prstGeom prst="hexagon">
            <a:avLst>
              <a:gd name="adj" fmla="val 28257"/>
              <a:gd name="vf" fmla="val 115470"/>
            </a:avLst>
          </a:prstGeom>
          <a:solidFill>
            <a:srgbClr val="FFCC99">
              <a:alpha val="89803"/>
            </a:srgbClr>
          </a:solidFill>
          <a:ln w="127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FF0000"/>
                </a:solidFill>
                <a:latin typeface="Arial Black" pitchFamily="34" charset="0"/>
              </a:rPr>
              <a:t>B</a:t>
            </a:r>
            <a:r>
              <a:rPr lang="en-US" sz="6000" b="1" baseline="-25000">
                <a:solidFill>
                  <a:srgbClr val="FF0000"/>
                </a:solidFill>
                <a:latin typeface="Arial Black" pitchFamily="34" charset="0"/>
              </a:rPr>
              <a:t>9</a:t>
            </a:r>
            <a:endParaRPr lang="ru-RU" sz="6000" b="1" baseline="-2500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4340" name="AutoShape 4"/>
          <p:cNvSpPr>
            <a:spLocks noChangeArrowheads="1"/>
          </p:cNvSpPr>
          <p:nvPr/>
        </p:nvSpPr>
        <p:spPr bwMode="auto">
          <a:xfrm>
            <a:off x="7524750" y="1989138"/>
            <a:ext cx="1619250" cy="4608512"/>
          </a:xfrm>
          <a:prstGeom prst="upArrow">
            <a:avLst>
              <a:gd name="adj1" fmla="val 50000"/>
              <a:gd name="adj2" fmla="val 71152"/>
            </a:avLst>
          </a:prstGeom>
          <a:solidFill>
            <a:srgbClr val="FFCCCC">
              <a:alpha val="89803"/>
            </a:srgbClr>
          </a:solidFill>
          <a:ln w="127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37" name="WordArt 5"/>
          <p:cNvSpPr>
            <a:spLocks noChangeArrowheads="1" noChangeShapeType="1" noTextEdit="1"/>
          </p:cNvSpPr>
          <p:nvPr/>
        </p:nvSpPr>
        <p:spPr bwMode="auto">
          <a:xfrm rot="5400000">
            <a:off x="6307138" y="4141788"/>
            <a:ext cx="4032250" cy="59055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4000" b="1" kern="1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76862"/>
                  </a:srgbClr>
                </a:solidFill>
                <a:latin typeface="Arial"/>
                <a:cs typeface="Arial"/>
              </a:rPr>
              <a:t>фолієва к-та</a:t>
            </a:r>
          </a:p>
        </p:txBody>
      </p:sp>
      <p:sp>
        <p:nvSpPr>
          <p:cNvPr id="18440" name="AutoShape 8"/>
          <p:cNvSpPr>
            <a:spLocks noChangeArrowheads="1"/>
          </p:cNvSpPr>
          <p:nvPr/>
        </p:nvSpPr>
        <p:spPr bwMode="auto">
          <a:xfrm>
            <a:off x="0" y="1916832"/>
            <a:ext cx="4248150" cy="1584325"/>
          </a:xfrm>
          <a:prstGeom prst="flowChartProcess">
            <a:avLst/>
          </a:prstGeom>
          <a:solidFill>
            <a:srgbClr val="FFEFEF">
              <a:alpha val="20000"/>
            </a:srgbClr>
          </a:solidFill>
          <a:ln w="127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2000" b="1" dirty="0">
              <a:solidFill>
                <a:srgbClr val="CC3399"/>
              </a:solidFill>
            </a:endParaRPr>
          </a:p>
          <a:p>
            <a:pPr algn="ctr"/>
            <a:endParaRPr lang="ru-RU" sz="2000" b="1" dirty="0">
              <a:solidFill>
                <a:srgbClr val="CC3399"/>
              </a:solidFill>
            </a:endParaRPr>
          </a:p>
          <a:p>
            <a:pPr algn="ctr"/>
            <a:r>
              <a:rPr lang="ru-RU" sz="2000" b="1" dirty="0">
                <a:solidFill>
                  <a:srgbClr val="CC3399"/>
                </a:solidFill>
              </a:rPr>
              <a:t>Бере участь </a:t>
            </a:r>
            <a:r>
              <a:rPr lang="ru-RU" sz="2000" b="1" dirty="0" smtClean="0">
                <a:solidFill>
                  <a:srgbClr val="CC3399"/>
                </a:solidFill>
              </a:rPr>
              <a:t>у </a:t>
            </a:r>
            <a:r>
              <a:rPr lang="ru-RU" sz="2000" b="1" dirty="0" err="1" smtClean="0">
                <a:solidFill>
                  <a:srgbClr val="CC3399"/>
                </a:solidFill>
              </a:rPr>
              <a:t>процесах</a:t>
            </a:r>
            <a:r>
              <a:rPr lang="ru-RU" sz="2000" b="1" dirty="0" smtClean="0">
                <a:solidFill>
                  <a:srgbClr val="CC3399"/>
                </a:solidFill>
              </a:rPr>
              <a:t> </a:t>
            </a:r>
          </a:p>
          <a:p>
            <a:pPr algn="ctr"/>
            <a:r>
              <a:rPr lang="ru-RU" sz="2000" b="1" dirty="0" err="1" smtClean="0">
                <a:solidFill>
                  <a:srgbClr val="CC3399"/>
                </a:solidFill>
              </a:rPr>
              <a:t>кровотворення</a:t>
            </a:r>
            <a:r>
              <a:rPr lang="ru-RU" sz="2000" b="1" dirty="0" smtClean="0">
                <a:solidFill>
                  <a:srgbClr val="CC3399"/>
                </a:solidFill>
              </a:rPr>
              <a:t>, </a:t>
            </a:r>
            <a:r>
              <a:rPr lang="ru-RU" sz="2000" b="1" dirty="0" err="1" smtClean="0">
                <a:solidFill>
                  <a:srgbClr val="CC3399"/>
                </a:solidFill>
              </a:rPr>
              <a:t>синтезі</a:t>
            </a:r>
            <a:endParaRPr lang="ru-RU" sz="2000" b="1" dirty="0">
              <a:solidFill>
                <a:srgbClr val="CC3399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CC3399"/>
                </a:solidFill>
              </a:rPr>
              <a:t> </a:t>
            </a:r>
            <a:r>
              <a:rPr lang="ru-RU" sz="2000" b="1" dirty="0" err="1">
                <a:solidFill>
                  <a:srgbClr val="CC3399"/>
                </a:solidFill>
              </a:rPr>
              <a:t>нуклеїнових</a:t>
            </a:r>
            <a:r>
              <a:rPr lang="ru-RU" sz="2000" b="1" dirty="0">
                <a:solidFill>
                  <a:srgbClr val="CC3399"/>
                </a:solidFill>
              </a:rPr>
              <a:t> кислот,</a:t>
            </a:r>
          </a:p>
          <a:p>
            <a:pPr algn="ctr"/>
            <a:r>
              <a:rPr lang="ru-RU" sz="2000" b="1" dirty="0">
                <a:solidFill>
                  <a:srgbClr val="CC3399"/>
                </a:solidFill>
              </a:rPr>
              <a:t> </a:t>
            </a:r>
            <a:r>
              <a:rPr lang="ru-RU" sz="2000" b="1" dirty="0" err="1" smtClean="0">
                <a:solidFill>
                  <a:srgbClr val="CC3399"/>
                </a:solidFill>
              </a:rPr>
              <a:t>амінокислот</a:t>
            </a:r>
            <a:r>
              <a:rPr lang="ru-RU" sz="2000" b="1" dirty="0">
                <a:solidFill>
                  <a:srgbClr val="CC3399"/>
                </a:solidFill>
              </a:rPr>
              <a:t>.</a:t>
            </a:r>
          </a:p>
          <a:p>
            <a:pPr algn="ctr"/>
            <a:endParaRPr lang="ru-RU" sz="2000" b="1" dirty="0">
              <a:solidFill>
                <a:srgbClr val="CC3399"/>
              </a:solidFill>
            </a:endParaRPr>
          </a:p>
          <a:p>
            <a:pPr algn="ctr"/>
            <a:endParaRPr lang="ru-RU" sz="2000" b="1" dirty="0">
              <a:solidFill>
                <a:srgbClr val="CC3399"/>
              </a:solidFill>
            </a:endParaRPr>
          </a:p>
        </p:txBody>
      </p:sp>
      <p:sp>
        <p:nvSpPr>
          <p:cNvPr id="18441" name="AutoShape 9"/>
          <p:cNvSpPr>
            <a:spLocks noChangeArrowheads="1"/>
          </p:cNvSpPr>
          <p:nvPr/>
        </p:nvSpPr>
        <p:spPr bwMode="auto">
          <a:xfrm>
            <a:off x="1979613" y="4149725"/>
            <a:ext cx="2808287" cy="2374900"/>
          </a:xfrm>
          <a:prstGeom prst="octagon">
            <a:avLst>
              <a:gd name="adj" fmla="val 29287"/>
            </a:avLst>
          </a:prstGeom>
          <a:solidFill>
            <a:srgbClr val="FFCC99">
              <a:alpha val="41176"/>
            </a:srgbClr>
          </a:solidFill>
          <a:ln w="12700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u="sng">
                <a:solidFill>
                  <a:srgbClr val="6600CC"/>
                </a:solidFill>
              </a:rPr>
              <a:t>Міститься</a:t>
            </a:r>
            <a:r>
              <a:rPr lang="ru-RU" sz="2000" b="1">
                <a:solidFill>
                  <a:srgbClr val="6600CC"/>
                </a:solidFill>
              </a:rPr>
              <a:t>:</a:t>
            </a:r>
          </a:p>
          <a:p>
            <a:pPr algn="ctr"/>
            <a:r>
              <a:rPr lang="ru-RU" sz="2000" b="1">
                <a:solidFill>
                  <a:srgbClr val="6600CC"/>
                </a:solidFill>
              </a:rPr>
              <a:t>в мясі, коренеплодах,</a:t>
            </a:r>
          </a:p>
          <a:p>
            <a:pPr algn="ctr"/>
            <a:r>
              <a:rPr lang="ru-RU" sz="2000" b="1">
                <a:solidFill>
                  <a:srgbClr val="6600CC"/>
                </a:solidFill>
              </a:rPr>
              <a:t>фініках, абрикосах, </a:t>
            </a:r>
          </a:p>
          <a:p>
            <a:pPr algn="ctr"/>
            <a:r>
              <a:rPr lang="ru-RU" sz="2000" b="1">
                <a:solidFill>
                  <a:srgbClr val="6600CC"/>
                </a:solidFill>
              </a:rPr>
              <a:t>грибах, гарбузі,</a:t>
            </a:r>
            <a:endParaRPr lang="en-US" sz="2000" b="1">
              <a:solidFill>
                <a:srgbClr val="6600CC"/>
              </a:solidFill>
            </a:endParaRPr>
          </a:p>
          <a:p>
            <a:pPr algn="ctr"/>
            <a:r>
              <a:rPr lang="uk-UA" sz="2000" b="1">
                <a:solidFill>
                  <a:srgbClr val="6600CC"/>
                </a:solidFill>
              </a:rPr>
              <a:t>висівках</a:t>
            </a:r>
            <a:endParaRPr lang="ru-RU" sz="2000" b="1">
              <a:solidFill>
                <a:srgbClr val="6600CC"/>
              </a:solidFill>
            </a:endParaRPr>
          </a:p>
        </p:txBody>
      </p:sp>
      <p:pic>
        <p:nvPicPr>
          <p:cNvPr id="18453" name="Picture 21" descr="aprico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4437112"/>
            <a:ext cx="2735263" cy="1817688"/>
          </a:xfrm>
          <a:prstGeom prst="rect">
            <a:avLst/>
          </a:prstGeom>
          <a:noFill/>
          <a:ln w="12700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18455" name="Picture 23" descr="________________________2-116-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" y="3933825"/>
            <a:ext cx="1820863" cy="2663825"/>
          </a:xfrm>
          <a:prstGeom prst="rect">
            <a:avLst/>
          </a:prstGeom>
          <a:noFill/>
          <a:ln w="127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18458" name="Picture 26" descr="F4372i"/>
          <p:cNvPicPr>
            <a:picLocks noChangeAspect="1" noChangeArrowheads="1"/>
          </p:cNvPicPr>
          <p:nvPr/>
        </p:nvPicPr>
        <p:blipFill>
          <a:blip r:embed="rId4" cstate="print">
            <a:lum bright="-24000" contrast="54000"/>
          </a:blip>
          <a:srcRect/>
          <a:stretch>
            <a:fillRect/>
          </a:stretch>
        </p:blipFill>
        <p:spPr bwMode="auto">
          <a:xfrm>
            <a:off x="4572000" y="1988840"/>
            <a:ext cx="3024187" cy="2092325"/>
          </a:xfrm>
          <a:prstGeom prst="rect">
            <a:avLst/>
          </a:prstGeom>
          <a:noFill/>
          <a:ln w="19050">
            <a:solidFill>
              <a:srgbClr val="3F15E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8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8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nimBg="1"/>
      <p:bldP spid="18437" grpId="0" animBg="1"/>
      <p:bldP spid="18440" grpId="0" animBg="1"/>
      <p:bldP spid="1844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/>
          <p:cNvSpPr>
            <a:spLocks noChangeArrowheads="1"/>
          </p:cNvSpPr>
          <p:nvPr/>
        </p:nvSpPr>
        <p:spPr bwMode="auto">
          <a:xfrm>
            <a:off x="2339975" y="333375"/>
            <a:ext cx="4895850" cy="1441450"/>
          </a:xfrm>
          <a:prstGeom prst="rightArrow">
            <a:avLst>
              <a:gd name="adj1" fmla="val 50000"/>
              <a:gd name="adj2" fmla="val 84912"/>
            </a:avLst>
          </a:prstGeom>
          <a:solidFill>
            <a:srgbClr val="FFC5C5">
              <a:alpha val="89803"/>
            </a:srgbClr>
          </a:solidFill>
          <a:ln w="127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0000FF"/>
                </a:solidFill>
              </a:rPr>
              <a:t>ВІТАМІН</a:t>
            </a:r>
            <a:r>
              <a:rPr lang="ru-RU" sz="4400" b="1"/>
              <a:t> </a:t>
            </a:r>
          </a:p>
        </p:txBody>
      </p:sp>
      <p:sp>
        <p:nvSpPr>
          <p:cNvPr id="26627" name="AutoShape 3"/>
          <p:cNvSpPr>
            <a:spLocks noChangeArrowheads="1"/>
          </p:cNvSpPr>
          <p:nvPr/>
        </p:nvSpPr>
        <p:spPr bwMode="auto">
          <a:xfrm>
            <a:off x="7270750" y="260350"/>
            <a:ext cx="1873250" cy="1657350"/>
          </a:xfrm>
          <a:prstGeom prst="hexagon">
            <a:avLst>
              <a:gd name="adj" fmla="val 28257"/>
              <a:gd name="vf" fmla="val 115470"/>
            </a:avLst>
          </a:prstGeom>
          <a:solidFill>
            <a:srgbClr val="FFCC99">
              <a:alpha val="89803"/>
            </a:srgbClr>
          </a:solidFill>
          <a:ln w="127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FF0000"/>
                </a:solidFill>
                <a:latin typeface="Arial Black" pitchFamily="34" charset="0"/>
              </a:rPr>
              <a:t>B</a:t>
            </a:r>
            <a:r>
              <a:rPr lang="ru-RU" sz="6000" b="1" baseline="-25000">
                <a:solidFill>
                  <a:srgbClr val="FF0000"/>
                </a:solidFill>
                <a:latin typeface="Arial Black" pitchFamily="34" charset="0"/>
              </a:rPr>
              <a:t>13</a:t>
            </a:r>
          </a:p>
        </p:txBody>
      </p:sp>
      <p:sp>
        <p:nvSpPr>
          <p:cNvPr id="15364" name="AutoShape 4"/>
          <p:cNvSpPr>
            <a:spLocks noChangeArrowheads="1"/>
          </p:cNvSpPr>
          <p:nvPr/>
        </p:nvSpPr>
        <p:spPr bwMode="auto">
          <a:xfrm>
            <a:off x="7524750" y="1989138"/>
            <a:ext cx="1619250" cy="4679950"/>
          </a:xfrm>
          <a:prstGeom prst="upArrow">
            <a:avLst>
              <a:gd name="adj1" fmla="val 50000"/>
              <a:gd name="adj2" fmla="val 72255"/>
            </a:avLst>
          </a:prstGeom>
          <a:solidFill>
            <a:srgbClr val="FFCCCC">
              <a:alpha val="89803"/>
            </a:srgbClr>
          </a:solidFill>
          <a:ln w="127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29" name="WordArt 5"/>
          <p:cNvSpPr>
            <a:spLocks noChangeArrowheads="1" noChangeShapeType="1" noTextEdit="1"/>
          </p:cNvSpPr>
          <p:nvPr/>
        </p:nvSpPr>
        <p:spPr bwMode="auto">
          <a:xfrm rot="5400000">
            <a:off x="6234907" y="4214019"/>
            <a:ext cx="4176712" cy="59055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4000" b="1" kern="1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76862"/>
                  </a:srgbClr>
                </a:solidFill>
                <a:latin typeface="Arial"/>
                <a:cs typeface="Arial"/>
              </a:rPr>
              <a:t>оротова к-та</a:t>
            </a:r>
          </a:p>
        </p:txBody>
      </p:sp>
      <p:sp>
        <p:nvSpPr>
          <p:cNvPr id="26630" name="AutoShape 6"/>
          <p:cNvSpPr>
            <a:spLocks noChangeArrowheads="1"/>
          </p:cNvSpPr>
          <p:nvPr/>
        </p:nvSpPr>
        <p:spPr bwMode="auto">
          <a:xfrm>
            <a:off x="395288" y="2276475"/>
            <a:ext cx="4248150" cy="1439863"/>
          </a:xfrm>
          <a:prstGeom prst="flowChartProcess">
            <a:avLst/>
          </a:prstGeom>
          <a:solidFill>
            <a:srgbClr val="FFEFEF">
              <a:alpha val="20000"/>
            </a:srgbClr>
          </a:solidFill>
          <a:ln w="127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2000" b="1" dirty="0">
              <a:solidFill>
                <a:srgbClr val="CC3399"/>
              </a:solidFill>
            </a:endParaRPr>
          </a:p>
          <a:p>
            <a:pPr algn="ctr"/>
            <a:endParaRPr lang="ru-RU" sz="2000" b="1" dirty="0">
              <a:solidFill>
                <a:srgbClr val="CC3399"/>
              </a:solidFill>
            </a:endParaRPr>
          </a:p>
          <a:p>
            <a:pPr algn="ctr"/>
            <a:r>
              <a:rPr lang="ru-RU" sz="2000" b="1" dirty="0" err="1">
                <a:solidFill>
                  <a:srgbClr val="CC3399"/>
                </a:solidFill>
              </a:rPr>
              <a:t>Стимулює</a:t>
            </a:r>
            <a:r>
              <a:rPr lang="ru-RU" sz="2000" b="1" dirty="0">
                <a:solidFill>
                  <a:srgbClr val="CC3399"/>
                </a:solidFill>
              </a:rPr>
              <a:t> </a:t>
            </a:r>
            <a:r>
              <a:rPr lang="ru-RU" sz="2000" b="1" dirty="0" err="1">
                <a:solidFill>
                  <a:srgbClr val="CC3399"/>
                </a:solidFill>
              </a:rPr>
              <a:t>обмін</a:t>
            </a:r>
            <a:r>
              <a:rPr lang="ru-RU" sz="2000" b="1" dirty="0">
                <a:solidFill>
                  <a:srgbClr val="CC3399"/>
                </a:solidFill>
              </a:rPr>
              <a:t> </a:t>
            </a:r>
            <a:r>
              <a:rPr lang="ru-RU" sz="2000" b="1" dirty="0" err="1">
                <a:solidFill>
                  <a:srgbClr val="CC3399"/>
                </a:solidFill>
              </a:rPr>
              <a:t>білків</a:t>
            </a:r>
            <a:r>
              <a:rPr lang="ru-RU" sz="2000" b="1" dirty="0">
                <a:solidFill>
                  <a:srgbClr val="CC3399"/>
                </a:solidFill>
              </a:rPr>
              <a:t>,</a:t>
            </a:r>
          </a:p>
          <a:p>
            <a:pPr algn="ctr"/>
            <a:r>
              <a:rPr lang="ru-RU" sz="2000" b="1" dirty="0">
                <a:solidFill>
                  <a:srgbClr val="CC3399"/>
                </a:solidFill>
              </a:rPr>
              <a:t> </a:t>
            </a:r>
            <a:r>
              <a:rPr lang="ru-RU" sz="2000" b="1" dirty="0" err="1">
                <a:solidFill>
                  <a:srgbClr val="CC3399"/>
                </a:solidFill>
              </a:rPr>
              <a:t>нормалізує</a:t>
            </a:r>
            <a:r>
              <a:rPr lang="ru-RU" sz="2000" b="1" dirty="0">
                <a:solidFill>
                  <a:srgbClr val="CC3399"/>
                </a:solidFill>
              </a:rPr>
              <a:t> роботу </a:t>
            </a:r>
            <a:r>
              <a:rPr lang="ru-RU" sz="2000" b="1" dirty="0" err="1">
                <a:solidFill>
                  <a:srgbClr val="CC3399"/>
                </a:solidFill>
              </a:rPr>
              <a:t>печінки</a:t>
            </a:r>
            <a:r>
              <a:rPr lang="ru-RU" sz="2000" b="1" dirty="0">
                <a:solidFill>
                  <a:srgbClr val="CC3399"/>
                </a:solidFill>
              </a:rPr>
              <a:t>, </a:t>
            </a:r>
          </a:p>
          <a:p>
            <a:pPr algn="ctr"/>
            <a:r>
              <a:rPr lang="uk-UA" sz="2000" b="1" dirty="0" smtClean="0">
                <a:solidFill>
                  <a:srgbClr val="CC3399"/>
                </a:solidFill>
              </a:rPr>
              <a:t>п</a:t>
            </a:r>
            <a:r>
              <a:rPr lang="ru-RU" sz="2000" b="1" dirty="0" err="1" smtClean="0">
                <a:solidFill>
                  <a:srgbClr val="CC3399"/>
                </a:solidFill>
              </a:rPr>
              <a:t>окращує</a:t>
            </a:r>
            <a:endParaRPr lang="ru-RU" sz="2000" b="1" dirty="0">
              <a:solidFill>
                <a:srgbClr val="CC3399"/>
              </a:solidFill>
            </a:endParaRPr>
          </a:p>
          <a:p>
            <a:pPr algn="ctr"/>
            <a:r>
              <a:rPr lang="uk-UA" sz="2000" b="1" dirty="0">
                <a:solidFill>
                  <a:srgbClr val="CC3399"/>
                </a:solidFill>
              </a:rPr>
              <a:t>репродуктивне здоров</a:t>
            </a:r>
            <a:r>
              <a:rPr lang="en-US" sz="2000" b="1" dirty="0">
                <a:solidFill>
                  <a:srgbClr val="CC3399"/>
                </a:solidFill>
              </a:rPr>
              <a:t>’</a:t>
            </a:r>
            <a:r>
              <a:rPr lang="uk-UA" sz="2000" b="1" dirty="0">
                <a:solidFill>
                  <a:srgbClr val="CC3399"/>
                </a:solidFill>
              </a:rPr>
              <a:t>я </a:t>
            </a:r>
            <a:endParaRPr lang="ru-RU" sz="2000" b="1" dirty="0">
              <a:solidFill>
                <a:srgbClr val="CC3399"/>
              </a:solidFill>
            </a:endParaRPr>
          </a:p>
          <a:p>
            <a:pPr algn="ctr"/>
            <a:endParaRPr lang="ru-RU" sz="2000" b="1" dirty="0">
              <a:solidFill>
                <a:srgbClr val="CC3399"/>
              </a:solidFill>
            </a:endParaRPr>
          </a:p>
          <a:p>
            <a:pPr algn="ctr"/>
            <a:endParaRPr lang="ru-RU" sz="2000" b="1" dirty="0">
              <a:solidFill>
                <a:srgbClr val="CC3399"/>
              </a:solidFill>
            </a:endParaRPr>
          </a:p>
        </p:txBody>
      </p:sp>
      <p:sp>
        <p:nvSpPr>
          <p:cNvPr id="26631" name="AutoShape 7"/>
          <p:cNvSpPr>
            <a:spLocks noChangeArrowheads="1"/>
          </p:cNvSpPr>
          <p:nvPr/>
        </p:nvSpPr>
        <p:spPr bwMode="auto">
          <a:xfrm>
            <a:off x="2483768" y="4077072"/>
            <a:ext cx="2808288" cy="2374900"/>
          </a:xfrm>
          <a:prstGeom prst="octagon">
            <a:avLst>
              <a:gd name="adj" fmla="val 29287"/>
            </a:avLst>
          </a:prstGeom>
          <a:solidFill>
            <a:srgbClr val="FFCC99">
              <a:alpha val="41176"/>
            </a:srgbClr>
          </a:solidFill>
          <a:ln w="12700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u="sng" dirty="0" err="1">
                <a:solidFill>
                  <a:srgbClr val="6600CC"/>
                </a:solidFill>
              </a:rPr>
              <a:t>Мітиться</a:t>
            </a:r>
            <a:r>
              <a:rPr lang="ru-RU" sz="2000" b="1" u="sng" dirty="0">
                <a:solidFill>
                  <a:srgbClr val="6600CC"/>
                </a:solidFill>
              </a:rPr>
              <a:t>:</a:t>
            </a:r>
          </a:p>
          <a:p>
            <a:pPr algn="ctr"/>
            <a:r>
              <a:rPr lang="ru-RU" sz="2000" b="1" dirty="0">
                <a:solidFill>
                  <a:srgbClr val="6600CC"/>
                </a:solidFill>
              </a:rPr>
              <a:t>у </a:t>
            </a:r>
            <a:r>
              <a:rPr lang="ru-RU" sz="2000" b="1" dirty="0" err="1">
                <a:solidFill>
                  <a:srgbClr val="6600CC"/>
                </a:solidFill>
              </a:rPr>
              <a:t>молоці</a:t>
            </a:r>
            <a:r>
              <a:rPr lang="ru-RU" sz="2000" b="1" dirty="0">
                <a:solidFill>
                  <a:srgbClr val="6600CC"/>
                </a:solidFill>
              </a:rPr>
              <a:t> </a:t>
            </a:r>
            <a:r>
              <a:rPr lang="ru-RU" sz="2000" b="1" dirty="0" err="1">
                <a:solidFill>
                  <a:srgbClr val="6600CC"/>
                </a:solidFill>
              </a:rPr>
              <a:t>і</a:t>
            </a:r>
            <a:endParaRPr lang="ru-RU" sz="2000" b="1" dirty="0">
              <a:solidFill>
                <a:srgbClr val="6600CC"/>
              </a:solidFill>
            </a:endParaRPr>
          </a:p>
          <a:p>
            <a:pPr algn="ctr"/>
            <a:r>
              <a:rPr lang="ru-RU" sz="2000" b="1" dirty="0">
                <a:solidFill>
                  <a:srgbClr val="6600CC"/>
                </a:solidFill>
              </a:rPr>
              <a:t> </a:t>
            </a:r>
            <a:r>
              <a:rPr lang="ru-RU" sz="2000" b="1" dirty="0" err="1">
                <a:solidFill>
                  <a:srgbClr val="6600CC"/>
                </a:solidFill>
              </a:rPr>
              <a:t>молочних</a:t>
            </a:r>
            <a:r>
              <a:rPr lang="ru-RU" sz="2000" b="1" dirty="0">
                <a:solidFill>
                  <a:srgbClr val="6600CC"/>
                </a:solidFill>
              </a:rPr>
              <a:t> продуктах, </a:t>
            </a:r>
          </a:p>
          <a:p>
            <a:pPr algn="ctr"/>
            <a:r>
              <a:rPr lang="ru-RU" sz="2000" b="1" dirty="0" err="1">
                <a:solidFill>
                  <a:srgbClr val="6600CC"/>
                </a:solidFill>
              </a:rPr>
              <a:t>печінці</a:t>
            </a:r>
            <a:r>
              <a:rPr lang="ru-RU" sz="2000" b="1" dirty="0">
                <a:solidFill>
                  <a:srgbClr val="6600CC"/>
                </a:solidFill>
              </a:rPr>
              <a:t>, </a:t>
            </a:r>
          </a:p>
          <a:p>
            <a:pPr algn="ctr"/>
            <a:r>
              <a:rPr lang="ru-RU" sz="2000" b="1" dirty="0" err="1" smtClean="0">
                <a:solidFill>
                  <a:srgbClr val="6600CC"/>
                </a:solidFill>
              </a:rPr>
              <a:t>дріжджах</a:t>
            </a:r>
            <a:endParaRPr lang="ru-RU" sz="2000" b="1" dirty="0">
              <a:solidFill>
                <a:srgbClr val="6600CC"/>
              </a:solidFill>
            </a:endParaRPr>
          </a:p>
        </p:txBody>
      </p:sp>
      <p:pic>
        <p:nvPicPr>
          <p:cNvPr id="26639" name="Picture 15" descr="mol_pr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356" y="4581128"/>
            <a:ext cx="2159305" cy="1739652"/>
          </a:xfrm>
          <a:prstGeom prst="rect">
            <a:avLst/>
          </a:prstGeom>
          <a:noFill/>
          <a:ln w="12700">
            <a:solidFill>
              <a:srgbClr val="FF99CC"/>
            </a:solidFill>
            <a:miter lim="800000"/>
            <a:headEnd/>
            <a:tailEnd/>
          </a:ln>
        </p:spPr>
      </p:pic>
      <p:pic>
        <p:nvPicPr>
          <p:cNvPr id="26641" name="Picture 17" descr="i?id=39613459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4221088"/>
            <a:ext cx="1587005" cy="1657226"/>
          </a:xfrm>
          <a:prstGeom prst="rect">
            <a:avLst/>
          </a:prstGeom>
          <a:noFill/>
          <a:ln w="12700">
            <a:solidFill>
              <a:srgbClr val="99CC00"/>
            </a:solidFill>
            <a:miter lim="800000"/>
            <a:headEnd/>
            <a:tailEnd/>
          </a:ln>
        </p:spPr>
      </p:pic>
      <p:pic>
        <p:nvPicPr>
          <p:cNvPr id="26643" name="Picture 19" descr="p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5301208"/>
            <a:ext cx="882431" cy="1296367"/>
          </a:xfrm>
          <a:prstGeom prst="rect">
            <a:avLst/>
          </a:prstGeom>
          <a:noFill/>
          <a:ln w="9525">
            <a:solidFill>
              <a:srgbClr val="99CCFF"/>
            </a:solidFill>
            <a:miter lim="800000"/>
            <a:headEnd/>
            <a:tailEnd/>
          </a:ln>
        </p:spPr>
      </p:pic>
      <p:pic>
        <p:nvPicPr>
          <p:cNvPr id="12" name="Рисунок 11" descr="Витамин В13 (оротовая кислота). Описание, функции, суточная ...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0072" y="2492896"/>
            <a:ext cx="1762125" cy="1505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6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6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animBg="1"/>
      <p:bldP spid="26629" grpId="0" animBg="1"/>
      <p:bldP spid="26630" grpId="0" animBg="1"/>
      <p:bldP spid="266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/>
          <p:cNvSpPr>
            <a:spLocks noChangeArrowheads="1"/>
          </p:cNvSpPr>
          <p:nvPr/>
        </p:nvSpPr>
        <p:spPr bwMode="auto">
          <a:xfrm>
            <a:off x="2339975" y="333375"/>
            <a:ext cx="4895850" cy="1441450"/>
          </a:xfrm>
          <a:prstGeom prst="rightArrow">
            <a:avLst>
              <a:gd name="adj1" fmla="val 50000"/>
              <a:gd name="adj2" fmla="val 84912"/>
            </a:avLst>
          </a:prstGeom>
          <a:solidFill>
            <a:srgbClr val="FFC5C5">
              <a:alpha val="89803"/>
            </a:srgbClr>
          </a:solidFill>
          <a:ln w="127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0000FF"/>
                </a:solidFill>
              </a:rPr>
              <a:t>ВІТАМІН</a:t>
            </a:r>
            <a:r>
              <a:rPr lang="ru-RU" sz="4400" b="1"/>
              <a:t> </a:t>
            </a:r>
          </a:p>
        </p:txBody>
      </p:sp>
      <p:sp>
        <p:nvSpPr>
          <p:cNvPr id="13315" name="AutoShape 3"/>
          <p:cNvSpPr>
            <a:spLocks noChangeArrowheads="1"/>
          </p:cNvSpPr>
          <p:nvPr/>
        </p:nvSpPr>
        <p:spPr bwMode="auto">
          <a:xfrm>
            <a:off x="7270750" y="260350"/>
            <a:ext cx="1873250" cy="1657350"/>
          </a:xfrm>
          <a:prstGeom prst="hexagon">
            <a:avLst>
              <a:gd name="adj" fmla="val 28257"/>
              <a:gd name="vf" fmla="val 115470"/>
            </a:avLst>
          </a:prstGeom>
          <a:solidFill>
            <a:srgbClr val="FFCC99">
              <a:alpha val="89803"/>
            </a:srgbClr>
          </a:solidFill>
          <a:ln w="127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FF0000"/>
                </a:solidFill>
                <a:latin typeface="Arial Black" pitchFamily="34" charset="0"/>
              </a:rPr>
              <a:t>C</a:t>
            </a:r>
            <a:endParaRPr lang="ru-RU" sz="6000" b="1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7412" name="AutoShape 4"/>
          <p:cNvSpPr>
            <a:spLocks noChangeArrowheads="1"/>
          </p:cNvSpPr>
          <p:nvPr/>
        </p:nvSpPr>
        <p:spPr bwMode="auto">
          <a:xfrm>
            <a:off x="7524750" y="1916113"/>
            <a:ext cx="1619250" cy="4752975"/>
          </a:xfrm>
          <a:prstGeom prst="upArrow">
            <a:avLst>
              <a:gd name="adj1" fmla="val 50000"/>
              <a:gd name="adj2" fmla="val 73382"/>
            </a:avLst>
          </a:prstGeom>
          <a:solidFill>
            <a:srgbClr val="FFCCCC">
              <a:alpha val="89803"/>
            </a:srgbClr>
          </a:solidFill>
          <a:ln w="127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17" name="WordArt 5"/>
          <p:cNvSpPr>
            <a:spLocks noChangeArrowheads="1" noChangeShapeType="1" noTextEdit="1"/>
          </p:cNvSpPr>
          <p:nvPr/>
        </p:nvSpPr>
        <p:spPr bwMode="auto">
          <a:xfrm rot="5400000">
            <a:off x="6193632" y="4112419"/>
            <a:ext cx="4319587" cy="504825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b="1" kern="1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76862"/>
                  </a:srgbClr>
                </a:solidFill>
                <a:latin typeface="Arial"/>
                <a:cs typeface="Arial"/>
              </a:rPr>
              <a:t>АСКОРБІНОВА К-ТА</a:t>
            </a:r>
          </a:p>
        </p:txBody>
      </p:sp>
      <p:sp>
        <p:nvSpPr>
          <p:cNvPr id="13320" name="AutoShape 8"/>
          <p:cNvSpPr>
            <a:spLocks noChangeArrowheads="1"/>
          </p:cNvSpPr>
          <p:nvPr/>
        </p:nvSpPr>
        <p:spPr bwMode="auto">
          <a:xfrm>
            <a:off x="395536" y="1556792"/>
            <a:ext cx="4392612" cy="2448272"/>
          </a:xfrm>
          <a:prstGeom prst="flowChartProcess">
            <a:avLst/>
          </a:prstGeom>
          <a:solidFill>
            <a:srgbClr val="FFEFEF">
              <a:alpha val="20000"/>
            </a:srgbClr>
          </a:solidFill>
          <a:ln w="127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dirty="0" err="1">
                <a:solidFill>
                  <a:srgbClr val="CC3399"/>
                </a:solidFill>
              </a:rPr>
              <a:t>Допомогає</a:t>
            </a:r>
            <a:r>
              <a:rPr lang="ru-RU" sz="2000" b="1" dirty="0">
                <a:solidFill>
                  <a:srgbClr val="CC3399"/>
                </a:solidFill>
              </a:rPr>
              <a:t> </a:t>
            </a:r>
            <a:r>
              <a:rPr lang="ru-RU" sz="2000" b="1" dirty="0" err="1">
                <a:solidFill>
                  <a:srgbClr val="CC3399"/>
                </a:solidFill>
              </a:rPr>
              <a:t>організму</a:t>
            </a:r>
            <a:r>
              <a:rPr lang="ru-RU" sz="2000" b="1" dirty="0">
                <a:solidFill>
                  <a:srgbClr val="CC3399"/>
                </a:solidFill>
              </a:rPr>
              <a:t> </a:t>
            </a:r>
            <a:r>
              <a:rPr lang="ru-RU" sz="2000" b="1" dirty="0" err="1">
                <a:solidFill>
                  <a:srgbClr val="CC3399"/>
                </a:solidFill>
              </a:rPr>
              <a:t>боротися</a:t>
            </a:r>
            <a:endParaRPr lang="ru-RU" sz="2000" b="1" dirty="0">
              <a:solidFill>
                <a:srgbClr val="CC3399"/>
              </a:solidFill>
            </a:endParaRPr>
          </a:p>
          <a:p>
            <a:pPr algn="ctr"/>
            <a:r>
              <a:rPr lang="ru-RU" sz="2000" b="1" dirty="0" err="1">
                <a:solidFill>
                  <a:srgbClr val="CC3399"/>
                </a:solidFill>
              </a:rPr>
              <a:t>з</a:t>
            </a:r>
            <a:r>
              <a:rPr lang="ru-RU" sz="2000" b="1" dirty="0">
                <a:solidFill>
                  <a:srgbClr val="CC3399"/>
                </a:solidFill>
              </a:rPr>
              <a:t> </a:t>
            </a:r>
            <a:r>
              <a:rPr lang="ru-RU" sz="2000" b="1" dirty="0" err="1">
                <a:solidFill>
                  <a:srgbClr val="CC3399"/>
                </a:solidFill>
              </a:rPr>
              <a:t>інфекціями</a:t>
            </a:r>
            <a:r>
              <a:rPr lang="ru-RU" sz="2000" b="1" dirty="0">
                <a:solidFill>
                  <a:srgbClr val="CC3399"/>
                </a:solidFill>
              </a:rPr>
              <a:t>, </a:t>
            </a:r>
            <a:r>
              <a:rPr lang="ru-RU" sz="2000" b="1" dirty="0" err="1">
                <a:solidFill>
                  <a:srgbClr val="CC3399"/>
                </a:solidFill>
              </a:rPr>
              <a:t>краще</a:t>
            </a:r>
            <a:r>
              <a:rPr lang="ru-RU" sz="2000" b="1" dirty="0">
                <a:solidFill>
                  <a:srgbClr val="CC3399"/>
                </a:solidFill>
              </a:rPr>
              <a:t> </a:t>
            </a:r>
            <a:r>
              <a:rPr lang="ru-RU" sz="2000" b="1" dirty="0" err="1">
                <a:solidFill>
                  <a:srgbClr val="CC3399"/>
                </a:solidFill>
              </a:rPr>
              <a:t>бачити</a:t>
            </a:r>
            <a:r>
              <a:rPr lang="ru-RU" sz="2000" b="1" dirty="0">
                <a:solidFill>
                  <a:srgbClr val="CC3399"/>
                </a:solidFill>
              </a:rPr>
              <a:t>,</a:t>
            </a:r>
          </a:p>
          <a:p>
            <a:pPr algn="ctr"/>
            <a:r>
              <a:rPr lang="ru-RU" sz="2000" b="1" dirty="0" err="1">
                <a:solidFill>
                  <a:srgbClr val="CC3399"/>
                </a:solidFill>
              </a:rPr>
              <a:t>стимулює</a:t>
            </a:r>
            <a:r>
              <a:rPr lang="ru-RU" sz="2000" b="1" dirty="0">
                <a:solidFill>
                  <a:srgbClr val="CC3399"/>
                </a:solidFill>
              </a:rPr>
              <a:t> </a:t>
            </a:r>
            <a:r>
              <a:rPr lang="ru-RU" sz="2000" b="1" dirty="0" err="1">
                <a:solidFill>
                  <a:srgbClr val="CC3399"/>
                </a:solidFill>
              </a:rPr>
              <a:t>оновлення</a:t>
            </a:r>
            <a:r>
              <a:rPr lang="ru-RU" sz="2000" b="1" dirty="0">
                <a:solidFill>
                  <a:srgbClr val="CC3399"/>
                </a:solidFill>
              </a:rPr>
              <a:t> </a:t>
            </a:r>
            <a:r>
              <a:rPr lang="ru-RU" sz="2000" b="1" dirty="0" err="1">
                <a:solidFill>
                  <a:srgbClr val="CC3399"/>
                </a:solidFill>
              </a:rPr>
              <a:t>клітин</a:t>
            </a:r>
            <a:r>
              <a:rPr lang="ru-RU" sz="2000" b="1" dirty="0">
                <a:solidFill>
                  <a:srgbClr val="CC3399"/>
                </a:solidFill>
              </a:rPr>
              <a:t>.</a:t>
            </a:r>
          </a:p>
          <a:p>
            <a:pPr algn="ctr"/>
            <a:r>
              <a:rPr lang="ru-RU" sz="2000" b="1" dirty="0">
                <a:solidFill>
                  <a:srgbClr val="CC3399"/>
                </a:solidFill>
              </a:rPr>
              <a:t>При </a:t>
            </a:r>
            <a:r>
              <a:rPr lang="ru-RU" sz="2000" b="1" dirty="0" err="1">
                <a:solidFill>
                  <a:srgbClr val="CC3399"/>
                </a:solidFill>
              </a:rPr>
              <a:t>недостачі</a:t>
            </a:r>
            <a:r>
              <a:rPr lang="ru-RU" sz="2000" b="1" dirty="0">
                <a:solidFill>
                  <a:srgbClr val="CC3399"/>
                </a:solidFill>
              </a:rPr>
              <a:t> - цинга (</a:t>
            </a:r>
            <a:r>
              <a:rPr lang="ru-RU" sz="2000" b="1" dirty="0" err="1" smtClean="0">
                <a:solidFill>
                  <a:srgbClr val="CC3399"/>
                </a:solidFill>
              </a:rPr>
              <a:t>напухають</a:t>
            </a:r>
            <a:endParaRPr lang="ru-RU" sz="2000" b="1" dirty="0">
              <a:solidFill>
                <a:srgbClr val="CC3399"/>
              </a:solidFill>
            </a:endParaRPr>
          </a:p>
          <a:p>
            <a:pPr algn="ctr"/>
            <a:r>
              <a:rPr lang="ru-RU" sz="2000" b="1" dirty="0" err="1">
                <a:solidFill>
                  <a:srgbClr val="CC3399"/>
                </a:solidFill>
              </a:rPr>
              <a:t>і</a:t>
            </a:r>
            <a:r>
              <a:rPr lang="ru-RU" sz="2000" b="1" dirty="0">
                <a:solidFill>
                  <a:srgbClr val="CC3399"/>
                </a:solidFill>
              </a:rPr>
              <a:t> </a:t>
            </a:r>
            <a:r>
              <a:rPr lang="ru-RU" sz="2000" b="1" dirty="0" err="1" smtClean="0">
                <a:solidFill>
                  <a:srgbClr val="CC3399"/>
                </a:solidFill>
              </a:rPr>
              <a:t>кровоточаться</a:t>
            </a:r>
            <a:r>
              <a:rPr lang="ru-RU" sz="2000" b="1" dirty="0" smtClean="0">
                <a:solidFill>
                  <a:srgbClr val="CC3399"/>
                </a:solidFill>
              </a:rPr>
              <a:t>, </a:t>
            </a:r>
            <a:r>
              <a:rPr lang="ru-RU" sz="2000" b="1" dirty="0" err="1" smtClean="0">
                <a:solidFill>
                  <a:srgbClr val="CC3399"/>
                </a:solidFill>
              </a:rPr>
              <a:t>випадають</a:t>
            </a:r>
            <a:endParaRPr lang="ru-RU" sz="2000" b="1" dirty="0">
              <a:solidFill>
                <a:srgbClr val="CC3399"/>
              </a:solidFill>
            </a:endParaRPr>
          </a:p>
          <a:p>
            <a:pPr algn="ctr"/>
            <a:r>
              <a:rPr lang="ru-RU" sz="2000" b="1" dirty="0" err="1">
                <a:solidFill>
                  <a:srgbClr val="CC3399"/>
                </a:solidFill>
              </a:rPr>
              <a:t>зуби</a:t>
            </a:r>
            <a:r>
              <a:rPr lang="ru-RU" sz="2000" b="1" dirty="0">
                <a:solidFill>
                  <a:srgbClr val="CC3399"/>
                </a:solidFill>
              </a:rPr>
              <a:t>, </a:t>
            </a:r>
            <a:r>
              <a:rPr lang="ru-RU" sz="2000" b="1" dirty="0" err="1">
                <a:solidFill>
                  <a:srgbClr val="CC3399"/>
                </a:solidFill>
              </a:rPr>
              <a:t>слабкість</a:t>
            </a:r>
            <a:r>
              <a:rPr lang="ru-RU" sz="2000" b="1" dirty="0">
                <a:solidFill>
                  <a:srgbClr val="CC3399"/>
                </a:solidFill>
              </a:rPr>
              <a:t>, </a:t>
            </a:r>
            <a:r>
              <a:rPr lang="ru-RU" sz="2000" b="1" dirty="0" err="1" smtClean="0">
                <a:solidFill>
                  <a:srgbClr val="CC3399"/>
                </a:solidFill>
              </a:rPr>
              <a:t>млявість</a:t>
            </a:r>
            <a:r>
              <a:rPr lang="ru-RU" sz="2000" b="1" dirty="0">
                <a:solidFill>
                  <a:srgbClr val="CC3399"/>
                </a:solidFill>
              </a:rPr>
              <a:t>,</a:t>
            </a:r>
          </a:p>
          <a:p>
            <a:pPr algn="ctr"/>
            <a:r>
              <a:rPr lang="ru-RU" sz="2000" b="1" dirty="0" err="1">
                <a:solidFill>
                  <a:srgbClr val="CC3399"/>
                </a:solidFill>
              </a:rPr>
              <a:t>швидка</a:t>
            </a:r>
            <a:r>
              <a:rPr lang="ru-RU" sz="2000" b="1" dirty="0">
                <a:solidFill>
                  <a:srgbClr val="CC3399"/>
                </a:solidFill>
              </a:rPr>
              <a:t> </a:t>
            </a:r>
            <a:r>
              <a:rPr lang="ru-RU" sz="2000" b="1" dirty="0" err="1">
                <a:solidFill>
                  <a:srgbClr val="CC3399"/>
                </a:solidFill>
              </a:rPr>
              <a:t>втома</a:t>
            </a:r>
            <a:r>
              <a:rPr lang="ru-RU" sz="2000" b="1" dirty="0">
                <a:solidFill>
                  <a:srgbClr val="CC3399"/>
                </a:solidFill>
              </a:rPr>
              <a:t>, </a:t>
            </a:r>
            <a:r>
              <a:rPr lang="ru-RU" sz="2000" b="1" dirty="0" err="1">
                <a:solidFill>
                  <a:srgbClr val="CC3399"/>
                </a:solidFill>
              </a:rPr>
              <a:t>головокружіння</a:t>
            </a:r>
            <a:r>
              <a:rPr lang="ru-RU" sz="2000" b="1" dirty="0" smtClean="0">
                <a:solidFill>
                  <a:srgbClr val="CC3399"/>
                </a:solidFill>
              </a:rPr>
              <a:t>).</a:t>
            </a:r>
          </a:p>
          <a:p>
            <a:pPr algn="ctr"/>
            <a:r>
              <a:rPr lang="ru-RU" sz="2000" b="1" dirty="0" err="1" smtClean="0">
                <a:solidFill>
                  <a:srgbClr val="CC3399"/>
                </a:solidFill>
              </a:rPr>
              <a:t>Сильний</a:t>
            </a:r>
            <a:r>
              <a:rPr lang="ru-RU" sz="2000" b="1" dirty="0" smtClean="0">
                <a:solidFill>
                  <a:srgbClr val="CC3399"/>
                </a:solidFill>
              </a:rPr>
              <a:t> </a:t>
            </a:r>
            <a:r>
              <a:rPr lang="ru-RU" sz="2000" b="1" dirty="0" err="1" smtClean="0">
                <a:solidFill>
                  <a:srgbClr val="CC3399"/>
                </a:solidFill>
              </a:rPr>
              <a:t>відновник</a:t>
            </a:r>
            <a:r>
              <a:rPr lang="ru-RU" sz="2000" b="1" dirty="0" smtClean="0">
                <a:solidFill>
                  <a:srgbClr val="CC3399"/>
                </a:solidFill>
              </a:rPr>
              <a:t>.</a:t>
            </a:r>
            <a:endParaRPr lang="ru-RU" sz="2000" b="1" dirty="0">
              <a:solidFill>
                <a:srgbClr val="CC3399"/>
              </a:solidFill>
            </a:endParaRPr>
          </a:p>
        </p:txBody>
      </p:sp>
      <p:sp>
        <p:nvSpPr>
          <p:cNvPr id="13321" name="AutoShape 9"/>
          <p:cNvSpPr>
            <a:spLocks noChangeArrowheads="1"/>
          </p:cNvSpPr>
          <p:nvPr/>
        </p:nvSpPr>
        <p:spPr bwMode="auto">
          <a:xfrm>
            <a:off x="2124075" y="4149725"/>
            <a:ext cx="2808288" cy="2374900"/>
          </a:xfrm>
          <a:prstGeom prst="octagon">
            <a:avLst>
              <a:gd name="adj" fmla="val 29287"/>
            </a:avLst>
          </a:prstGeom>
          <a:solidFill>
            <a:srgbClr val="FFCC99">
              <a:alpha val="41176"/>
            </a:srgbClr>
          </a:solidFill>
          <a:ln w="12700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u="sng">
                <a:solidFill>
                  <a:srgbClr val="6600CC"/>
                </a:solidFill>
              </a:rPr>
              <a:t>Мітиться</a:t>
            </a:r>
            <a:r>
              <a:rPr lang="ru-RU" sz="2000" b="1">
                <a:solidFill>
                  <a:srgbClr val="6600CC"/>
                </a:solidFill>
              </a:rPr>
              <a:t>:</a:t>
            </a:r>
          </a:p>
          <a:p>
            <a:pPr algn="ctr"/>
            <a:r>
              <a:rPr lang="ru-RU" sz="2000" b="1">
                <a:solidFill>
                  <a:srgbClr val="6600CC"/>
                </a:solidFill>
              </a:rPr>
              <a:t>в цитрусових, </a:t>
            </a:r>
          </a:p>
          <a:p>
            <a:pPr algn="ctr"/>
            <a:r>
              <a:rPr lang="ru-RU" sz="2000" b="1">
                <a:solidFill>
                  <a:srgbClr val="6600CC"/>
                </a:solidFill>
              </a:rPr>
              <a:t>солодкому перці,</a:t>
            </a:r>
          </a:p>
          <a:p>
            <a:pPr algn="ctr"/>
            <a:r>
              <a:rPr lang="ru-RU" sz="2000" b="1">
                <a:solidFill>
                  <a:srgbClr val="6600CC"/>
                </a:solidFill>
              </a:rPr>
              <a:t>ягодах,</a:t>
            </a:r>
          </a:p>
          <a:p>
            <a:pPr algn="ctr"/>
            <a:r>
              <a:rPr lang="ru-RU" sz="2000" b="1">
                <a:solidFill>
                  <a:srgbClr val="6600CC"/>
                </a:solidFill>
              </a:rPr>
              <a:t>моркві</a:t>
            </a:r>
          </a:p>
        </p:txBody>
      </p:sp>
      <p:pic>
        <p:nvPicPr>
          <p:cNvPr id="13327" name="Picture 15" descr="c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4601732"/>
            <a:ext cx="2015505" cy="1727753"/>
          </a:xfrm>
          <a:prstGeom prst="rect">
            <a:avLst/>
          </a:prstGeom>
          <a:noFill/>
          <a:ln w="12700">
            <a:solidFill>
              <a:srgbClr val="993366"/>
            </a:solidFill>
            <a:miter lim="800000"/>
            <a:headEnd/>
            <a:tailEnd/>
          </a:ln>
        </p:spPr>
      </p:pic>
      <p:pic>
        <p:nvPicPr>
          <p:cNvPr id="13329" name="Picture 17" descr="Po4375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988840"/>
            <a:ext cx="1771650" cy="1971675"/>
          </a:xfrm>
          <a:prstGeom prst="rect">
            <a:avLst/>
          </a:prstGeom>
          <a:noFill/>
          <a:ln w="19050">
            <a:solidFill>
              <a:srgbClr val="3F15EF"/>
            </a:solidFill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581128"/>
            <a:ext cx="1813176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animBg="1"/>
      <p:bldP spid="13317" grpId="0" animBg="1"/>
      <p:bldP spid="13320" grpId="0" animBg="1"/>
      <p:bldP spid="133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ChangeArrowheads="1"/>
          </p:cNvSpPr>
          <p:nvPr/>
        </p:nvSpPr>
        <p:spPr bwMode="auto">
          <a:xfrm>
            <a:off x="2339975" y="333375"/>
            <a:ext cx="4895850" cy="1441450"/>
          </a:xfrm>
          <a:prstGeom prst="rightArrow">
            <a:avLst>
              <a:gd name="adj1" fmla="val 50000"/>
              <a:gd name="adj2" fmla="val 84912"/>
            </a:avLst>
          </a:prstGeom>
          <a:solidFill>
            <a:srgbClr val="FFC5C5">
              <a:alpha val="89803"/>
            </a:srgbClr>
          </a:solidFill>
          <a:ln w="127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0000FF"/>
                </a:solidFill>
              </a:rPr>
              <a:t>ВІТАМІН</a:t>
            </a:r>
            <a:r>
              <a:rPr lang="ru-RU" sz="4400" b="1"/>
              <a:t> </a:t>
            </a:r>
          </a:p>
        </p:txBody>
      </p:sp>
      <p:sp>
        <p:nvSpPr>
          <p:cNvPr id="10243" name="AutoShape 3"/>
          <p:cNvSpPr>
            <a:spLocks noChangeArrowheads="1"/>
          </p:cNvSpPr>
          <p:nvPr/>
        </p:nvSpPr>
        <p:spPr bwMode="auto">
          <a:xfrm>
            <a:off x="7270750" y="260350"/>
            <a:ext cx="1873250" cy="1657350"/>
          </a:xfrm>
          <a:prstGeom prst="hexagon">
            <a:avLst>
              <a:gd name="adj" fmla="val 28257"/>
              <a:gd name="vf" fmla="val 115470"/>
            </a:avLst>
          </a:prstGeom>
          <a:solidFill>
            <a:srgbClr val="FFCC99">
              <a:alpha val="89803"/>
            </a:srgbClr>
          </a:solidFill>
          <a:ln w="127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FF0000"/>
                </a:solidFill>
                <a:latin typeface="Arial Black" pitchFamily="34" charset="0"/>
              </a:rPr>
              <a:t>D</a:t>
            </a:r>
          </a:p>
        </p:txBody>
      </p:sp>
      <p:sp>
        <p:nvSpPr>
          <p:cNvPr id="18436" name="AutoShape 4"/>
          <p:cNvSpPr>
            <a:spLocks noChangeArrowheads="1"/>
          </p:cNvSpPr>
          <p:nvPr/>
        </p:nvSpPr>
        <p:spPr bwMode="auto">
          <a:xfrm>
            <a:off x="7451725" y="1916113"/>
            <a:ext cx="1619250" cy="4681537"/>
          </a:xfrm>
          <a:prstGeom prst="upArrow">
            <a:avLst>
              <a:gd name="adj1" fmla="val 50000"/>
              <a:gd name="adj2" fmla="val 72279"/>
            </a:avLst>
          </a:prstGeom>
          <a:solidFill>
            <a:srgbClr val="FFCCCC">
              <a:alpha val="89803"/>
            </a:srgbClr>
          </a:solidFill>
          <a:ln w="127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5" name="WordArt 5"/>
          <p:cNvSpPr>
            <a:spLocks noChangeArrowheads="1" noChangeShapeType="1" noTextEdit="1"/>
          </p:cNvSpPr>
          <p:nvPr/>
        </p:nvSpPr>
        <p:spPr bwMode="auto">
          <a:xfrm rot="5400000">
            <a:off x="6337301" y="4186237"/>
            <a:ext cx="3816350" cy="574675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200" b="1" kern="1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76862"/>
                  </a:srgbClr>
                </a:solidFill>
                <a:latin typeface="Arial"/>
                <a:cs typeface="Arial"/>
              </a:rPr>
              <a:t>КАЛЬЦИФЕРОЛ</a:t>
            </a:r>
          </a:p>
        </p:txBody>
      </p:sp>
      <p:sp>
        <p:nvSpPr>
          <p:cNvPr id="10248" name="AutoShape 8"/>
          <p:cNvSpPr>
            <a:spLocks noChangeArrowheads="1"/>
          </p:cNvSpPr>
          <p:nvPr/>
        </p:nvSpPr>
        <p:spPr bwMode="auto">
          <a:xfrm>
            <a:off x="0" y="1556792"/>
            <a:ext cx="5868144" cy="1944216"/>
          </a:xfrm>
          <a:prstGeom prst="flowChartProcess">
            <a:avLst/>
          </a:prstGeom>
          <a:solidFill>
            <a:srgbClr val="FFEFEF">
              <a:alpha val="20000"/>
            </a:srgbClr>
          </a:solidFill>
          <a:ln w="127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ru-RU" sz="2000" b="1" dirty="0" err="1">
                <a:solidFill>
                  <a:srgbClr val="CC3399"/>
                </a:solidFill>
              </a:rPr>
              <a:t>Відповідає</a:t>
            </a:r>
            <a:r>
              <a:rPr lang="ru-RU" sz="2000" b="1" dirty="0">
                <a:solidFill>
                  <a:srgbClr val="CC3399"/>
                </a:solidFill>
              </a:rPr>
              <a:t> за </a:t>
            </a:r>
            <a:r>
              <a:rPr lang="ru-RU" sz="2000" b="1" dirty="0" err="1" smtClean="0">
                <a:solidFill>
                  <a:srgbClr val="CC3399"/>
                </a:solidFill>
              </a:rPr>
              <a:t>фосфорово-кальцієвий</a:t>
            </a:r>
            <a:r>
              <a:rPr lang="ru-RU" sz="2000" b="1" dirty="0" smtClean="0">
                <a:solidFill>
                  <a:srgbClr val="CC3399"/>
                </a:solidFill>
              </a:rPr>
              <a:t> </a:t>
            </a:r>
            <a:r>
              <a:rPr lang="ru-RU" sz="2000" b="1" dirty="0" err="1" smtClean="0">
                <a:solidFill>
                  <a:srgbClr val="CC3399"/>
                </a:solidFill>
              </a:rPr>
              <a:t>обмін</a:t>
            </a:r>
            <a:r>
              <a:rPr lang="ru-RU" sz="2000" b="1" dirty="0" smtClean="0">
                <a:solidFill>
                  <a:srgbClr val="CC3399"/>
                </a:solidFill>
              </a:rPr>
              <a:t>, </a:t>
            </a:r>
          </a:p>
          <a:p>
            <a:pPr algn="l"/>
            <a:r>
              <a:rPr lang="ru-RU" sz="2000" b="1" dirty="0" err="1" smtClean="0">
                <a:solidFill>
                  <a:srgbClr val="CC3399"/>
                </a:solidFill>
              </a:rPr>
              <a:t>всмоктування</a:t>
            </a:r>
            <a:r>
              <a:rPr lang="en-US" sz="2000" b="1" dirty="0" smtClean="0">
                <a:solidFill>
                  <a:srgbClr val="CC3399"/>
                </a:solidFill>
              </a:rPr>
              <a:t> Ca </a:t>
            </a:r>
            <a:r>
              <a:rPr lang="uk-UA" sz="2000" b="1" dirty="0" smtClean="0">
                <a:solidFill>
                  <a:srgbClr val="CC3399"/>
                </a:solidFill>
              </a:rPr>
              <a:t>і його транспорт до кісток. </a:t>
            </a:r>
          </a:p>
          <a:p>
            <a:pPr algn="l"/>
            <a:r>
              <a:rPr lang="ru-RU" sz="2000" b="1" dirty="0" smtClean="0">
                <a:solidFill>
                  <a:srgbClr val="CC3399"/>
                </a:solidFill>
              </a:rPr>
              <a:t>При </a:t>
            </a:r>
            <a:r>
              <a:rPr lang="ru-RU" sz="2000" b="1" dirty="0" err="1" smtClean="0">
                <a:solidFill>
                  <a:srgbClr val="CC3399"/>
                </a:solidFill>
              </a:rPr>
              <a:t>нестачі</a:t>
            </a:r>
            <a:r>
              <a:rPr lang="ru-RU" sz="2000" b="1" dirty="0" smtClean="0">
                <a:solidFill>
                  <a:srgbClr val="CC3399"/>
                </a:solidFill>
              </a:rPr>
              <a:t> –хвороба«</a:t>
            </a:r>
            <a:r>
              <a:rPr lang="ru-RU" sz="2000" b="1" dirty="0" err="1" smtClean="0">
                <a:solidFill>
                  <a:srgbClr val="CC3399"/>
                </a:solidFill>
              </a:rPr>
              <a:t>рахіт</a:t>
            </a:r>
            <a:r>
              <a:rPr lang="ru-RU" sz="2000" b="1" dirty="0" smtClean="0">
                <a:solidFill>
                  <a:srgbClr val="CC3399"/>
                </a:solidFill>
              </a:rPr>
              <a:t>»(</a:t>
            </a:r>
            <a:r>
              <a:rPr lang="ru-RU" sz="2000" b="1" dirty="0" err="1" smtClean="0">
                <a:solidFill>
                  <a:srgbClr val="CC3399"/>
                </a:solidFill>
              </a:rPr>
              <a:t>деформація</a:t>
            </a:r>
            <a:endParaRPr lang="ru-RU" sz="2000" b="1" dirty="0" smtClean="0">
              <a:solidFill>
                <a:srgbClr val="CC3399"/>
              </a:solidFill>
            </a:endParaRPr>
          </a:p>
          <a:p>
            <a:pPr algn="l"/>
            <a:r>
              <a:rPr lang="ru-RU" sz="2000" b="1" dirty="0" smtClean="0">
                <a:solidFill>
                  <a:srgbClr val="CC3399"/>
                </a:solidFill>
              </a:rPr>
              <a:t> </a:t>
            </a:r>
            <a:r>
              <a:rPr lang="ru-RU" sz="2000" b="1" dirty="0" err="1" smtClean="0">
                <a:solidFill>
                  <a:srgbClr val="CC3399"/>
                </a:solidFill>
              </a:rPr>
              <a:t>кісток</a:t>
            </a:r>
            <a:r>
              <a:rPr lang="ru-RU" sz="2000" b="1" dirty="0" smtClean="0">
                <a:solidFill>
                  <a:srgbClr val="CC3399"/>
                </a:solidFill>
              </a:rPr>
              <a:t>), </a:t>
            </a:r>
            <a:r>
              <a:rPr lang="ru-RU" sz="2000" b="1" dirty="0" err="1" smtClean="0">
                <a:solidFill>
                  <a:srgbClr val="CC3399"/>
                </a:solidFill>
              </a:rPr>
              <a:t>порушення</a:t>
            </a:r>
            <a:r>
              <a:rPr lang="ru-RU" sz="2000" b="1" dirty="0" smtClean="0">
                <a:solidFill>
                  <a:srgbClr val="CC3399"/>
                </a:solidFill>
              </a:rPr>
              <a:t> </a:t>
            </a:r>
            <a:r>
              <a:rPr lang="ru-RU" sz="2000" b="1" dirty="0" err="1" smtClean="0">
                <a:solidFill>
                  <a:srgbClr val="CC3399"/>
                </a:solidFill>
              </a:rPr>
              <a:t>сольвого</a:t>
            </a:r>
            <a:r>
              <a:rPr lang="ru-RU" sz="2000" b="1" dirty="0" smtClean="0">
                <a:solidFill>
                  <a:srgbClr val="CC3399"/>
                </a:solidFill>
              </a:rPr>
              <a:t> </a:t>
            </a:r>
            <a:r>
              <a:rPr lang="ru-RU" sz="2000" b="1" dirty="0" err="1" smtClean="0">
                <a:solidFill>
                  <a:srgbClr val="CC3399"/>
                </a:solidFill>
              </a:rPr>
              <a:t>обміну.Регулює</a:t>
            </a:r>
            <a:endParaRPr lang="ru-RU" sz="2000" b="1" dirty="0" smtClean="0">
              <a:solidFill>
                <a:srgbClr val="CC3399"/>
              </a:solidFill>
            </a:endParaRPr>
          </a:p>
          <a:p>
            <a:pPr algn="l"/>
            <a:r>
              <a:rPr lang="ru-RU" sz="2000" b="1" dirty="0" smtClean="0">
                <a:solidFill>
                  <a:srgbClr val="CC3399"/>
                </a:solidFill>
              </a:rPr>
              <a:t>Роботу </a:t>
            </a:r>
            <a:r>
              <a:rPr lang="ru-RU" sz="2000" b="1" dirty="0" err="1" smtClean="0">
                <a:solidFill>
                  <a:srgbClr val="CC3399"/>
                </a:solidFill>
              </a:rPr>
              <a:t>імунної</a:t>
            </a:r>
            <a:r>
              <a:rPr lang="ru-RU" sz="2000" b="1" dirty="0" smtClean="0">
                <a:solidFill>
                  <a:srgbClr val="CC3399"/>
                </a:solidFill>
              </a:rPr>
              <a:t> </a:t>
            </a:r>
            <a:r>
              <a:rPr lang="ru-RU" sz="2000" b="1" dirty="0" err="1" smtClean="0">
                <a:solidFill>
                  <a:srgbClr val="CC3399"/>
                </a:solidFill>
              </a:rPr>
              <a:t>системи</a:t>
            </a:r>
            <a:r>
              <a:rPr lang="ru-RU" sz="2000" b="1" dirty="0" smtClean="0">
                <a:solidFill>
                  <a:srgbClr val="CC3399"/>
                </a:solidFill>
              </a:rPr>
              <a:t>, </a:t>
            </a:r>
            <a:r>
              <a:rPr lang="ru-RU" sz="2000" b="1" dirty="0" err="1" smtClean="0">
                <a:solidFill>
                  <a:srgbClr val="CC3399"/>
                </a:solidFill>
              </a:rPr>
              <a:t>знижує</a:t>
            </a:r>
            <a:r>
              <a:rPr lang="ru-RU" sz="2000" b="1" dirty="0" smtClean="0">
                <a:solidFill>
                  <a:srgbClr val="CC3399"/>
                </a:solidFill>
              </a:rPr>
              <a:t> </a:t>
            </a:r>
            <a:r>
              <a:rPr lang="ru-RU" sz="2000" b="1" dirty="0" err="1" smtClean="0">
                <a:solidFill>
                  <a:srgbClr val="CC3399"/>
                </a:solidFill>
              </a:rPr>
              <a:t>імовірність</a:t>
            </a:r>
            <a:endParaRPr lang="ru-RU" sz="2000" b="1" dirty="0" smtClean="0">
              <a:solidFill>
                <a:srgbClr val="CC3399"/>
              </a:solidFill>
            </a:endParaRPr>
          </a:p>
          <a:p>
            <a:pPr algn="l"/>
            <a:r>
              <a:rPr lang="ru-RU" sz="2000" b="1" dirty="0" smtClean="0">
                <a:solidFill>
                  <a:srgbClr val="CC3399"/>
                </a:solidFill>
              </a:rPr>
              <a:t> </a:t>
            </a:r>
            <a:r>
              <a:rPr lang="ru-RU" sz="2000" b="1" dirty="0" err="1" smtClean="0">
                <a:solidFill>
                  <a:srgbClr val="CC3399"/>
                </a:solidFill>
              </a:rPr>
              <a:t>запальних</a:t>
            </a:r>
            <a:r>
              <a:rPr lang="ru-RU" sz="2000" b="1" dirty="0" smtClean="0">
                <a:solidFill>
                  <a:srgbClr val="CC3399"/>
                </a:solidFill>
              </a:rPr>
              <a:t> </a:t>
            </a:r>
            <a:r>
              <a:rPr lang="ru-RU" sz="2000" b="1" dirty="0" err="1" smtClean="0">
                <a:solidFill>
                  <a:srgbClr val="CC3399"/>
                </a:solidFill>
              </a:rPr>
              <a:t>процесів</a:t>
            </a:r>
            <a:r>
              <a:rPr lang="ru-RU" sz="2000" b="1" dirty="0" smtClean="0">
                <a:solidFill>
                  <a:srgbClr val="CC3399"/>
                </a:solidFill>
              </a:rPr>
              <a:t> в </a:t>
            </a:r>
            <a:r>
              <a:rPr lang="ru-RU" sz="2000" b="1" dirty="0" err="1" smtClean="0">
                <a:solidFill>
                  <a:srgbClr val="CC3399"/>
                </a:solidFill>
              </a:rPr>
              <a:t>організмі</a:t>
            </a:r>
            <a:r>
              <a:rPr lang="ru-RU" sz="2000" b="1" dirty="0" smtClean="0">
                <a:solidFill>
                  <a:srgbClr val="CC3399"/>
                </a:solidFill>
              </a:rPr>
              <a:t>. </a:t>
            </a:r>
            <a:endParaRPr lang="ru-RU" sz="2000" b="1" dirty="0">
              <a:solidFill>
                <a:srgbClr val="CC3399"/>
              </a:solidFill>
            </a:endParaRPr>
          </a:p>
          <a:p>
            <a:pPr algn="ctr"/>
            <a:endParaRPr lang="ru-RU" sz="2000" b="1" dirty="0">
              <a:solidFill>
                <a:srgbClr val="CC3399"/>
              </a:solidFill>
            </a:endParaRPr>
          </a:p>
        </p:txBody>
      </p:sp>
      <p:sp>
        <p:nvSpPr>
          <p:cNvPr id="10249" name="AutoShape 9"/>
          <p:cNvSpPr>
            <a:spLocks noChangeArrowheads="1"/>
          </p:cNvSpPr>
          <p:nvPr/>
        </p:nvSpPr>
        <p:spPr bwMode="auto">
          <a:xfrm>
            <a:off x="467544" y="3717032"/>
            <a:ext cx="2881312" cy="2735262"/>
          </a:xfrm>
          <a:prstGeom prst="octagon">
            <a:avLst>
              <a:gd name="adj" fmla="val 29287"/>
            </a:avLst>
          </a:prstGeom>
          <a:solidFill>
            <a:srgbClr val="FFCC99">
              <a:alpha val="41176"/>
            </a:srgbClr>
          </a:solidFill>
          <a:ln w="12700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b="1" dirty="0" smtClean="0">
              <a:solidFill>
                <a:srgbClr val="6600CC"/>
              </a:solidFill>
            </a:endParaRPr>
          </a:p>
          <a:p>
            <a:pPr algn="ctr"/>
            <a:r>
              <a:rPr lang="ru-RU" b="1" dirty="0" err="1" smtClean="0">
                <a:solidFill>
                  <a:srgbClr val="6600CC"/>
                </a:solidFill>
              </a:rPr>
              <a:t>Виробляється</a:t>
            </a:r>
            <a:r>
              <a:rPr lang="ru-RU" b="1" dirty="0" smtClean="0">
                <a:solidFill>
                  <a:srgbClr val="6600CC"/>
                </a:solidFill>
              </a:rPr>
              <a:t> </a:t>
            </a:r>
            <a:endParaRPr lang="ru-RU" b="1" dirty="0">
              <a:solidFill>
                <a:srgbClr val="6600CC"/>
              </a:solidFill>
            </a:endParaRPr>
          </a:p>
          <a:p>
            <a:r>
              <a:rPr lang="ru-RU" b="1" dirty="0" err="1">
                <a:solidFill>
                  <a:srgbClr val="6600CC"/>
                </a:solidFill>
              </a:rPr>
              <a:t>під</a:t>
            </a:r>
            <a:r>
              <a:rPr lang="ru-RU" b="1" dirty="0">
                <a:solidFill>
                  <a:srgbClr val="6600CC"/>
                </a:solidFill>
              </a:rPr>
              <a:t> </a:t>
            </a:r>
            <a:r>
              <a:rPr lang="ru-RU" b="1" dirty="0" err="1">
                <a:solidFill>
                  <a:srgbClr val="6600CC"/>
                </a:solidFill>
              </a:rPr>
              <a:t>дією</a:t>
            </a:r>
            <a:r>
              <a:rPr lang="ru-RU" b="1" dirty="0">
                <a:solidFill>
                  <a:srgbClr val="6600CC"/>
                </a:solidFill>
              </a:rPr>
              <a:t> </a:t>
            </a:r>
            <a:r>
              <a:rPr lang="ru-RU" b="1" dirty="0" smtClean="0">
                <a:solidFill>
                  <a:srgbClr val="6600CC"/>
                </a:solidFill>
              </a:rPr>
              <a:t>УФВ: </a:t>
            </a:r>
            <a:r>
              <a:rPr lang="uk-UA" b="1" dirty="0" smtClean="0">
                <a:solidFill>
                  <a:srgbClr val="7030A0"/>
                </a:solidFill>
              </a:rPr>
              <a:t>Д</a:t>
            </a:r>
            <a:r>
              <a:rPr lang="uk-UA" b="1" baseline="-25000" dirty="0" smtClean="0">
                <a:solidFill>
                  <a:srgbClr val="7030A0"/>
                </a:solidFill>
              </a:rPr>
              <a:t>2 ,</a:t>
            </a:r>
            <a:r>
              <a:rPr lang="uk-UA" b="1" dirty="0" smtClean="0">
                <a:solidFill>
                  <a:srgbClr val="7030A0"/>
                </a:solidFill>
              </a:rPr>
              <a:t> Д</a:t>
            </a:r>
            <a:r>
              <a:rPr lang="uk-UA" b="1" baseline="-25000" dirty="0" smtClean="0">
                <a:solidFill>
                  <a:srgbClr val="7030A0"/>
                </a:solidFill>
              </a:rPr>
              <a:t>3</a:t>
            </a:r>
            <a:endParaRPr lang="ru-RU" b="1" dirty="0" smtClean="0">
              <a:solidFill>
                <a:srgbClr val="6600CC"/>
              </a:solidFill>
            </a:endParaRPr>
          </a:p>
          <a:p>
            <a:r>
              <a:rPr lang="ru-RU" b="1" dirty="0" smtClean="0">
                <a:solidFill>
                  <a:srgbClr val="6600CC"/>
                </a:solidFill>
              </a:rPr>
              <a:t>В </a:t>
            </a:r>
            <a:r>
              <a:rPr lang="ru-RU" b="1" dirty="0" err="1" smtClean="0">
                <a:solidFill>
                  <a:srgbClr val="6600CC"/>
                </a:solidFill>
              </a:rPr>
              <a:t>шкірі</a:t>
            </a:r>
            <a:r>
              <a:rPr lang="ru-RU" b="1" dirty="0" smtClean="0">
                <a:solidFill>
                  <a:srgbClr val="6600CC"/>
                </a:solidFill>
              </a:rPr>
              <a:t>-</a:t>
            </a:r>
            <a:r>
              <a:rPr lang="uk-UA" b="1" dirty="0" smtClean="0">
                <a:solidFill>
                  <a:srgbClr val="7030A0"/>
                </a:solidFill>
              </a:rPr>
              <a:t>Д</a:t>
            </a:r>
            <a:r>
              <a:rPr lang="uk-UA" b="1" baseline="-25000" dirty="0" smtClean="0">
                <a:solidFill>
                  <a:srgbClr val="7030A0"/>
                </a:solidFill>
              </a:rPr>
              <a:t>3</a:t>
            </a:r>
            <a:endParaRPr lang="ru-RU" dirty="0" smtClean="0">
              <a:solidFill>
                <a:srgbClr val="7030A0"/>
              </a:solidFill>
            </a:endParaRPr>
          </a:p>
          <a:p>
            <a:pPr algn="ctr"/>
            <a:r>
              <a:rPr lang="ru-RU" b="1" dirty="0" smtClean="0">
                <a:solidFill>
                  <a:srgbClr val="6600CC"/>
                </a:solidFill>
              </a:rPr>
              <a:t>Ним </a:t>
            </a:r>
            <a:r>
              <a:rPr lang="ru-RU" b="1" u="sng" dirty="0" err="1">
                <a:solidFill>
                  <a:srgbClr val="6600CC"/>
                </a:solidFill>
              </a:rPr>
              <a:t>багаті</a:t>
            </a:r>
            <a:r>
              <a:rPr lang="ru-RU" b="1" dirty="0" smtClean="0">
                <a:solidFill>
                  <a:srgbClr val="6600CC"/>
                </a:solidFill>
              </a:rPr>
              <a:t>: </a:t>
            </a:r>
            <a:r>
              <a:rPr lang="ru-RU" b="1" dirty="0" err="1" smtClean="0">
                <a:solidFill>
                  <a:srgbClr val="6600CC"/>
                </a:solidFill>
              </a:rPr>
              <a:t>риба</a:t>
            </a:r>
            <a:r>
              <a:rPr lang="ru-RU" b="1" dirty="0" smtClean="0">
                <a:solidFill>
                  <a:srgbClr val="6600CC"/>
                </a:solidFill>
              </a:rPr>
              <a:t>,</a:t>
            </a:r>
            <a:endParaRPr lang="ru-RU" b="1" dirty="0">
              <a:solidFill>
                <a:srgbClr val="6600CC"/>
              </a:solidFill>
            </a:endParaRPr>
          </a:p>
          <a:p>
            <a:pPr algn="ctr"/>
            <a:r>
              <a:rPr lang="ru-RU" b="1" dirty="0" err="1">
                <a:solidFill>
                  <a:srgbClr val="6600CC"/>
                </a:solidFill>
              </a:rPr>
              <a:t>яєчний</a:t>
            </a:r>
            <a:r>
              <a:rPr lang="ru-RU" b="1" dirty="0">
                <a:solidFill>
                  <a:srgbClr val="6600CC"/>
                </a:solidFill>
              </a:rPr>
              <a:t> </a:t>
            </a:r>
            <a:r>
              <a:rPr lang="ru-RU" b="1" dirty="0" err="1">
                <a:solidFill>
                  <a:srgbClr val="6600CC"/>
                </a:solidFill>
              </a:rPr>
              <a:t>жовток</a:t>
            </a:r>
            <a:r>
              <a:rPr lang="ru-RU" b="1" dirty="0">
                <a:solidFill>
                  <a:srgbClr val="6600CC"/>
                </a:solidFill>
              </a:rPr>
              <a:t>,</a:t>
            </a:r>
          </a:p>
          <a:p>
            <a:pPr algn="ctr"/>
            <a:r>
              <a:rPr lang="ru-RU" b="1" dirty="0" err="1" smtClean="0">
                <a:solidFill>
                  <a:srgbClr val="6600CC"/>
                </a:solidFill>
              </a:rPr>
              <a:t>масло,морепродукти</a:t>
            </a:r>
            <a:r>
              <a:rPr lang="ru-RU" b="1" dirty="0" smtClean="0">
                <a:solidFill>
                  <a:srgbClr val="6600CC"/>
                </a:solidFill>
              </a:rPr>
              <a:t>,</a:t>
            </a:r>
            <a:endParaRPr lang="ru-RU" b="1" dirty="0">
              <a:solidFill>
                <a:srgbClr val="6600CC"/>
              </a:solidFill>
            </a:endParaRPr>
          </a:p>
          <a:p>
            <a:pPr algn="ctr"/>
            <a:r>
              <a:rPr lang="ru-RU" b="1" dirty="0" err="1">
                <a:solidFill>
                  <a:srgbClr val="6600CC"/>
                </a:solidFill>
              </a:rPr>
              <a:t>риб</a:t>
            </a:r>
            <a:r>
              <a:rPr lang="en-US" b="1" dirty="0">
                <a:solidFill>
                  <a:srgbClr val="6600CC"/>
                </a:solidFill>
              </a:rPr>
              <a:t>’</a:t>
            </a:r>
            <a:r>
              <a:rPr lang="uk-UA" b="1" dirty="0">
                <a:solidFill>
                  <a:srgbClr val="6600CC"/>
                </a:solidFill>
              </a:rPr>
              <a:t>ячи</a:t>
            </a:r>
            <a:r>
              <a:rPr lang="ru-RU" b="1" dirty="0" err="1">
                <a:solidFill>
                  <a:srgbClr val="6600CC"/>
                </a:solidFill>
              </a:rPr>
              <a:t>й</a:t>
            </a:r>
            <a:r>
              <a:rPr lang="ru-RU" b="1" dirty="0">
                <a:solidFill>
                  <a:srgbClr val="6600CC"/>
                </a:solidFill>
              </a:rPr>
              <a:t> жир, </a:t>
            </a:r>
            <a:r>
              <a:rPr lang="ru-RU" b="1" dirty="0" err="1" smtClean="0">
                <a:solidFill>
                  <a:srgbClr val="6600CC"/>
                </a:solidFill>
              </a:rPr>
              <a:t>ікра</a:t>
            </a:r>
            <a:r>
              <a:rPr lang="ru-RU" b="1" dirty="0" smtClean="0">
                <a:solidFill>
                  <a:srgbClr val="6600CC"/>
                </a:solidFill>
              </a:rPr>
              <a:t>.</a:t>
            </a:r>
          </a:p>
          <a:p>
            <a:r>
              <a:rPr lang="uk-UA" b="1" dirty="0" smtClean="0">
                <a:solidFill>
                  <a:srgbClr val="6600CC"/>
                </a:solidFill>
              </a:rPr>
              <a:t>В рослинах</a:t>
            </a:r>
            <a:r>
              <a:rPr lang="uk-UA" b="1" dirty="0" smtClean="0">
                <a:solidFill>
                  <a:srgbClr val="7030A0"/>
                </a:solidFill>
              </a:rPr>
              <a:t>-Д</a:t>
            </a:r>
            <a:r>
              <a:rPr lang="uk-UA" b="1" baseline="-25000" dirty="0" smtClean="0">
                <a:solidFill>
                  <a:srgbClr val="7030A0"/>
                </a:solidFill>
              </a:rPr>
              <a:t>2</a:t>
            </a:r>
            <a:endParaRPr lang="ru-RU" dirty="0" smtClean="0">
              <a:solidFill>
                <a:srgbClr val="7030A0"/>
              </a:solidFill>
            </a:endParaRPr>
          </a:p>
          <a:p>
            <a:pPr algn="ctr"/>
            <a:endParaRPr lang="ru-RU" b="1" dirty="0">
              <a:solidFill>
                <a:srgbClr val="6600CC"/>
              </a:solidFill>
            </a:endParaRPr>
          </a:p>
        </p:txBody>
      </p:sp>
      <p:pic>
        <p:nvPicPr>
          <p:cNvPr id="10252" name="Picture 12" descr="vitaminD3"/>
          <p:cNvPicPr>
            <a:picLocks noChangeAspect="1" noChangeArrowheads="1"/>
          </p:cNvPicPr>
          <p:nvPr/>
        </p:nvPicPr>
        <p:blipFill>
          <a:blip r:embed="rId2" cstate="print"/>
          <a:srcRect b="43505"/>
          <a:stretch>
            <a:fillRect/>
          </a:stretch>
        </p:blipFill>
        <p:spPr bwMode="auto">
          <a:xfrm>
            <a:off x="3969892" y="5013176"/>
            <a:ext cx="1961056" cy="1440160"/>
          </a:xfrm>
          <a:prstGeom prst="rect">
            <a:avLst/>
          </a:prstGeom>
          <a:noFill/>
          <a:ln w="9525">
            <a:solidFill>
              <a:srgbClr val="993366"/>
            </a:solidFill>
            <a:miter lim="800000"/>
            <a:headEnd/>
            <a:tailEnd/>
          </a:ln>
        </p:spPr>
      </p:pic>
      <p:pic>
        <p:nvPicPr>
          <p:cNvPr id="10254" name="Picture 14" descr="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5013176"/>
            <a:ext cx="1514475" cy="1489075"/>
          </a:xfrm>
          <a:prstGeom prst="rect">
            <a:avLst/>
          </a:prstGeom>
          <a:noFill/>
          <a:ln w="12700">
            <a:solidFill>
              <a:srgbClr val="993366"/>
            </a:solidFill>
            <a:miter lim="800000"/>
            <a:headEnd/>
            <a:tailEnd/>
          </a:ln>
        </p:spPr>
      </p:pic>
      <p:pic>
        <p:nvPicPr>
          <p:cNvPr id="10256" name="Picture 16" descr="2936306B"/>
          <p:cNvPicPr>
            <a:picLocks noChangeAspect="1" noChangeArrowheads="1"/>
          </p:cNvPicPr>
          <p:nvPr/>
        </p:nvPicPr>
        <p:blipFill>
          <a:blip r:embed="rId4" cstate="print">
            <a:lum bright="-6000" contrast="30000"/>
          </a:blip>
          <a:srcRect/>
          <a:stretch>
            <a:fillRect/>
          </a:stretch>
        </p:blipFill>
        <p:spPr bwMode="auto">
          <a:xfrm>
            <a:off x="3635896" y="3645024"/>
            <a:ext cx="3959225" cy="1008062"/>
          </a:xfrm>
          <a:prstGeom prst="rect">
            <a:avLst/>
          </a:prstGeom>
          <a:noFill/>
          <a:ln w="19050">
            <a:solidFill>
              <a:srgbClr val="3F15EF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nimBg="1"/>
      <p:bldP spid="10245" grpId="0" animBg="1"/>
      <p:bldP spid="10248" grpId="0" animBg="1"/>
      <p:bldP spid="1024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/>
          <p:cNvSpPr>
            <a:spLocks noChangeArrowheads="1"/>
          </p:cNvSpPr>
          <p:nvPr/>
        </p:nvSpPr>
        <p:spPr bwMode="auto">
          <a:xfrm>
            <a:off x="2627784" y="0"/>
            <a:ext cx="4752528" cy="1441450"/>
          </a:xfrm>
          <a:prstGeom prst="rightArrow">
            <a:avLst>
              <a:gd name="adj1" fmla="val 50000"/>
              <a:gd name="adj2" fmla="val 84912"/>
            </a:avLst>
          </a:prstGeom>
          <a:solidFill>
            <a:srgbClr val="FFC5C5">
              <a:alpha val="89803"/>
            </a:srgbClr>
          </a:solidFill>
          <a:ln w="127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 dirty="0">
                <a:solidFill>
                  <a:srgbClr val="0000FF"/>
                </a:solidFill>
              </a:rPr>
              <a:t>ВІТАМІН</a:t>
            </a:r>
            <a:r>
              <a:rPr lang="ru-RU" sz="4400" b="1" dirty="0"/>
              <a:t> </a:t>
            </a:r>
          </a:p>
        </p:txBody>
      </p:sp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7414766" y="0"/>
            <a:ext cx="1729234" cy="1657350"/>
          </a:xfrm>
          <a:prstGeom prst="hexagon">
            <a:avLst>
              <a:gd name="adj" fmla="val 28257"/>
              <a:gd name="vf" fmla="val 115470"/>
            </a:avLst>
          </a:prstGeom>
          <a:solidFill>
            <a:srgbClr val="FFCC99">
              <a:alpha val="89803"/>
            </a:srgbClr>
          </a:solidFill>
          <a:ln w="127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Arial Black" pitchFamily="34" charset="0"/>
              </a:rPr>
              <a:t>E</a:t>
            </a:r>
            <a:endParaRPr lang="ru-RU" sz="60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9460" name="AutoShape 4"/>
          <p:cNvSpPr>
            <a:spLocks noChangeArrowheads="1"/>
          </p:cNvSpPr>
          <p:nvPr/>
        </p:nvSpPr>
        <p:spPr bwMode="auto">
          <a:xfrm>
            <a:off x="7524750" y="1628800"/>
            <a:ext cx="1619250" cy="4608512"/>
          </a:xfrm>
          <a:prstGeom prst="upArrow">
            <a:avLst>
              <a:gd name="adj1" fmla="val 50000"/>
              <a:gd name="adj2" fmla="val 71152"/>
            </a:avLst>
          </a:prstGeom>
          <a:solidFill>
            <a:srgbClr val="FFCCCC">
              <a:alpha val="89803"/>
            </a:srgbClr>
          </a:solidFill>
          <a:ln w="127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3" name="WordArt 5"/>
          <p:cNvSpPr>
            <a:spLocks noChangeArrowheads="1" noChangeShapeType="1" noTextEdit="1"/>
          </p:cNvSpPr>
          <p:nvPr/>
        </p:nvSpPr>
        <p:spPr bwMode="auto">
          <a:xfrm rot="5400000">
            <a:off x="6524004" y="4213300"/>
            <a:ext cx="3743325" cy="59055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4000" b="1" kern="10" dirty="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76862"/>
                  </a:srgbClr>
                </a:solidFill>
                <a:latin typeface="Arial"/>
                <a:cs typeface="Arial"/>
              </a:rPr>
              <a:t>ТОКОФЕРОЛ</a:t>
            </a:r>
          </a:p>
        </p:txBody>
      </p:sp>
      <p:sp>
        <p:nvSpPr>
          <p:cNvPr id="12296" name="AutoShape 8"/>
          <p:cNvSpPr>
            <a:spLocks noChangeArrowheads="1"/>
          </p:cNvSpPr>
          <p:nvPr/>
        </p:nvSpPr>
        <p:spPr bwMode="auto">
          <a:xfrm>
            <a:off x="0" y="1124744"/>
            <a:ext cx="5940152" cy="1728192"/>
          </a:xfrm>
          <a:prstGeom prst="flowChartProcess">
            <a:avLst/>
          </a:prstGeom>
          <a:solidFill>
            <a:srgbClr val="FFEFEF">
              <a:alpha val="20000"/>
            </a:srgbClr>
          </a:solidFill>
          <a:ln w="127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ru-RU" sz="2000" b="1" dirty="0" err="1">
                <a:solidFill>
                  <a:srgbClr val="CC3399"/>
                </a:solidFill>
              </a:rPr>
              <a:t>Допомагає</a:t>
            </a:r>
            <a:r>
              <a:rPr lang="ru-RU" sz="2000" b="1" dirty="0">
                <a:solidFill>
                  <a:srgbClr val="CC3399"/>
                </a:solidFill>
              </a:rPr>
              <a:t> </a:t>
            </a:r>
            <a:r>
              <a:rPr lang="ru-RU" sz="2000" b="1" dirty="0" err="1">
                <a:solidFill>
                  <a:srgbClr val="CC3399"/>
                </a:solidFill>
              </a:rPr>
              <a:t>організму</a:t>
            </a:r>
            <a:r>
              <a:rPr lang="ru-RU" sz="2000" b="1" dirty="0">
                <a:solidFill>
                  <a:srgbClr val="CC3399"/>
                </a:solidFill>
              </a:rPr>
              <a:t> </a:t>
            </a:r>
            <a:r>
              <a:rPr lang="ru-RU" sz="2000" b="1" dirty="0" err="1" smtClean="0">
                <a:solidFill>
                  <a:srgbClr val="CC3399"/>
                </a:solidFill>
              </a:rPr>
              <a:t>стимулювати</a:t>
            </a:r>
            <a:r>
              <a:rPr lang="ru-RU" sz="2000" b="1" dirty="0" smtClean="0">
                <a:solidFill>
                  <a:srgbClr val="CC3399"/>
                </a:solidFill>
              </a:rPr>
              <a:t> </a:t>
            </a:r>
            <a:r>
              <a:rPr lang="ru-RU" sz="2000" b="1" dirty="0" err="1" smtClean="0">
                <a:solidFill>
                  <a:srgbClr val="CC3399"/>
                </a:solidFill>
              </a:rPr>
              <a:t>оновлення</a:t>
            </a:r>
            <a:r>
              <a:rPr lang="ru-RU" sz="2000" b="1" dirty="0" smtClean="0">
                <a:solidFill>
                  <a:srgbClr val="CC3399"/>
                </a:solidFill>
              </a:rPr>
              <a:t> </a:t>
            </a:r>
          </a:p>
          <a:p>
            <a:pPr algn="l"/>
            <a:r>
              <a:rPr lang="ru-RU" sz="2000" b="1" dirty="0" err="1" smtClean="0">
                <a:solidFill>
                  <a:srgbClr val="CC3399"/>
                </a:solidFill>
              </a:rPr>
              <a:t>клітин</a:t>
            </a:r>
            <a:r>
              <a:rPr lang="ru-RU" sz="2000" b="1" dirty="0" smtClean="0">
                <a:solidFill>
                  <a:srgbClr val="CC3399"/>
                </a:solidFill>
              </a:rPr>
              <a:t>( </a:t>
            </a:r>
            <a:r>
              <a:rPr lang="ru-RU" sz="2000" b="1" dirty="0" err="1" smtClean="0">
                <a:solidFill>
                  <a:srgbClr val="CC3399"/>
                </a:solidFill>
              </a:rPr>
              <a:t>засвоєння</a:t>
            </a:r>
            <a:r>
              <a:rPr lang="ru-RU" sz="2000" b="1" dirty="0" smtClean="0">
                <a:solidFill>
                  <a:srgbClr val="CC3399"/>
                </a:solidFill>
              </a:rPr>
              <a:t> </a:t>
            </a:r>
            <a:r>
              <a:rPr lang="ru-RU" sz="2000" b="1" dirty="0" err="1" smtClean="0">
                <a:solidFill>
                  <a:srgbClr val="CC3399"/>
                </a:solidFill>
              </a:rPr>
              <a:t>білків</a:t>
            </a:r>
            <a:r>
              <a:rPr lang="ru-RU" sz="2000" b="1" dirty="0" smtClean="0">
                <a:solidFill>
                  <a:srgbClr val="CC3399"/>
                </a:solidFill>
              </a:rPr>
              <a:t>, </a:t>
            </a:r>
            <a:r>
              <a:rPr lang="ru-RU" sz="2000" b="1" dirty="0" err="1" smtClean="0">
                <a:solidFill>
                  <a:srgbClr val="CC3399"/>
                </a:solidFill>
              </a:rPr>
              <a:t>жирів</a:t>
            </a:r>
            <a:r>
              <a:rPr lang="ru-RU" sz="2000" b="1" dirty="0" smtClean="0">
                <a:solidFill>
                  <a:srgbClr val="CC3399"/>
                </a:solidFill>
              </a:rPr>
              <a:t>), </a:t>
            </a:r>
            <a:r>
              <a:rPr lang="ru-RU" sz="2000" b="1" dirty="0" err="1" smtClean="0">
                <a:solidFill>
                  <a:srgbClr val="CC3399"/>
                </a:solidFill>
              </a:rPr>
              <a:t>бере</a:t>
            </a:r>
            <a:r>
              <a:rPr lang="ru-RU" sz="2000" b="1" dirty="0" smtClean="0">
                <a:solidFill>
                  <a:srgbClr val="CC3399"/>
                </a:solidFill>
              </a:rPr>
              <a:t> участь у </a:t>
            </a:r>
          </a:p>
          <a:p>
            <a:pPr algn="l"/>
            <a:r>
              <a:rPr lang="ru-RU" sz="2000" b="1" dirty="0" err="1" smtClean="0">
                <a:solidFill>
                  <a:srgbClr val="CC3399"/>
                </a:solidFill>
              </a:rPr>
              <a:t>тканиному</a:t>
            </a:r>
            <a:r>
              <a:rPr lang="ru-RU" sz="2000" b="1" dirty="0" smtClean="0">
                <a:solidFill>
                  <a:srgbClr val="CC3399"/>
                </a:solidFill>
              </a:rPr>
              <a:t> </a:t>
            </a:r>
            <a:r>
              <a:rPr lang="ru-RU" sz="2000" b="1" dirty="0" err="1" smtClean="0">
                <a:solidFill>
                  <a:srgbClr val="CC3399"/>
                </a:solidFill>
              </a:rPr>
              <a:t>диханні</a:t>
            </a:r>
            <a:r>
              <a:rPr lang="ru-RU" sz="2000" b="1" dirty="0" smtClean="0">
                <a:solidFill>
                  <a:srgbClr val="CC3399"/>
                </a:solidFill>
              </a:rPr>
              <a:t>), </a:t>
            </a:r>
            <a:r>
              <a:rPr lang="ru-RU" sz="2000" b="1" dirty="0" err="1" smtClean="0">
                <a:solidFill>
                  <a:srgbClr val="CC3399"/>
                </a:solidFill>
              </a:rPr>
              <a:t>підтримує</a:t>
            </a:r>
            <a:r>
              <a:rPr lang="ru-RU" sz="2000" b="1" dirty="0" smtClean="0">
                <a:solidFill>
                  <a:srgbClr val="CC3399"/>
                </a:solidFill>
              </a:rPr>
              <a:t> </a:t>
            </a:r>
            <a:r>
              <a:rPr lang="ru-RU" sz="2000" b="1" dirty="0" err="1" smtClean="0">
                <a:solidFill>
                  <a:srgbClr val="CC3399"/>
                </a:solidFill>
              </a:rPr>
              <a:t>нервову</a:t>
            </a:r>
            <a:r>
              <a:rPr lang="ru-RU" sz="2000" b="1" dirty="0" smtClean="0">
                <a:solidFill>
                  <a:srgbClr val="CC3399"/>
                </a:solidFill>
              </a:rPr>
              <a:t> </a:t>
            </a:r>
          </a:p>
          <a:p>
            <a:pPr algn="l"/>
            <a:r>
              <a:rPr lang="ru-RU" sz="2000" b="1" dirty="0" smtClean="0">
                <a:solidFill>
                  <a:srgbClr val="CC3399"/>
                </a:solidFill>
              </a:rPr>
              <a:t>систему</a:t>
            </a:r>
            <a:r>
              <a:rPr lang="ru-RU" sz="2000" b="1" dirty="0">
                <a:solidFill>
                  <a:srgbClr val="CC3399"/>
                </a:solidFill>
              </a:rPr>
              <a:t>, </a:t>
            </a:r>
            <a:r>
              <a:rPr lang="uk-UA" sz="2000" b="1" dirty="0" smtClean="0">
                <a:solidFill>
                  <a:srgbClr val="CC3399"/>
                </a:solidFill>
              </a:rPr>
              <a:t>відповідає </a:t>
            </a:r>
            <a:r>
              <a:rPr lang="ru-RU" sz="2000" b="1" dirty="0" smtClean="0">
                <a:solidFill>
                  <a:srgbClr val="CC3399"/>
                </a:solidFill>
              </a:rPr>
              <a:t>за </a:t>
            </a:r>
            <a:r>
              <a:rPr lang="ru-RU" sz="2000" b="1" dirty="0" err="1" smtClean="0">
                <a:solidFill>
                  <a:srgbClr val="CC3399"/>
                </a:solidFill>
              </a:rPr>
              <a:t>репродуктивне</a:t>
            </a:r>
            <a:endParaRPr lang="ru-RU" sz="2000" b="1" dirty="0" smtClean="0">
              <a:solidFill>
                <a:srgbClr val="CC3399"/>
              </a:solidFill>
            </a:endParaRPr>
          </a:p>
          <a:p>
            <a:pPr algn="l"/>
            <a:r>
              <a:rPr lang="ru-RU" sz="2000" b="1" dirty="0" smtClean="0">
                <a:solidFill>
                  <a:srgbClr val="CC3399"/>
                </a:solidFill>
              </a:rPr>
              <a:t>здоров</a:t>
            </a:r>
            <a:r>
              <a:rPr lang="en-US" sz="2000" b="1" dirty="0">
                <a:solidFill>
                  <a:srgbClr val="CC3399"/>
                </a:solidFill>
              </a:rPr>
              <a:t>’</a:t>
            </a:r>
            <a:r>
              <a:rPr lang="uk-UA" sz="2000" b="1" dirty="0" smtClean="0">
                <a:solidFill>
                  <a:srgbClr val="CC3399"/>
                </a:solidFill>
              </a:rPr>
              <a:t>я, впливає на роботу НС,прискорює</a:t>
            </a:r>
          </a:p>
          <a:p>
            <a:pPr algn="l"/>
            <a:r>
              <a:rPr lang="uk-UA" sz="2000" b="1" dirty="0" smtClean="0">
                <a:solidFill>
                  <a:srgbClr val="CC3399"/>
                </a:solidFill>
              </a:rPr>
              <a:t> загоєння ран.  Затримує старіння.</a:t>
            </a:r>
            <a:endParaRPr lang="ru-RU" sz="2000" b="1" dirty="0">
              <a:solidFill>
                <a:srgbClr val="CC3399"/>
              </a:solidFill>
            </a:endParaRPr>
          </a:p>
        </p:txBody>
      </p:sp>
      <p:sp>
        <p:nvSpPr>
          <p:cNvPr id="12297" name="AutoShape 9"/>
          <p:cNvSpPr>
            <a:spLocks noChangeArrowheads="1"/>
          </p:cNvSpPr>
          <p:nvPr/>
        </p:nvSpPr>
        <p:spPr bwMode="auto">
          <a:xfrm>
            <a:off x="1691680" y="4365104"/>
            <a:ext cx="2736280" cy="2492896"/>
          </a:xfrm>
          <a:prstGeom prst="octagon">
            <a:avLst>
              <a:gd name="adj" fmla="val 29287"/>
            </a:avLst>
          </a:prstGeom>
          <a:solidFill>
            <a:srgbClr val="FFCC99">
              <a:alpha val="41176"/>
            </a:srgbClr>
          </a:solidFill>
          <a:ln w="12700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2000" b="1" dirty="0">
              <a:solidFill>
                <a:srgbClr val="6600CC"/>
              </a:solidFill>
            </a:endParaRPr>
          </a:p>
          <a:p>
            <a:pPr algn="ctr"/>
            <a:r>
              <a:rPr lang="ru-RU" sz="2000" b="1" u="sng" dirty="0" err="1" smtClean="0">
                <a:solidFill>
                  <a:srgbClr val="6600CC"/>
                </a:solidFill>
              </a:rPr>
              <a:t>Міститься</a:t>
            </a:r>
            <a:r>
              <a:rPr lang="ru-RU" sz="2000" b="1" dirty="0">
                <a:solidFill>
                  <a:srgbClr val="6600CC"/>
                </a:solidFill>
              </a:rPr>
              <a:t>:</a:t>
            </a:r>
          </a:p>
          <a:p>
            <a:pPr algn="ctr"/>
            <a:r>
              <a:rPr lang="ru-RU" sz="2000" b="1" dirty="0">
                <a:solidFill>
                  <a:srgbClr val="6600CC"/>
                </a:solidFill>
              </a:rPr>
              <a:t>в </a:t>
            </a:r>
            <a:r>
              <a:rPr lang="ru-RU" sz="2000" b="1" dirty="0" err="1" smtClean="0">
                <a:solidFill>
                  <a:srgbClr val="6600CC"/>
                </a:solidFill>
              </a:rPr>
              <a:t>зародках</a:t>
            </a:r>
            <a:r>
              <a:rPr lang="ru-RU" sz="2000" b="1" dirty="0" smtClean="0">
                <a:solidFill>
                  <a:srgbClr val="6600CC"/>
                </a:solidFill>
              </a:rPr>
              <a:t> </a:t>
            </a:r>
            <a:r>
              <a:rPr lang="ru-RU" sz="2000" b="1" dirty="0" err="1" smtClean="0">
                <a:solidFill>
                  <a:srgbClr val="6600CC"/>
                </a:solidFill>
              </a:rPr>
              <a:t>пшениці</a:t>
            </a:r>
            <a:r>
              <a:rPr lang="ru-RU" sz="2000" b="1" dirty="0" smtClean="0">
                <a:solidFill>
                  <a:srgbClr val="6600CC"/>
                </a:solidFill>
              </a:rPr>
              <a:t> </a:t>
            </a:r>
          </a:p>
          <a:p>
            <a:pPr algn="ctr"/>
            <a:r>
              <a:rPr lang="ru-RU" sz="2000" b="1" dirty="0" err="1" smtClean="0">
                <a:solidFill>
                  <a:srgbClr val="6600CC"/>
                </a:solidFill>
              </a:rPr>
              <a:t>і</a:t>
            </a:r>
            <a:r>
              <a:rPr lang="ru-RU" sz="2000" b="1" dirty="0" smtClean="0">
                <a:solidFill>
                  <a:srgbClr val="6600CC"/>
                </a:solidFill>
              </a:rPr>
              <a:t> </a:t>
            </a:r>
            <a:r>
              <a:rPr lang="ru-RU" sz="2000" b="1" dirty="0" err="1" smtClean="0">
                <a:solidFill>
                  <a:srgbClr val="6600CC"/>
                </a:solidFill>
              </a:rPr>
              <a:t>жита,соняшниковій</a:t>
            </a:r>
            <a:endParaRPr lang="ru-RU" sz="2000" b="1" dirty="0" smtClean="0">
              <a:solidFill>
                <a:srgbClr val="6600CC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6600CC"/>
                </a:solidFill>
              </a:rPr>
              <a:t> </a:t>
            </a:r>
            <a:r>
              <a:rPr lang="ru-RU" sz="2000" b="1" dirty="0" err="1" smtClean="0">
                <a:solidFill>
                  <a:srgbClr val="6600CC"/>
                </a:solidFill>
              </a:rPr>
              <a:t>оліі,петрушці</a:t>
            </a:r>
            <a:r>
              <a:rPr lang="ru-RU" sz="2000" b="1" dirty="0" smtClean="0">
                <a:solidFill>
                  <a:srgbClr val="6600CC"/>
                </a:solidFill>
              </a:rPr>
              <a:t>,</a:t>
            </a:r>
          </a:p>
          <a:p>
            <a:pPr algn="ctr"/>
            <a:r>
              <a:rPr lang="ru-RU" sz="2000" b="1" dirty="0" smtClean="0">
                <a:solidFill>
                  <a:srgbClr val="6600CC"/>
                </a:solidFill>
              </a:rPr>
              <a:t> </a:t>
            </a:r>
            <a:r>
              <a:rPr lang="ru-RU" sz="2000" b="1" dirty="0" err="1" smtClean="0">
                <a:solidFill>
                  <a:srgbClr val="6600CC"/>
                </a:solidFill>
              </a:rPr>
              <a:t>помідорах</a:t>
            </a:r>
            <a:r>
              <a:rPr lang="ru-RU" sz="2000" b="1" dirty="0" smtClean="0">
                <a:solidFill>
                  <a:srgbClr val="6600CC"/>
                </a:solidFill>
              </a:rPr>
              <a:t>,</a:t>
            </a:r>
            <a:endParaRPr lang="ru-RU" sz="2000" b="1" dirty="0">
              <a:solidFill>
                <a:srgbClr val="6600CC"/>
              </a:solidFill>
            </a:endParaRPr>
          </a:p>
          <a:p>
            <a:pPr algn="ctr"/>
            <a:r>
              <a:rPr lang="ru-RU" sz="2000" b="1" dirty="0">
                <a:solidFill>
                  <a:srgbClr val="6600CC"/>
                </a:solidFill>
              </a:rPr>
              <a:t> м</a:t>
            </a:r>
            <a:r>
              <a:rPr lang="en-US" sz="2000" b="1" dirty="0">
                <a:solidFill>
                  <a:srgbClr val="6600CC"/>
                </a:solidFill>
              </a:rPr>
              <a:t>’</a:t>
            </a:r>
            <a:r>
              <a:rPr lang="ru-RU" sz="2000" b="1" dirty="0" err="1" smtClean="0">
                <a:solidFill>
                  <a:srgbClr val="6600CC"/>
                </a:solidFill>
              </a:rPr>
              <a:t>ясі</a:t>
            </a:r>
            <a:r>
              <a:rPr lang="ru-RU" sz="2000" b="1" dirty="0" smtClean="0">
                <a:solidFill>
                  <a:srgbClr val="6600CC"/>
                </a:solidFill>
              </a:rPr>
              <a:t>, </a:t>
            </a:r>
            <a:r>
              <a:rPr lang="ru-RU" sz="2000" b="1" dirty="0" err="1">
                <a:solidFill>
                  <a:srgbClr val="6600CC"/>
                </a:solidFill>
              </a:rPr>
              <a:t>печінці</a:t>
            </a:r>
            <a:r>
              <a:rPr lang="ru-RU" sz="2000" b="1" dirty="0">
                <a:solidFill>
                  <a:srgbClr val="6600CC"/>
                </a:solidFill>
              </a:rPr>
              <a:t>,</a:t>
            </a:r>
          </a:p>
          <a:p>
            <a:pPr algn="ctr"/>
            <a:r>
              <a:rPr lang="ru-RU" sz="2000" b="1" dirty="0" err="1" smtClean="0">
                <a:solidFill>
                  <a:srgbClr val="6600CC"/>
                </a:solidFill>
              </a:rPr>
              <a:t>молоці,маслі</a:t>
            </a:r>
            <a:r>
              <a:rPr lang="ru-RU" sz="2000" b="1" dirty="0" smtClean="0">
                <a:solidFill>
                  <a:srgbClr val="6600CC"/>
                </a:solidFill>
              </a:rPr>
              <a:t>.</a:t>
            </a:r>
            <a:endParaRPr lang="ru-RU" sz="2000" b="1" dirty="0">
              <a:solidFill>
                <a:srgbClr val="6600CC"/>
              </a:solidFill>
            </a:endParaRPr>
          </a:p>
          <a:p>
            <a:pPr algn="ctr"/>
            <a:r>
              <a:rPr lang="ru-RU" sz="2000" b="1" dirty="0">
                <a:solidFill>
                  <a:srgbClr val="6600CC"/>
                </a:solidFill>
              </a:rPr>
              <a:t> </a:t>
            </a:r>
          </a:p>
        </p:txBody>
      </p:sp>
      <p:pic>
        <p:nvPicPr>
          <p:cNvPr id="12301" name="Picture 13" descr="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24944"/>
            <a:ext cx="1634139" cy="2305174"/>
          </a:xfrm>
          <a:prstGeom prst="rect">
            <a:avLst/>
          </a:prstGeom>
          <a:noFill/>
          <a:ln w="12700">
            <a:solidFill>
              <a:srgbClr val="993366"/>
            </a:solidFill>
            <a:miter lim="800000"/>
            <a:headEnd/>
            <a:tailEnd/>
          </a:ln>
        </p:spPr>
      </p:pic>
      <p:pic>
        <p:nvPicPr>
          <p:cNvPr id="12305" name="Picture 17" descr="scheme_05s0911i"/>
          <p:cNvPicPr>
            <a:picLocks noChangeAspect="1" noChangeArrowheads="1"/>
          </p:cNvPicPr>
          <p:nvPr/>
        </p:nvPicPr>
        <p:blipFill>
          <a:blip r:embed="rId3" cstate="print">
            <a:lum bright="-12000" contrast="18000"/>
          </a:blip>
          <a:srcRect l="-2098" b="-211"/>
          <a:stretch>
            <a:fillRect/>
          </a:stretch>
        </p:blipFill>
        <p:spPr bwMode="auto">
          <a:xfrm>
            <a:off x="3995936" y="2852936"/>
            <a:ext cx="3744416" cy="1780624"/>
          </a:xfrm>
          <a:prstGeom prst="rect">
            <a:avLst/>
          </a:prstGeom>
          <a:noFill/>
          <a:ln w="19050">
            <a:solidFill>
              <a:srgbClr val="3F15EF"/>
            </a:solidFill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4" cstate="print"/>
          <a:srcRect b="14067"/>
          <a:stretch>
            <a:fillRect/>
          </a:stretch>
        </p:blipFill>
        <p:spPr bwMode="auto">
          <a:xfrm>
            <a:off x="4716016" y="4797152"/>
            <a:ext cx="2606546" cy="1852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nimBg="1"/>
      <p:bldP spid="12293" grpId="0" animBg="1"/>
      <p:bldP spid="12296" grpId="0" animBg="1"/>
      <p:bldP spid="1229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/>
          <p:cNvSpPr>
            <a:spLocks noChangeArrowheads="1"/>
          </p:cNvSpPr>
          <p:nvPr/>
        </p:nvSpPr>
        <p:spPr bwMode="auto">
          <a:xfrm>
            <a:off x="2339975" y="333375"/>
            <a:ext cx="4895850" cy="1441450"/>
          </a:xfrm>
          <a:prstGeom prst="rightArrow">
            <a:avLst>
              <a:gd name="adj1" fmla="val 50000"/>
              <a:gd name="adj2" fmla="val 84912"/>
            </a:avLst>
          </a:prstGeom>
          <a:solidFill>
            <a:srgbClr val="FFC5C5">
              <a:alpha val="89803"/>
            </a:srgbClr>
          </a:solidFill>
          <a:ln w="127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0000FF"/>
                </a:solidFill>
              </a:rPr>
              <a:t>ВІТАМІН</a:t>
            </a:r>
            <a:r>
              <a:rPr lang="ru-RU" sz="4400" b="1"/>
              <a:t> </a:t>
            </a:r>
          </a:p>
        </p:txBody>
      </p:sp>
      <p:sp>
        <p:nvSpPr>
          <p:cNvPr id="27651" name="AutoShape 3"/>
          <p:cNvSpPr>
            <a:spLocks noChangeArrowheads="1"/>
          </p:cNvSpPr>
          <p:nvPr/>
        </p:nvSpPr>
        <p:spPr bwMode="auto">
          <a:xfrm>
            <a:off x="7270750" y="260350"/>
            <a:ext cx="1873250" cy="1657350"/>
          </a:xfrm>
          <a:prstGeom prst="hexagon">
            <a:avLst>
              <a:gd name="adj" fmla="val 28257"/>
              <a:gd name="vf" fmla="val 115470"/>
            </a:avLst>
          </a:prstGeom>
          <a:solidFill>
            <a:srgbClr val="FFCC99">
              <a:alpha val="89803"/>
            </a:srgbClr>
          </a:solidFill>
          <a:ln w="127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FF0000"/>
                </a:solidFill>
                <a:latin typeface="Arial Black" pitchFamily="34" charset="0"/>
              </a:rPr>
              <a:t>H</a:t>
            </a:r>
            <a:endParaRPr lang="ru-RU" sz="6000" b="1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0484" name="AutoShape 4"/>
          <p:cNvSpPr>
            <a:spLocks noChangeArrowheads="1"/>
          </p:cNvSpPr>
          <p:nvPr/>
        </p:nvSpPr>
        <p:spPr bwMode="auto">
          <a:xfrm>
            <a:off x="7524750" y="1989138"/>
            <a:ext cx="1619250" cy="4392612"/>
          </a:xfrm>
          <a:prstGeom prst="upArrow">
            <a:avLst>
              <a:gd name="adj1" fmla="val 50000"/>
              <a:gd name="adj2" fmla="val 67819"/>
            </a:avLst>
          </a:prstGeom>
          <a:solidFill>
            <a:srgbClr val="FFCCCC">
              <a:alpha val="89803"/>
            </a:srgbClr>
          </a:solidFill>
          <a:ln w="127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53" name="WordArt 5"/>
          <p:cNvSpPr>
            <a:spLocks noChangeArrowheads="1" noChangeShapeType="1" noTextEdit="1"/>
          </p:cNvSpPr>
          <p:nvPr/>
        </p:nvSpPr>
        <p:spPr bwMode="auto">
          <a:xfrm rot="5400000">
            <a:off x="6849269" y="4266407"/>
            <a:ext cx="3024187" cy="62865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4400" b="1" kern="1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76862"/>
                  </a:srgbClr>
                </a:solidFill>
                <a:latin typeface="Arial"/>
                <a:cs typeface="Arial"/>
              </a:rPr>
              <a:t>біотин</a:t>
            </a:r>
          </a:p>
        </p:txBody>
      </p:sp>
      <p:sp>
        <p:nvSpPr>
          <p:cNvPr id="27654" name="AutoShape 6"/>
          <p:cNvSpPr>
            <a:spLocks noChangeArrowheads="1"/>
          </p:cNvSpPr>
          <p:nvPr/>
        </p:nvSpPr>
        <p:spPr bwMode="auto">
          <a:xfrm>
            <a:off x="395288" y="2276475"/>
            <a:ext cx="4248150" cy="1584325"/>
          </a:xfrm>
          <a:prstGeom prst="flowChartProcess">
            <a:avLst/>
          </a:prstGeom>
          <a:solidFill>
            <a:srgbClr val="FFEFEF">
              <a:alpha val="20000"/>
            </a:srgbClr>
          </a:solidFill>
          <a:ln w="127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2000" b="1" dirty="0">
              <a:solidFill>
                <a:srgbClr val="CC3399"/>
              </a:solidFill>
            </a:endParaRPr>
          </a:p>
          <a:p>
            <a:pPr algn="ctr"/>
            <a:endParaRPr lang="ru-RU" sz="2000" b="1" dirty="0">
              <a:solidFill>
                <a:srgbClr val="CC3399"/>
              </a:solidFill>
            </a:endParaRPr>
          </a:p>
          <a:p>
            <a:pPr algn="ctr"/>
            <a:r>
              <a:rPr lang="ru-RU" sz="2000" b="1" dirty="0" err="1">
                <a:solidFill>
                  <a:srgbClr val="CC3399"/>
                </a:solidFill>
              </a:rPr>
              <a:t>Впливає</a:t>
            </a:r>
            <a:r>
              <a:rPr lang="ru-RU" sz="2000" b="1" dirty="0">
                <a:solidFill>
                  <a:srgbClr val="CC3399"/>
                </a:solidFill>
              </a:rPr>
              <a:t> на</a:t>
            </a:r>
          </a:p>
          <a:p>
            <a:pPr algn="ctr"/>
            <a:r>
              <a:rPr lang="ru-RU" sz="2000" b="1" dirty="0">
                <a:solidFill>
                  <a:srgbClr val="CC3399"/>
                </a:solidFill>
              </a:rPr>
              <a:t> сон </a:t>
            </a:r>
            <a:r>
              <a:rPr lang="ru-RU" sz="2000" b="1" dirty="0" err="1" smtClean="0">
                <a:solidFill>
                  <a:srgbClr val="CC3399"/>
                </a:solidFill>
              </a:rPr>
              <a:t>і</a:t>
            </a:r>
            <a:r>
              <a:rPr lang="ru-RU" sz="2000" b="1" dirty="0" smtClean="0">
                <a:solidFill>
                  <a:srgbClr val="CC3399"/>
                </a:solidFill>
              </a:rPr>
              <a:t> </a:t>
            </a:r>
            <a:r>
              <a:rPr lang="ru-RU" sz="2000" b="1" dirty="0" err="1">
                <a:solidFill>
                  <a:srgbClr val="CC3399"/>
                </a:solidFill>
              </a:rPr>
              <a:t>апетит</a:t>
            </a:r>
            <a:r>
              <a:rPr lang="ru-RU" sz="2000" b="1" dirty="0">
                <a:solidFill>
                  <a:srgbClr val="CC3399"/>
                </a:solidFill>
              </a:rPr>
              <a:t>, </a:t>
            </a:r>
          </a:p>
          <a:p>
            <a:pPr algn="ctr"/>
            <a:r>
              <a:rPr lang="ru-RU" sz="2000" b="1" dirty="0">
                <a:solidFill>
                  <a:srgbClr val="CC3399"/>
                </a:solidFill>
              </a:rPr>
              <a:t>с</a:t>
            </a:r>
            <a:r>
              <a:rPr lang="ru-RU" sz="2000" b="1" dirty="0" smtClean="0">
                <a:solidFill>
                  <a:srgbClr val="CC3399"/>
                </a:solidFill>
              </a:rPr>
              <a:t>тан </a:t>
            </a:r>
            <a:r>
              <a:rPr lang="ru-RU" sz="2000" b="1" dirty="0" err="1">
                <a:solidFill>
                  <a:srgbClr val="CC3399"/>
                </a:solidFill>
              </a:rPr>
              <a:t>шкіри</a:t>
            </a:r>
            <a:r>
              <a:rPr lang="ru-RU" sz="2000" b="1" dirty="0">
                <a:solidFill>
                  <a:srgbClr val="CC3399"/>
                </a:solidFill>
              </a:rPr>
              <a:t> </a:t>
            </a:r>
            <a:r>
              <a:rPr lang="ru-RU" sz="2000" b="1" dirty="0" err="1">
                <a:solidFill>
                  <a:srgbClr val="CC3399"/>
                </a:solidFill>
              </a:rPr>
              <a:t>і</a:t>
            </a:r>
            <a:r>
              <a:rPr lang="ru-RU" sz="2000" b="1" dirty="0">
                <a:solidFill>
                  <a:srgbClr val="CC3399"/>
                </a:solidFill>
              </a:rPr>
              <a:t> </a:t>
            </a:r>
            <a:r>
              <a:rPr lang="ru-RU" sz="2000" b="1" dirty="0" err="1">
                <a:solidFill>
                  <a:srgbClr val="CC3399"/>
                </a:solidFill>
              </a:rPr>
              <a:t>волосся</a:t>
            </a:r>
            <a:r>
              <a:rPr lang="ru-RU" sz="2000" b="1" dirty="0">
                <a:solidFill>
                  <a:srgbClr val="CC3399"/>
                </a:solidFill>
              </a:rPr>
              <a:t>,</a:t>
            </a:r>
          </a:p>
          <a:p>
            <a:pPr algn="ctr"/>
            <a:r>
              <a:rPr lang="ru-RU" sz="2000" b="1" dirty="0" err="1">
                <a:solidFill>
                  <a:srgbClr val="CC3399"/>
                </a:solidFill>
              </a:rPr>
              <a:t>рівень</a:t>
            </a:r>
            <a:r>
              <a:rPr lang="ru-RU" sz="2000" b="1" dirty="0">
                <a:solidFill>
                  <a:srgbClr val="CC3399"/>
                </a:solidFill>
              </a:rPr>
              <a:t> холестерину в </a:t>
            </a:r>
            <a:r>
              <a:rPr lang="ru-RU" sz="2000" b="1" dirty="0" err="1" smtClean="0">
                <a:solidFill>
                  <a:srgbClr val="CC3399"/>
                </a:solidFill>
              </a:rPr>
              <a:t>крові</a:t>
            </a:r>
            <a:r>
              <a:rPr lang="ru-RU" sz="2000" b="1" dirty="0" smtClean="0">
                <a:solidFill>
                  <a:srgbClr val="CC3399"/>
                </a:solidFill>
              </a:rPr>
              <a:t>.</a:t>
            </a:r>
            <a:endParaRPr lang="ru-RU" sz="2000" b="1" dirty="0">
              <a:solidFill>
                <a:srgbClr val="CC3399"/>
              </a:solidFill>
            </a:endParaRPr>
          </a:p>
          <a:p>
            <a:pPr algn="ctr"/>
            <a:endParaRPr lang="ru-RU" sz="2000" b="1" dirty="0">
              <a:solidFill>
                <a:srgbClr val="CC3399"/>
              </a:solidFill>
            </a:endParaRPr>
          </a:p>
          <a:p>
            <a:pPr algn="ctr"/>
            <a:endParaRPr lang="ru-RU" sz="2000" b="1" dirty="0">
              <a:solidFill>
                <a:srgbClr val="CC3399"/>
              </a:solidFill>
            </a:endParaRPr>
          </a:p>
        </p:txBody>
      </p:sp>
      <p:sp>
        <p:nvSpPr>
          <p:cNvPr id="27655" name="AutoShape 7"/>
          <p:cNvSpPr>
            <a:spLocks noChangeArrowheads="1"/>
          </p:cNvSpPr>
          <p:nvPr/>
        </p:nvSpPr>
        <p:spPr bwMode="auto">
          <a:xfrm>
            <a:off x="2124075" y="4149725"/>
            <a:ext cx="2808288" cy="2374900"/>
          </a:xfrm>
          <a:prstGeom prst="octagon">
            <a:avLst>
              <a:gd name="adj" fmla="val 29287"/>
            </a:avLst>
          </a:prstGeom>
          <a:solidFill>
            <a:srgbClr val="FFCC99">
              <a:alpha val="41176"/>
            </a:srgbClr>
          </a:solidFill>
          <a:ln w="12700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u="sng" dirty="0" err="1">
                <a:solidFill>
                  <a:srgbClr val="6600CC"/>
                </a:solidFill>
              </a:rPr>
              <a:t>Міститься</a:t>
            </a:r>
            <a:r>
              <a:rPr lang="ru-RU" sz="2000" b="1" u="sng" dirty="0">
                <a:solidFill>
                  <a:srgbClr val="6600CC"/>
                </a:solidFill>
              </a:rPr>
              <a:t>:</a:t>
            </a:r>
          </a:p>
          <a:p>
            <a:pPr algn="ctr"/>
            <a:r>
              <a:rPr lang="ru-RU" sz="2000" b="1" dirty="0">
                <a:solidFill>
                  <a:srgbClr val="6600CC"/>
                </a:solidFill>
              </a:rPr>
              <a:t>в </a:t>
            </a:r>
            <a:r>
              <a:rPr lang="ru-RU" sz="2000" b="1" dirty="0" err="1">
                <a:solidFill>
                  <a:srgbClr val="6600CC"/>
                </a:solidFill>
              </a:rPr>
              <a:t>капусті</a:t>
            </a:r>
            <a:r>
              <a:rPr lang="ru-RU" sz="2000" b="1" dirty="0">
                <a:solidFill>
                  <a:srgbClr val="6600CC"/>
                </a:solidFill>
              </a:rPr>
              <a:t>, </a:t>
            </a:r>
          </a:p>
          <a:p>
            <a:pPr algn="ctr"/>
            <a:r>
              <a:rPr lang="ru-RU" sz="2000" b="1" dirty="0">
                <a:solidFill>
                  <a:srgbClr val="6600CC"/>
                </a:solidFill>
              </a:rPr>
              <a:t>грибах, </a:t>
            </a:r>
            <a:r>
              <a:rPr lang="ru-RU" sz="2000" b="1" dirty="0" err="1">
                <a:solidFill>
                  <a:srgbClr val="6600CC"/>
                </a:solidFill>
              </a:rPr>
              <a:t>бобових</a:t>
            </a:r>
            <a:r>
              <a:rPr lang="ru-RU" sz="2000" b="1" dirty="0">
                <a:solidFill>
                  <a:srgbClr val="6600CC"/>
                </a:solidFill>
              </a:rPr>
              <a:t>, </a:t>
            </a:r>
          </a:p>
          <a:p>
            <a:pPr algn="ctr"/>
            <a:r>
              <a:rPr lang="ru-RU" sz="2000" b="1" dirty="0" err="1">
                <a:solidFill>
                  <a:srgbClr val="6600CC"/>
                </a:solidFill>
              </a:rPr>
              <a:t>суниці</a:t>
            </a:r>
            <a:r>
              <a:rPr lang="ru-RU" sz="2000" b="1" dirty="0">
                <a:solidFill>
                  <a:srgbClr val="6600CC"/>
                </a:solidFill>
              </a:rPr>
              <a:t>, </a:t>
            </a:r>
          </a:p>
          <a:p>
            <a:pPr algn="ctr"/>
            <a:r>
              <a:rPr lang="ru-RU" sz="2000" b="1" dirty="0" err="1">
                <a:solidFill>
                  <a:srgbClr val="6600CC"/>
                </a:solidFill>
              </a:rPr>
              <a:t>кукурудзі</a:t>
            </a:r>
            <a:r>
              <a:rPr lang="ru-RU" sz="2000" b="1" dirty="0">
                <a:solidFill>
                  <a:srgbClr val="6600CC"/>
                </a:solidFill>
              </a:rPr>
              <a:t>, </a:t>
            </a:r>
          </a:p>
          <a:p>
            <a:pPr algn="ctr"/>
            <a:r>
              <a:rPr lang="ru-RU" sz="2000" b="1" dirty="0">
                <a:solidFill>
                  <a:srgbClr val="6600CC"/>
                </a:solidFill>
              </a:rPr>
              <a:t>м</a:t>
            </a:r>
            <a:r>
              <a:rPr lang="en-US" sz="2000" b="1" dirty="0">
                <a:solidFill>
                  <a:srgbClr val="6600CC"/>
                </a:solidFill>
              </a:rPr>
              <a:t>’</a:t>
            </a:r>
            <a:r>
              <a:rPr lang="ru-RU" sz="2000" b="1" dirty="0" err="1" smtClean="0">
                <a:solidFill>
                  <a:srgbClr val="6600CC"/>
                </a:solidFill>
              </a:rPr>
              <a:t>ясі</a:t>
            </a:r>
            <a:r>
              <a:rPr lang="ru-RU" sz="2000" b="1" dirty="0" smtClean="0">
                <a:solidFill>
                  <a:srgbClr val="6600CC"/>
                </a:solidFill>
              </a:rPr>
              <a:t>.</a:t>
            </a:r>
            <a:endParaRPr lang="ru-RU" sz="2000" b="1" dirty="0">
              <a:solidFill>
                <a:srgbClr val="6600CC"/>
              </a:solidFill>
            </a:endParaRPr>
          </a:p>
        </p:txBody>
      </p:sp>
      <p:pic>
        <p:nvPicPr>
          <p:cNvPr id="27661" name="Picture 13" descr="i?id=5698516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4581525"/>
            <a:ext cx="1800225" cy="1511300"/>
          </a:xfrm>
          <a:prstGeom prst="rect">
            <a:avLst/>
          </a:prstGeom>
          <a:noFill/>
          <a:ln w="12700">
            <a:solidFill>
              <a:srgbClr val="339966"/>
            </a:solidFill>
            <a:miter lim="800000"/>
            <a:headEnd/>
            <a:tailEnd/>
          </a:ln>
        </p:spPr>
      </p:pic>
      <p:pic>
        <p:nvPicPr>
          <p:cNvPr id="27663" name="Picture 15" descr="i?id=12431573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4437112"/>
            <a:ext cx="2665413" cy="1797050"/>
          </a:xfrm>
          <a:prstGeom prst="rect">
            <a:avLst/>
          </a:prstGeom>
          <a:noFill/>
          <a:ln w="127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27666" name="Picture 18" descr="Pb4378i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2132856"/>
            <a:ext cx="2592388" cy="1935163"/>
          </a:xfrm>
          <a:prstGeom prst="rect">
            <a:avLst/>
          </a:prstGeom>
          <a:noFill/>
          <a:ln w="19050">
            <a:solidFill>
              <a:srgbClr val="3F15E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7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7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animBg="1"/>
      <p:bldP spid="27653" grpId="0" animBg="1"/>
      <p:bldP spid="27654" grpId="0" animBg="1"/>
      <p:bldP spid="2765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/>
          <p:cNvSpPr>
            <a:spLocks noChangeArrowheads="1"/>
          </p:cNvSpPr>
          <p:nvPr/>
        </p:nvSpPr>
        <p:spPr bwMode="auto">
          <a:xfrm>
            <a:off x="2339975" y="333375"/>
            <a:ext cx="4895850" cy="1441450"/>
          </a:xfrm>
          <a:prstGeom prst="rightArrow">
            <a:avLst>
              <a:gd name="adj1" fmla="val 50000"/>
              <a:gd name="adj2" fmla="val 84912"/>
            </a:avLst>
          </a:prstGeom>
          <a:solidFill>
            <a:srgbClr val="FFC5C5">
              <a:alpha val="89803"/>
            </a:srgbClr>
          </a:solidFill>
          <a:ln w="127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0000FF"/>
                </a:solidFill>
              </a:rPr>
              <a:t>ВІТАМІН</a:t>
            </a:r>
            <a:r>
              <a:rPr lang="ru-RU" sz="4400" b="1"/>
              <a:t> </a:t>
            </a:r>
          </a:p>
        </p:txBody>
      </p:sp>
      <p:sp>
        <p:nvSpPr>
          <p:cNvPr id="11267" name="AutoShape 3"/>
          <p:cNvSpPr>
            <a:spLocks noChangeArrowheads="1"/>
          </p:cNvSpPr>
          <p:nvPr/>
        </p:nvSpPr>
        <p:spPr bwMode="auto">
          <a:xfrm>
            <a:off x="7270750" y="260350"/>
            <a:ext cx="1873250" cy="1657350"/>
          </a:xfrm>
          <a:prstGeom prst="hexagon">
            <a:avLst>
              <a:gd name="adj" fmla="val 28257"/>
              <a:gd name="vf" fmla="val 115470"/>
            </a:avLst>
          </a:prstGeom>
          <a:solidFill>
            <a:srgbClr val="FFCC99">
              <a:alpha val="89803"/>
            </a:srgbClr>
          </a:solidFill>
          <a:ln w="127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FF0000"/>
                </a:solidFill>
                <a:latin typeface="Arial Black" pitchFamily="34" charset="0"/>
              </a:rPr>
              <a:t>K</a:t>
            </a:r>
            <a:endParaRPr lang="ru-RU" sz="6000" b="1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1508" name="AutoShape 4"/>
          <p:cNvSpPr>
            <a:spLocks noChangeArrowheads="1"/>
          </p:cNvSpPr>
          <p:nvPr/>
        </p:nvSpPr>
        <p:spPr bwMode="auto">
          <a:xfrm>
            <a:off x="7524750" y="1989138"/>
            <a:ext cx="1619250" cy="4608512"/>
          </a:xfrm>
          <a:prstGeom prst="upArrow">
            <a:avLst>
              <a:gd name="adj1" fmla="val 50000"/>
              <a:gd name="adj2" fmla="val 71152"/>
            </a:avLst>
          </a:prstGeom>
          <a:solidFill>
            <a:srgbClr val="FFCCCC">
              <a:alpha val="89803"/>
            </a:srgbClr>
          </a:solidFill>
          <a:ln w="127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2" name="AutoShape 8"/>
          <p:cNvSpPr>
            <a:spLocks noChangeArrowheads="1"/>
          </p:cNvSpPr>
          <p:nvPr/>
        </p:nvSpPr>
        <p:spPr bwMode="auto">
          <a:xfrm>
            <a:off x="0" y="1844824"/>
            <a:ext cx="3887788" cy="1584945"/>
          </a:xfrm>
          <a:prstGeom prst="flowChartProcess">
            <a:avLst/>
          </a:prstGeom>
          <a:solidFill>
            <a:srgbClr val="FFEFEF">
              <a:alpha val="20000"/>
            </a:srgbClr>
          </a:solidFill>
          <a:ln w="127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dirty="0" err="1">
                <a:solidFill>
                  <a:srgbClr val="CC3399"/>
                </a:solidFill>
              </a:rPr>
              <a:t>Забезпечує</a:t>
            </a:r>
            <a:r>
              <a:rPr lang="ru-RU" sz="2000" b="1" dirty="0">
                <a:solidFill>
                  <a:srgbClr val="CC3399"/>
                </a:solidFill>
              </a:rPr>
              <a:t> </a:t>
            </a:r>
          </a:p>
          <a:p>
            <a:pPr algn="ctr"/>
            <a:r>
              <a:rPr lang="ru-RU" sz="2000" b="1" dirty="0" err="1">
                <a:solidFill>
                  <a:srgbClr val="CC3399"/>
                </a:solidFill>
              </a:rPr>
              <a:t>згортання</a:t>
            </a:r>
            <a:r>
              <a:rPr lang="ru-RU" sz="2000" b="1" dirty="0">
                <a:solidFill>
                  <a:srgbClr val="CC3399"/>
                </a:solidFill>
              </a:rPr>
              <a:t> </a:t>
            </a:r>
            <a:r>
              <a:rPr lang="ru-RU" sz="2000" b="1" dirty="0" err="1">
                <a:solidFill>
                  <a:srgbClr val="CC3399"/>
                </a:solidFill>
              </a:rPr>
              <a:t>крові</a:t>
            </a:r>
            <a:r>
              <a:rPr lang="ru-RU" sz="2000" b="1" dirty="0">
                <a:solidFill>
                  <a:srgbClr val="CC3399"/>
                </a:solidFill>
              </a:rPr>
              <a:t>,</a:t>
            </a:r>
          </a:p>
          <a:p>
            <a:pPr algn="ctr"/>
            <a:r>
              <a:rPr lang="ru-RU" sz="2000" b="1" dirty="0" err="1">
                <a:solidFill>
                  <a:srgbClr val="CC3399"/>
                </a:solidFill>
              </a:rPr>
              <a:t>попереджує</a:t>
            </a:r>
            <a:r>
              <a:rPr lang="ru-RU" sz="2000" b="1" dirty="0">
                <a:solidFill>
                  <a:srgbClr val="CC3399"/>
                </a:solidFill>
              </a:rPr>
              <a:t> </a:t>
            </a:r>
            <a:r>
              <a:rPr lang="ru-RU" sz="2000" b="1" dirty="0" err="1">
                <a:solidFill>
                  <a:srgbClr val="CC3399"/>
                </a:solidFill>
              </a:rPr>
              <a:t>остеопороз</a:t>
            </a:r>
            <a:endParaRPr lang="ru-RU" sz="2000" b="1" dirty="0">
              <a:solidFill>
                <a:srgbClr val="CC3399"/>
              </a:solidFill>
            </a:endParaRPr>
          </a:p>
        </p:txBody>
      </p:sp>
      <p:sp>
        <p:nvSpPr>
          <p:cNvPr id="11273" name="AutoShape 9"/>
          <p:cNvSpPr>
            <a:spLocks noChangeArrowheads="1"/>
          </p:cNvSpPr>
          <p:nvPr/>
        </p:nvSpPr>
        <p:spPr bwMode="auto">
          <a:xfrm>
            <a:off x="2555875" y="4221163"/>
            <a:ext cx="2952750" cy="2374900"/>
          </a:xfrm>
          <a:prstGeom prst="octagon">
            <a:avLst>
              <a:gd name="adj" fmla="val 29287"/>
            </a:avLst>
          </a:prstGeom>
          <a:solidFill>
            <a:srgbClr val="FFCC99">
              <a:alpha val="41176"/>
            </a:srgbClr>
          </a:solidFill>
          <a:ln w="12700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u="sng" dirty="0" err="1">
                <a:solidFill>
                  <a:srgbClr val="6600CC"/>
                </a:solidFill>
              </a:rPr>
              <a:t>Міститься</a:t>
            </a:r>
            <a:r>
              <a:rPr lang="ru-RU" sz="2000" b="1" dirty="0">
                <a:solidFill>
                  <a:srgbClr val="6600CC"/>
                </a:solidFill>
              </a:rPr>
              <a:t>:</a:t>
            </a:r>
          </a:p>
          <a:p>
            <a:pPr algn="ctr"/>
            <a:r>
              <a:rPr lang="ru-RU" sz="2000" b="1" dirty="0">
                <a:solidFill>
                  <a:srgbClr val="6600CC"/>
                </a:solidFill>
              </a:rPr>
              <a:t>в </a:t>
            </a:r>
            <a:r>
              <a:rPr lang="ru-RU" sz="2000" b="1" dirty="0" err="1">
                <a:solidFill>
                  <a:srgbClr val="6600CC"/>
                </a:solidFill>
              </a:rPr>
              <a:t>зелені</a:t>
            </a:r>
            <a:r>
              <a:rPr lang="ru-RU" sz="2000" b="1" dirty="0">
                <a:solidFill>
                  <a:srgbClr val="6600CC"/>
                </a:solidFill>
              </a:rPr>
              <a:t>, </a:t>
            </a:r>
          </a:p>
          <a:p>
            <a:pPr algn="ctr"/>
            <a:r>
              <a:rPr lang="ru-RU" sz="2000" b="1" dirty="0" err="1">
                <a:solidFill>
                  <a:srgbClr val="6600CC"/>
                </a:solidFill>
              </a:rPr>
              <a:t>зелених</a:t>
            </a:r>
            <a:r>
              <a:rPr lang="ru-RU" sz="2000" b="1" dirty="0">
                <a:solidFill>
                  <a:srgbClr val="6600CC"/>
                </a:solidFill>
              </a:rPr>
              <a:t> </a:t>
            </a:r>
            <a:r>
              <a:rPr lang="ru-RU" sz="2000" b="1" dirty="0" err="1">
                <a:solidFill>
                  <a:srgbClr val="6600CC"/>
                </a:solidFill>
              </a:rPr>
              <a:t>помідорах</a:t>
            </a:r>
            <a:r>
              <a:rPr lang="ru-RU" sz="2000" b="1" dirty="0">
                <a:solidFill>
                  <a:srgbClr val="6600CC"/>
                </a:solidFill>
              </a:rPr>
              <a:t>,</a:t>
            </a:r>
          </a:p>
          <a:p>
            <a:pPr algn="ctr"/>
            <a:r>
              <a:rPr lang="ru-RU" sz="2000" b="1" dirty="0" err="1">
                <a:solidFill>
                  <a:srgbClr val="6600CC"/>
                </a:solidFill>
              </a:rPr>
              <a:t>хлібі</a:t>
            </a:r>
            <a:r>
              <a:rPr lang="ru-RU" sz="2000" b="1" dirty="0">
                <a:solidFill>
                  <a:srgbClr val="6600CC"/>
                </a:solidFill>
              </a:rPr>
              <a:t> грубого помолу, </a:t>
            </a:r>
          </a:p>
          <a:p>
            <a:pPr algn="ctr"/>
            <a:r>
              <a:rPr lang="ru-RU" sz="2000" b="1" dirty="0">
                <a:solidFill>
                  <a:srgbClr val="6600CC"/>
                </a:solidFill>
              </a:rPr>
              <a:t> </a:t>
            </a:r>
            <a:r>
              <a:rPr lang="ru-RU" sz="2000" b="1" dirty="0" err="1">
                <a:solidFill>
                  <a:srgbClr val="6600CC"/>
                </a:solidFill>
              </a:rPr>
              <a:t>капусті</a:t>
            </a:r>
            <a:r>
              <a:rPr lang="ru-RU" sz="2000" b="1" dirty="0">
                <a:solidFill>
                  <a:srgbClr val="6600CC"/>
                </a:solidFill>
              </a:rPr>
              <a:t>, </a:t>
            </a:r>
          </a:p>
          <a:p>
            <a:pPr algn="ctr"/>
            <a:r>
              <a:rPr lang="ru-RU" sz="2000" b="1" dirty="0" err="1" smtClean="0">
                <a:solidFill>
                  <a:srgbClr val="6600CC"/>
                </a:solidFill>
              </a:rPr>
              <a:t>шпинаті</a:t>
            </a:r>
            <a:r>
              <a:rPr lang="ru-RU" sz="2000" b="1" dirty="0">
                <a:solidFill>
                  <a:srgbClr val="6600CC"/>
                </a:solidFill>
              </a:rPr>
              <a:t>.</a:t>
            </a:r>
            <a:r>
              <a:rPr lang="ru-RU" sz="2000" b="1" dirty="0" smtClean="0">
                <a:solidFill>
                  <a:srgbClr val="6600CC"/>
                </a:solidFill>
              </a:rPr>
              <a:t> </a:t>
            </a:r>
            <a:endParaRPr lang="ru-RU" sz="2000" b="1" dirty="0">
              <a:solidFill>
                <a:srgbClr val="6600CC"/>
              </a:solidFill>
            </a:endParaRPr>
          </a:p>
        </p:txBody>
      </p:sp>
      <p:pic>
        <p:nvPicPr>
          <p:cNvPr id="11275" name="Picture 11" descr="k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525" y="4365625"/>
            <a:ext cx="1954213" cy="2159000"/>
          </a:xfrm>
          <a:prstGeom prst="rect">
            <a:avLst/>
          </a:prstGeom>
          <a:noFill/>
          <a:ln w="12700">
            <a:solidFill>
              <a:srgbClr val="660033"/>
            </a:solidFill>
            <a:miter lim="800000"/>
            <a:headEnd/>
            <a:tailEnd/>
          </a:ln>
        </p:spPr>
      </p:pic>
      <p:pic>
        <p:nvPicPr>
          <p:cNvPr id="11276" name="Picture 12" descr="k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4292600"/>
            <a:ext cx="2016125" cy="2160588"/>
          </a:xfrm>
          <a:prstGeom prst="rect">
            <a:avLst/>
          </a:prstGeom>
          <a:noFill/>
          <a:ln w="12700">
            <a:solidFill>
              <a:srgbClr val="660033"/>
            </a:solidFill>
            <a:miter lim="800000"/>
            <a:headEnd/>
            <a:tailEnd/>
          </a:ln>
        </p:spPr>
      </p:pic>
      <p:sp>
        <p:nvSpPr>
          <p:cNvPr id="11278" name="WordArt 14"/>
          <p:cNvSpPr>
            <a:spLocks noChangeArrowheads="1" noChangeShapeType="1" noTextEdit="1"/>
          </p:cNvSpPr>
          <p:nvPr/>
        </p:nvSpPr>
        <p:spPr bwMode="auto">
          <a:xfrm rot="5400000">
            <a:off x="6459538" y="4133850"/>
            <a:ext cx="3816350" cy="5334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фітоменадіон</a:t>
            </a:r>
          </a:p>
        </p:txBody>
      </p:sp>
      <p:pic>
        <p:nvPicPr>
          <p:cNvPr id="11280" name="Picture 16" descr="scheme_05s0993i"/>
          <p:cNvPicPr>
            <a:picLocks noChangeAspect="1" noChangeArrowheads="1"/>
          </p:cNvPicPr>
          <p:nvPr/>
        </p:nvPicPr>
        <p:blipFill>
          <a:blip r:embed="rId4" cstate="print">
            <a:lum bright="-24000" contrast="42000"/>
          </a:blip>
          <a:srcRect/>
          <a:stretch>
            <a:fillRect/>
          </a:stretch>
        </p:blipFill>
        <p:spPr bwMode="auto">
          <a:xfrm>
            <a:off x="4067175" y="1844675"/>
            <a:ext cx="3529013" cy="1633538"/>
          </a:xfrm>
          <a:prstGeom prst="rect">
            <a:avLst/>
          </a:prstGeom>
          <a:noFill/>
          <a:ln w="19050">
            <a:solidFill>
              <a:srgbClr val="3F15E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animBg="1"/>
      <p:bldP spid="11272" grpId="0" animBg="1"/>
      <p:bldP spid="11273" grpId="0" animBg="1"/>
      <p:bldP spid="1127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/>
          <p:cNvSpPr>
            <a:spLocks noChangeArrowheads="1"/>
          </p:cNvSpPr>
          <p:nvPr/>
        </p:nvSpPr>
        <p:spPr bwMode="auto">
          <a:xfrm>
            <a:off x="2339975" y="333375"/>
            <a:ext cx="4895850" cy="1441450"/>
          </a:xfrm>
          <a:prstGeom prst="rightArrow">
            <a:avLst>
              <a:gd name="adj1" fmla="val 50000"/>
              <a:gd name="adj2" fmla="val 84912"/>
            </a:avLst>
          </a:prstGeom>
          <a:solidFill>
            <a:srgbClr val="FFC5C5">
              <a:alpha val="89803"/>
            </a:srgbClr>
          </a:solidFill>
          <a:ln w="127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0000FF"/>
                </a:solidFill>
              </a:rPr>
              <a:t>ВІТАМІН</a:t>
            </a:r>
            <a:r>
              <a:rPr lang="ru-RU" sz="4400" b="1"/>
              <a:t> </a:t>
            </a:r>
          </a:p>
        </p:txBody>
      </p:sp>
      <p:sp>
        <p:nvSpPr>
          <p:cNvPr id="28675" name="AutoShape 3"/>
          <p:cNvSpPr>
            <a:spLocks noChangeArrowheads="1"/>
          </p:cNvSpPr>
          <p:nvPr/>
        </p:nvSpPr>
        <p:spPr bwMode="auto">
          <a:xfrm>
            <a:off x="7270750" y="260350"/>
            <a:ext cx="1873250" cy="1657350"/>
          </a:xfrm>
          <a:prstGeom prst="hexagon">
            <a:avLst>
              <a:gd name="adj" fmla="val 28257"/>
              <a:gd name="vf" fmla="val 115470"/>
            </a:avLst>
          </a:prstGeom>
          <a:solidFill>
            <a:srgbClr val="FFCC99">
              <a:alpha val="89803"/>
            </a:srgbClr>
          </a:solidFill>
          <a:ln w="127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Arial Black" pitchFamily="34" charset="0"/>
              </a:rPr>
              <a:t>PP</a:t>
            </a:r>
            <a:endParaRPr lang="ru-RU" sz="60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2532" name="AutoShape 4"/>
          <p:cNvSpPr>
            <a:spLocks noChangeArrowheads="1"/>
          </p:cNvSpPr>
          <p:nvPr/>
        </p:nvSpPr>
        <p:spPr bwMode="auto">
          <a:xfrm>
            <a:off x="7524750" y="1989138"/>
            <a:ext cx="1619250" cy="4679950"/>
          </a:xfrm>
          <a:prstGeom prst="upArrow">
            <a:avLst>
              <a:gd name="adj1" fmla="val 50000"/>
              <a:gd name="adj2" fmla="val 72255"/>
            </a:avLst>
          </a:prstGeom>
          <a:solidFill>
            <a:srgbClr val="FFCCCC">
              <a:alpha val="89803"/>
            </a:srgbClr>
          </a:solidFill>
          <a:ln w="127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677" name="WordArt 5"/>
          <p:cNvSpPr>
            <a:spLocks noChangeArrowheads="1" noChangeShapeType="1" noTextEdit="1"/>
          </p:cNvSpPr>
          <p:nvPr/>
        </p:nvSpPr>
        <p:spPr bwMode="auto">
          <a:xfrm rot="5400000">
            <a:off x="6383338" y="4283075"/>
            <a:ext cx="3959225" cy="523875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b="1" kern="1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76862"/>
                  </a:srgbClr>
                </a:solidFill>
                <a:latin typeface="Arial"/>
                <a:cs typeface="Arial"/>
              </a:rPr>
              <a:t>нікотинова к-та</a:t>
            </a:r>
          </a:p>
        </p:txBody>
      </p:sp>
      <p:sp>
        <p:nvSpPr>
          <p:cNvPr id="28678" name="AutoShape 6"/>
          <p:cNvSpPr>
            <a:spLocks noChangeArrowheads="1"/>
          </p:cNvSpPr>
          <p:nvPr/>
        </p:nvSpPr>
        <p:spPr bwMode="auto">
          <a:xfrm>
            <a:off x="251520" y="1844824"/>
            <a:ext cx="5256584" cy="2016125"/>
          </a:xfrm>
          <a:prstGeom prst="flowChartProcess">
            <a:avLst/>
          </a:prstGeom>
          <a:solidFill>
            <a:srgbClr val="FFEFEF">
              <a:alpha val="20000"/>
            </a:srgbClr>
          </a:solidFill>
          <a:ln w="127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2000" b="1" dirty="0">
              <a:solidFill>
                <a:srgbClr val="CC3399"/>
              </a:solidFill>
            </a:endParaRPr>
          </a:p>
          <a:p>
            <a:pPr algn="ctr"/>
            <a:endParaRPr lang="ru-RU" sz="2000" b="1" dirty="0">
              <a:solidFill>
                <a:srgbClr val="CC3399"/>
              </a:solidFill>
            </a:endParaRPr>
          </a:p>
          <a:p>
            <a:pPr algn="ctr"/>
            <a:r>
              <a:rPr lang="ru-RU" sz="2000" b="1" dirty="0" err="1" smtClean="0">
                <a:solidFill>
                  <a:srgbClr val="CC3399"/>
                </a:solidFill>
              </a:rPr>
              <a:t>Задіяний</a:t>
            </a:r>
            <a:r>
              <a:rPr lang="ru-RU" sz="2000" b="1" dirty="0" smtClean="0">
                <a:solidFill>
                  <a:srgbClr val="CC3399"/>
                </a:solidFill>
              </a:rPr>
              <a:t> у </a:t>
            </a:r>
            <a:r>
              <a:rPr lang="ru-RU" sz="2000" b="1" dirty="0" err="1" smtClean="0">
                <a:solidFill>
                  <a:srgbClr val="CC3399"/>
                </a:solidFill>
              </a:rPr>
              <a:t>клітинному</a:t>
            </a:r>
            <a:r>
              <a:rPr lang="ru-RU" sz="2000" b="1" dirty="0" smtClean="0">
                <a:solidFill>
                  <a:srgbClr val="CC3399"/>
                </a:solidFill>
              </a:rPr>
              <a:t> </a:t>
            </a:r>
            <a:r>
              <a:rPr lang="ru-RU" sz="2000" b="1" dirty="0" err="1" smtClean="0">
                <a:solidFill>
                  <a:srgbClr val="CC3399"/>
                </a:solidFill>
              </a:rPr>
              <a:t>диханні</a:t>
            </a:r>
            <a:r>
              <a:rPr lang="ru-RU" sz="2000" b="1" dirty="0" smtClean="0">
                <a:solidFill>
                  <a:srgbClr val="CC3399"/>
                </a:solidFill>
              </a:rPr>
              <a:t> </a:t>
            </a:r>
            <a:r>
              <a:rPr lang="ru-RU" sz="2000" b="1" dirty="0" err="1" smtClean="0">
                <a:solidFill>
                  <a:srgbClr val="CC3399"/>
                </a:solidFill>
              </a:rPr>
              <a:t>й</a:t>
            </a:r>
            <a:r>
              <a:rPr lang="ru-RU" sz="2000" b="1" dirty="0" smtClean="0">
                <a:solidFill>
                  <a:srgbClr val="CC3399"/>
                </a:solidFill>
              </a:rPr>
              <a:t> </a:t>
            </a:r>
            <a:r>
              <a:rPr lang="ru-RU" sz="2000" b="1" dirty="0" err="1" smtClean="0">
                <a:solidFill>
                  <a:srgbClr val="CC3399"/>
                </a:solidFill>
              </a:rPr>
              <a:t>обміні</a:t>
            </a:r>
            <a:r>
              <a:rPr lang="ru-RU" sz="2000" b="1" dirty="0" smtClean="0">
                <a:solidFill>
                  <a:srgbClr val="CC3399"/>
                </a:solidFill>
              </a:rPr>
              <a:t> </a:t>
            </a:r>
          </a:p>
          <a:p>
            <a:pPr algn="ctr"/>
            <a:r>
              <a:rPr lang="ru-RU" sz="2000" b="1" dirty="0" err="1" smtClean="0">
                <a:solidFill>
                  <a:srgbClr val="CC3399"/>
                </a:solidFill>
              </a:rPr>
              <a:t>білків</a:t>
            </a:r>
            <a:r>
              <a:rPr lang="ru-RU" sz="2000" b="1" dirty="0" smtClean="0">
                <a:solidFill>
                  <a:srgbClr val="CC3399"/>
                </a:solidFill>
              </a:rPr>
              <a:t>, </a:t>
            </a:r>
            <a:r>
              <a:rPr lang="ru-RU" sz="2000" b="1" dirty="0" err="1" smtClean="0">
                <a:solidFill>
                  <a:srgbClr val="CC3399"/>
                </a:solidFill>
              </a:rPr>
              <a:t>регулює</a:t>
            </a:r>
            <a:r>
              <a:rPr lang="ru-RU" sz="2000" b="1" dirty="0" smtClean="0">
                <a:solidFill>
                  <a:srgbClr val="CC3399"/>
                </a:solidFill>
              </a:rPr>
              <a:t> </a:t>
            </a:r>
            <a:r>
              <a:rPr lang="ru-RU" sz="2000" b="1" dirty="0" err="1" smtClean="0">
                <a:solidFill>
                  <a:srgbClr val="CC3399"/>
                </a:solidFill>
              </a:rPr>
              <a:t>вищу</a:t>
            </a:r>
            <a:r>
              <a:rPr lang="ru-RU" sz="2000" b="1" dirty="0" smtClean="0">
                <a:solidFill>
                  <a:srgbClr val="CC3399"/>
                </a:solidFill>
              </a:rPr>
              <a:t> </a:t>
            </a:r>
            <a:r>
              <a:rPr lang="ru-RU" sz="2000" b="1" dirty="0" err="1" smtClean="0">
                <a:solidFill>
                  <a:srgbClr val="CC3399"/>
                </a:solidFill>
              </a:rPr>
              <a:t>нервову</a:t>
            </a:r>
            <a:r>
              <a:rPr lang="ru-RU" sz="2000" b="1" dirty="0" smtClean="0">
                <a:solidFill>
                  <a:srgbClr val="CC3399"/>
                </a:solidFill>
              </a:rPr>
              <a:t> </a:t>
            </a:r>
            <a:r>
              <a:rPr lang="ru-RU" sz="2000" b="1" dirty="0" err="1" smtClean="0">
                <a:solidFill>
                  <a:srgbClr val="CC3399"/>
                </a:solidFill>
              </a:rPr>
              <a:t>діяльність</a:t>
            </a:r>
            <a:r>
              <a:rPr lang="ru-RU" sz="2000" b="1" dirty="0" smtClean="0">
                <a:solidFill>
                  <a:srgbClr val="CC3399"/>
                </a:solidFill>
              </a:rPr>
              <a:t>,</a:t>
            </a:r>
          </a:p>
          <a:p>
            <a:pPr algn="ctr"/>
            <a:r>
              <a:rPr lang="ru-RU" sz="2000" b="1" dirty="0" smtClean="0">
                <a:solidFill>
                  <a:srgbClr val="CC3399"/>
                </a:solidFill>
              </a:rPr>
              <a:t> роботу </a:t>
            </a:r>
            <a:r>
              <a:rPr lang="ru-RU" sz="2000" b="1" dirty="0" err="1" smtClean="0">
                <a:solidFill>
                  <a:srgbClr val="CC3399"/>
                </a:solidFill>
              </a:rPr>
              <a:t>органів</a:t>
            </a:r>
            <a:r>
              <a:rPr lang="ru-RU" sz="2000" b="1" dirty="0" smtClean="0">
                <a:solidFill>
                  <a:srgbClr val="CC3399"/>
                </a:solidFill>
              </a:rPr>
              <a:t> </a:t>
            </a:r>
            <a:r>
              <a:rPr lang="ru-RU" sz="2000" b="1" dirty="0" err="1" smtClean="0">
                <a:solidFill>
                  <a:srgbClr val="CC3399"/>
                </a:solidFill>
              </a:rPr>
              <a:t>травлення</a:t>
            </a:r>
            <a:r>
              <a:rPr lang="ru-RU" sz="2000" b="1" dirty="0" smtClean="0">
                <a:solidFill>
                  <a:srgbClr val="CC3399"/>
                </a:solidFill>
              </a:rPr>
              <a:t>.</a:t>
            </a:r>
            <a:endParaRPr lang="ru-RU" sz="2000" b="1" dirty="0">
              <a:solidFill>
                <a:srgbClr val="CC3399"/>
              </a:solidFill>
            </a:endParaRPr>
          </a:p>
          <a:p>
            <a:pPr algn="ctr"/>
            <a:r>
              <a:rPr lang="ru-RU" sz="2000" b="1" dirty="0">
                <a:solidFill>
                  <a:srgbClr val="CC3399"/>
                </a:solidFill>
              </a:rPr>
              <a:t>При </a:t>
            </a:r>
            <a:r>
              <a:rPr lang="ru-RU" sz="2000" b="1" dirty="0" err="1">
                <a:solidFill>
                  <a:srgbClr val="CC3399"/>
                </a:solidFill>
              </a:rPr>
              <a:t>недостачі</a:t>
            </a:r>
            <a:r>
              <a:rPr lang="ru-RU" sz="2000" b="1" dirty="0">
                <a:solidFill>
                  <a:srgbClr val="CC3399"/>
                </a:solidFill>
              </a:rPr>
              <a:t> - </a:t>
            </a:r>
            <a:r>
              <a:rPr lang="ru-RU" sz="2000" b="1" dirty="0" err="1" smtClean="0">
                <a:solidFill>
                  <a:srgbClr val="CC3399"/>
                </a:solidFill>
              </a:rPr>
              <a:t>ураження</a:t>
            </a:r>
            <a:r>
              <a:rPr lang="ru-RU" sz="2000" b="1" dirty="0" smtClean="0">
                <a:solidFill>
                  <a:srgbClr val="CC3399"/>
                </a:solidFill>
              </a:rPr>
              <a:t> </a:t>
            </a:r>
            <a:r>
              <a:rPr lang="ru-RU" sz="2000" b="1" dirty="0" err="1">
                <a:solidFill>
                  <a:srgbClr val="CC3399"/>
                </a:solidFill>
              </a:rPr>
              <a:t>шкіри</a:t>
            </a:r>
            <a:r>
              <a:rPr lang="ru-RU" sz="2000" b="1" dirty="0">
                <a:solidFill>
                  <a:srgbClr val="CC3399"/>
                </a:solidFill>
              </a:rPr>
              <a:t>, </a:t>
            </a:r>
            <a:endParaRPr lang="ru-RU" sz="2000" b="1" dirty="0" smtClean="0">
              <a:solidFill>
                <a:srgbClr val="CC3399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CC3399"/>
                </a:solidFill>
              </a:rPr>
              <a:t>дерматит</a:t>
            </a:r>
            <a:r>
              <a:rPr lang="ru-RU" sz="2000" b="1" dirty="0">
                <a:solidFill>
                  <a:srgbClr val="CC3399"/>
                </a:solidFill>
              </a:rPr>
              <a:t>, </a:t>
            </a:r>
            <a:r>
              <a:rPr lang="ru-RU" sz="2000" b="1" dirty="0" err="1" smtClean="0">
                <a:solidFill>
                  <a:srgbClr val="CC3399"/>
                </a:solidFill>
              </a:rPr>
              <a:t>діарея,безсоння</a:t>
            </a:r>
            <a:r>
              <a:rPr lang="ru-RU" sz="2000" b="1" dirty="0" smtClean="0">
                <a:solidFill>
                  <a:srgbClr val="CC3399"/>
                </a:solidFill>
              </a:rPr>
              <a:t> </a:t>
            </a:r>
            <a:r>
              <a:rPr lang="ru-RU" sz="2000" b="1" dirty="0">
                <a:solidFill>
                  <a:srgbClr val="CC3399"/>
                </a:solidFill>
              </a:rPr>
              <a:t>, </a:t>
            </a:r>
            <a:r>
              <a:rPr lang="ru-RU" sz="2000" b="1" dirty="0" err="1" smtClean="0">
                <a:solidFill>
                  <a:srgbClr val="CC3399"/>
                </a:solidFill>
              </a:rPr>
              <a:t>депресія</a:t>
            </a:r>
            <a:r>
              <a:rPr lang="ru-RU" sz="2000" b="1" dirty="0">
                <a:solidFill>
                  <a:srgbClr val="CC3399"/>
                </a:solidFill>
              </a:rPr>
              <a:t>.</a:t>
            </a:r>
          </a:p>
          <a:p>
            <a:pPr algn="ctr"/>
            <a:endParaRPr lang="ru-RU" sz="2000" b="1" dirty="0">
              <a:solidFill>
                <a:srgbClr val="CC3399"/>
              </a:solidFill>
            </a:endParaRPr>
          </a:p>
          <a:p>
            <a:pPr algn="ctr"/>
            <a:endParaRPr lang="ru-RU" sz="2000" b="1" dirty="0">
              <a:solidFill>
                <a:srgbClr val="CC3399"/>
              </a:solidFill>
            </a:endParaRPr>
          </a:p>
        </p:txBody>
      </p:sp>
      <p:sp>
        <p:nvSpPr>
          <p:cNvPr id="28679" name="AutoShape 7"/>
          <p:cNvSpPr>
            <a:spLocks noChangeArrowheads="1"/>
          </p:cNvSpPr>
          <p:nvPr/>
        </p:nvSpPr>
        <p:spPr bwMode="auto">
          <a:xfrm>
            <a:off x="2555776" y="4077072"/>
            <a:ext cx="2952327" cy="2518991"/>
          </a:xfrm>
          <a:prstGeom prst="octagon">
            <a:avLst>
              <a:gd name="adj" fmla="val 29287"/>
            </a:avLst>
          </a:prstGeom>
          <a:solidFill>
            <a:srgbClr val="FFCC99">
              <a:alpha val="41176"/>
            </a:srgbClr>
          </a:solidFill>
          <a:ln w="12700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2000" b="1" dirty="0">
              <a:solidFill>
                <a:srgbClr val="6600CC"/>
              </a:solidFill>
            </a:endParaRPr>
          </a:p>
          <a:p>
            <a:pPr algn="ctr"/>
            <a:r>
              <a:rPr lang="ru-RU" sz="2000" b="1" u="sng" dirty="0" err="1">
                <a:solidFill>
                  <a:srgbClr val="6600CC"/>
                </a:solidFill>
              </a:rPr>
              <a:t>Міститься</a:t>
            </a:r>
            <a:r>
              <a:rPr lang="ru-RU" sz="2000" b="1" dirty="0">
                <a:solidFill>
                  <a:srgbClr val="6600CC"/>
                </a:solidFill>
              </a:rPr>
              <a:t> </a:t>
            </a:r>
          </a:p>
          <a:p>
            <a:pPr algn="ctr"/>
            <a:r>
              <a:rPr lang="uk-UA" sz="2000" b="1" dirty="0">
                <a:solidFill>
                  <a:srgbClr val="6600CC"/>
                </a:solidFill>
              </a:rPr>
              <a:t>у</a:t>
            </a:r>
            <a:r>
              <a:rPr lang="ru-RU" sz="2000" b="1" dirty="0">
                <a:solidFill>
                  <a:srgbClr val="6600CC"/>
                </a:solidFill>
              </a:rPr>
              <a:t> </a:t>
            </a:r>
            <a:r>
              <a:rPr lang="ru-RU" sz="2000" b="1" dirty="0" err="1" smtClean="0">
                <a:solidFill>
                  <a:srgbClr val="6600CC"/>
                </a:solidFill>
              </a:rPr>
              <a:t>мясних</a:t>
            </a:r>
            <a:r>
              <a:rPr lang="ru-RU" sz="2000" b="1" dirty="0" smtClean="0">
                <a:solidFill>
                  <a:srgbClr val="6600CC"/>
                </a:solidFill>
              </a:rPr>
              <a:t> продуктах</a:t>
            </a:r>
          </a:p>
          <a:p>
            <a:pPr algn="ctr"/>
            <a:r>
              <a:rPr lang="ru-RU" sz="2000" b="1" dirty="0" smtClean="0">
                <a:solidFill>
                  <a:srgbClr val="6600CC"/>
                </a:solidFill>
              </a:rPr>
              <a:t>(</a:t>
            </a:r>
            <a:r>
              <a:rPr lang="ru-RU" sz="2000" b="1" dirty="0" err="1" smtClean="0">
                <a:solidFill>
                  <a:srgbClr val="6600CC"/>
                </a:solidFill>
              </a:rPr>
              <a:t>особл.печінка</a:t>
            </a:r>
            <a:r>
              <a:rPr lang="ru-RU" sz="2000" b="1" dirty="0" smtClean="0">
                <a:solidFill>
                  <a:srgbClr val="6600CC"/>
                </a:solidFill>
              </a:rPr>
              <a:t>, </a:t>
            </a:r>
            <a:r>
              <a:rPr lang="ru-RU" sz="2000" b="1" dirty="0" err="1" smtClean="0">
                <a:solidFill>
                  <a:srgbClr val="6600CC"/>
                </a:solidFill>
              </a:rPr>
              <a:t>нирки</a:t>
            </a:r>
            <a:r>
              <a:rPr lang="ru-RU" sz="2000" b="1" dirty="0" smtClean="0">
                <a:solidFill>
                  <a:srgbClr val="6600CC"/>
                </a:solidFill>
              </a:rPr>
              <a:t>)</a:t>
            </a:r>
          </a:p>
          <a:p>
            <a:pPr algn="ctr"/>
            <a:r>
              <a:rPr lang="ru-RU" sz="2000" b="1" dirty="0" smtClean="0">
                <a:solidFill>
                  <a:srgbClr val="6600CC"/>
                </a:solidFill>
              </a:rPr>
              <a:t> </a:t>
            </a:r>
            <a:r>
              <a:rPr lang="ru-RU" sz="2000" b="1" dirty="0" err="1" smtClean="0">
                <a:solidFill>
                  <a:srgbClr val="6600CC"/>
                </a:solidFill>
              </a:rPr>
              <a:t>рибі</a:t>
            </a:r>
            <a:r>
              <a:rPr lang="ru-RU" sz="2000" b="1" dirty="0" smtClean="0">
                <a:solidFill>
                  <a:srgbClr val="6600CC"/>
                </a:solidFill>
              </a:rPr>
              <a:t>, </a:t>
            </a:r>
            <a:r>
              <a:rPr lang="ru-RU" sz="2000" b="1" dirty="0" err="1" smtClean="0">
                <a:solidFill>
                  <a:srgbClr val="6600CC"/>
                </a:solidFill>
              </a:rPr>
              <a:t>гечаній</a:t>
            </a:r>
            <a:r>
              <a:rPr lang="ru-RU" sz="2000" b="1" dirty="0" smtClean="0">
                <a:solidFill>
                  <a:srgbClr val="6600CC"/>
                </a:solidFill>
              </a:rPr>
              <a:t> </a:t>
            </a:r>
            <a:r>
              <a:rPr lang="ru-RU" sz="2000" b="1" dirty="0" err="1" smtClean="0">
                <a:solidFill>
                  <a:srgbClr val="6600CC"/>
                </a:solidFill>
              </a:rPr>
              <a:t>крупі</a:t>
            </a:r>
            <a:r>
              <a:rPr lang="ru-RU" sz="2000" b="1" dirty="0" smtClean="0">
                <a:solidFill>
                  <a:srgbClr val="6600CC"/>
                </a:solidFill>
              </a:rPr>
              <a:t>,</a:t>
            </a:r>
          </a:p>
          <a:p>
            <a:pPr algn="ctr"/>
            <a:r>
              <a:rPr lang="ru-RU" sz="2000" b="1" dirty="0" err="1" smtClean="0">
                <a:solidFill>
                  <a:srgbClr val="6600CC"/>
                </a:solidFill>
              </a:rPr>
              <a:t>арахісі</a:t>
            </a:r>
            <a:r>
              <a:rPr lang="ru-RU" sz="2000" b="1" dirty="0">
                <a:solidFill>
                  <a:srgbClr val="6600CC"/>
                </a:solidFill>
              </a:rPr>
              <a:t>, </a:t>
            </a:r>
            <a:r>
              <a:rPr lang="ru-RU" sz="2000" b="1" dirty="0" err="1" smtClean="0">
                <a:solidFill>
                  <a:srgbClr val="6600CC"/>
                </a:solidFill>
              </a:rPr>
              <a:t>помідорах</a:t>
            </a:r>
            <a:r>
              <a:rPr lang="ru-RU" sz="2000" b="1" dirty="0" smtClean="0">
                <a:solidFill>
                  <a:srgbClr val="6600CC"/>
                </a:solidFill>
              </a:rPr>
              <a:t>,</a:t>
            </a:r>
          </a:p>
          <a:p>
            <a:pPr algn="ctr"/>
            <a:r>
              <a:rPr lang="ru-RU" sz="2000" b="1" dirty="0" smtClean="0">
                <a:solidFill>
                  <a:srgbClr val="6600CC"/>
                </a:solidFill>
              </a:rPr>
              <a:t> </a:t>
            </a:r>
            <a:r>
              <a:rPr lang="ru-RU" sz="2000" b="1" dirty="0" err="1" smtClean="0">
                <a:solidFill>
                  <a:srgbClr val="6600CC"/>
                </a:solidFill>
              </a:rPr>
              <a:t>петрушці</a:t>
            </a:r>
            <a:r>
              <a:rPr lang="ru-RU" sz="2000" b="1" dirty="0">
                <a:solidFill>
                  <a:srgbClr val="6600CC"/>
                </a:solidFill>
              </a:rPr>
              <a:t>,</a:t>
            </a:r>
          </a:p>
          <a:p>
            <a:pPr algn="ctr"/>
            <a:r>
              <a:rPr lang="uk-UA" sz="2000" b="1" dirty="0">
                <a:solidFill>
                  <a:srgbClr val="6600CC"/>
                </a:solidFill>
              </a:rPr>
              <a:t>шипшині.</a:t>
            </a:r>
          </a:p>
          <a:p>
            <a:pPr algn="ctr"/>
            <a:endParaRPr lang="ru-RU" sz="2000" b="1" dirty="0">
              <a:solidFill>
                <a:srgbClr val="6600CC"/>
              </a:solidFill>
            </a:endParaRPr>
          </a:p>
        </p:txBody>
      </p:sp>
      <p:pic>
        <p:nvPicPr>
          <p:cNvPr id="28686" name="Picture 14" descr="i?id=5934547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3541378"/>
            <a:ext cx="1656184" cy="1348121"/>
          </a:xfrm>
          <a:prstGeom prst="rect">
            <a:avLst/>
          </a:prstGeom>
          <a:noFill/>
          <a:ln w="12700">
            <a:solidFill>
              <a:srgbClr val="008000"/>
            </a:solidFill>
            <a:miter lim="800000"/>
            <a:headEnd/>
            <a:tailEnd/>
          </a:ln>
        </p:spPr>
      </p:pic>
      <p:pic>
        <p:nvPicPr>
          <p:cNvPr id="28688" name="Picture 16" descr="arachis_hypogae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4941168"/>
            <a:ext cx="1584176" cy="1739645"/>
          </a:xfrm>
          <a:prstGeom prst="rect">
            <a:avLst/>
          </a:prstGeom>
          <a:noFill/>
          <a:ln w="12700">
            <a:solidFill>
              <a:srgbClr val="339966"/>
            </a:solidFill>
            <a:miter lim="800000"/>
            <a:headEnd/>
            <a:tailEnd/>
          </a:ln>
        </p:spPr>
      </p:pic>
      <p:pic>
        <p:nvPicPr>
          <p:cNvPr id="28689" name="Picture 17" descr="Pn4367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5963" y="1851025"/>
            <a:ext cx="1728787" cy="1290638"/>
          </a:xfrm>
          <a:prstGeom prst="rect">
            <a:avLst/>
          </a:prstGeom>
          <a:noFill/>
          <a:ln w="19050">
            <a:solidFill>
              <a:srgbClr val="3F15EF"/>
            </a:solidFill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4581128"/>
            <a:ext cx="230425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8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animBg="1"/>
      <p:bldP spid="28677" grpId="0" animBg="1"/>
      <p:bldP spid="28678" grpId="0" animBg="1"/>
      <p:bldP spid="2867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39552" y="227694"/>
            <a:ext cx="7632848" cy="646331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86175" algn="l"/>
              </a:tabLst>
            </a:pPr>
            <a:r>
              <a:rPr kumimoji="0" lang="uk-UA" sz="13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ПРОМИСЛОВИЙ</a:t>
            </a:r>
            <a:r>
              <a:rPr kumimoji="0" lang="uk-UA" sz="3600" b="1" i="0" u="none" strike="noStrike" cap="none" normalizeH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ВИПУСК </a:t>
            </a: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ВІТАМІНІВ</a:t>
            </a:r>
            <a:r>
              <a:rPr kumimoji="0" lang="uk-UA" sz="13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1340768"/>
            <a:ext cx="8892480" cy="440120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нестачі вітамінів у їжі , люди  вживають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FF7C8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полівітаміни-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лікарські</a:t>
            </a:r>
            <a:r>
              <a:rPr kumimoji="0" lang="uk-UA" sz="2000" b="1" i="0" u="none" strike="noStrike" cap="none" normalizeH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препарати які випускають фармацевтичні підприємства. 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Вітаміни добувають за допомогою хімічних реакцій, мікробіологічним синтезом, а деякі — із природної сировини.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Найпростіші з них містять вітаміни А, В і С, а також глюкозу, цукор, крохмаль, харчові барвники. Але є і багатокомпонентні,  одна чи кілька пігулок або капсул яких задовольняють добову потребу людини у  вітамінах.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Добре відомі вітчизняні полівітамінні препарати: “ </a:t>
            </a:r>
            <a:r>
              <a:rPr kumimoji="0" lang="uk-UA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Ревіт”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“ </a:t>
            </a:r>
            <a:r>
              <a:rPr kumimoji="0" lang="uk-UA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Гексавіт”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“ </a:t>
            </a:r>
            <a:r>
              <a:rPr kumimoji="0" lang="uk-UA" sz="20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Декамевіт”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lvl="0" algn="l" eaLnBrk="0" hangingPunct="0"/>
            <a:r>
              <a:rPr lang="uk-UA" sz="20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Памятайте</a:t>
            </a:r>
            <a:r>
              <a:rPr lang="uk-UA" sz="2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! </a:t>
            </a:r>
            <a:r>
              <a:rPr lang="uk-UA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Вживання вітамінів у надмірних кількостях призводить до гіпервітамінозу ( краще вживати вітаміни треба за призначенням лікаря).</a:t>
            </a:r>
            <a:endParaRPr kumimoji="0" lang="uk-UA" sz="20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000" b="1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t="14000" b="13667"/>
          <a:stretch>
            <a:fillRect/>
          </a:stretch>
        </p:blipFill>
        <p:spPr bwMode="auto">
          <a:xfrm>
            <a:off x="755576" y="5157192"/>
            <a:ext cx="1761202" cy="143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5157192"/>
            <a:ext cx="1728192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5445224"/>
            <a:ext cx="237626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AutoShape 4"/>
          <p:cNvSpPr>
            <a:spLocks noChangeArrowheads="1"/>
          </p:cNvSpPr>
          <p:nvPr/>
        </p:nvSpPr>
        <p:spPr bwMode="auto">
          <a:xfrm>
            <a:off x="250825" y="44450"/>
            <a:ext cx="8893175" cy="1800225"/>
          </a:xfrm>
          <a:prstGeom prst="rightArrow">
            <a:avLst>
              <a:gd name="adj1" fmla="val 50000"/>
              <a:gd name="adj2" fmla="val 123501"/>
            </a:avLst>
          </a:prstGeom>
          <a:solidFill>
            <a:srgbClr val="FFBDBD">
              <a:alpha val="89803"/>
            </a:srgbClr>
          </a:solidFill>
          <a:ln w="127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600" b="1" dirty="0">
                <a:solidFill>
                  <a:srgbClr val="0000FF"/>
                </a:solidFill>
                <a:latin typeface="Bookman Old Style" pitchFamily="18" charset="0"/>
              </a:rPr>
              <a:t>   </a:t>
            </a:r>
            <a:r>
              <a:rPr lang="ru-RU" sz="2600" b="1" dirty="0" smtClean="0">
                <a:solidFill>
                  <a:srgbClr val="0000FF"/>
                </a:solidFill>
                <a:latin typeface="Bookman Old Style" pitchFamily="18" charset="0"/>
              </a:rPr>
              <a:t>ВІТАМІНИ І  ПОЛІВІТАМІНИ   </a:t>
            </a:r>
            <a:endParaRPr lang="ru-RU" sz="2600" b="1" dirty="0">
              <a:solidFill>
                <a:srgbClr val="0000FF"/>
              </a:solidFill>
              <a:latin typeface="Bookman Old Style" pitchFamily="18" charset="0"/>
            </a:endParaRPr>
          </a:p>
        </p:txBody>
      </p:sp>
      <p:pic>
        <p:nvPicPr>
          <p:cNvPr id="30725" name="Picture 5" descr="vit 24"/>
          <p:cNvPicPr>
            <a:picLocks noChangeAspect="1" noChangeArrowheads="1"/>
          </p:cNvPicPr>
          <p:nvPr/>
        </p:nvPicPr>
        <p:blipFill>
          <a:blip r:embed="rId2" cstate="print"/>
          <a:srcRect t="10078" b="10078"/>
          <a:stretch>
            <a:fillRect/>
          </a:stretch>
        </p:blipFill>
        <p:spPr bwMode="auto">
          <a:xfrm>
            <a:off x="2051050" y="3141663"/>
            <a:ext cx="2089150" cy="98425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30728" name="Picture 8" descr="vitamine_01"/>
          <p:cNvPicPr>
            <a:picLocks noChangeAspect="1" noChangeArrowheads="1"/>
          </p:cNvPicPr>
          <p:nvPr/>
        </p:nvPicPr>
        <p:blipFill>
          <a:blip r:embed="rId3" cstate="print"/>
          <a:srcRect r="-319"/>
          <a:stretch>
            <a:fillRect/>
          </a:stretch>
        </p:blipFill>
        <p:spPr bwMode="auto">
          <a:xfrm>
            <a:off x="6300788" y="2276475"/>
            <a:ext cx="1036637" cy="1524000"/>
          </a:xfrm>
          <a:prstGeom prst="rect">
            <a:avLst/>
          </a:prstGeom>
          <a:noFill/>
          <a:ln w="12700">
            <a:solidFill>
              <a:srgbClr val="3366FF"/>
            </a:solidFill>
            <a:miter lim="800000"/>
            <a:headEnd/>
            <a:tailEnd/>
          </a:ln>
        </p:spPr>
      </p:pic>
      <p:pic>
        <p:nvPicPr>
          <p:cNvPr id="30729" name="Picture 9" descr="vit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2500" y="4437063"/>
            <a:ext cx="1341438" cy="2189162"/>
          </a:xfrm>
          <a:prstGeom prst="rect">
            <a:avLst/>
          </a:prstGeom>
          <a:noFill/>
          <a:ln w="12700">
            <a:solidFill>
              <a:srgbClr val="CC0000"/>
            </a:solidFill>
            <a:miter lim="800000"/>
            <a:headEnd/>
            <a:tailEnd/>
          </a:ln>
        </p:spPr>
      </p:pic>
      <p:pic>
        <p:nvPicPr>
          <p:cNvPr id="30733" name="Picture 13" descr="i?id=25132816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063" y="1484313"/>
            <a:ext cx="6000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5" name="Picture 15" descr="i?id=16346845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79613" y="1557338"/>
            <a:ext cx="666750" cy="952500"/>
          </a:xfrm>
          <a:prstGeom prst="rect">
            <a:avLst/>
          </a:prstGeom>
          <a:noFill/>
          <a:ln w="12700">
            <a:solidFill>
              <a:srgbClr val="339966"/>
            </a:solidFill>
            <a:miter lim="800000"/>
            <a:headEnd/>
            <a:tailEnd/>
          </a:ln>
        </p:spPr>
      </p:pic>
      <p:pic>
        <p:nvPicPr>
          <p:cNvPr id="30737" name="Picture 17" descr="i?id=30408046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03800" y="3068638"/>
            <a:ext cx="703263" cy="1800225"/>
          </a:xfrm>
          <a:prstGeom prst="rect">
            <a:avLst/>
          </a:prstGeom>
          <a:noFill/>
          <a:ln w="12700">
            <a:solidFill>
              <a:srgbClr val="99CC00"/>
            </a:solidFill>
            <a:miter lim="800000"/>
            <a:headEnd/>
            <a:tailEnd/>
          </a:ln>
        </p:spPr>
      </p:pic>
      <p:pic>
        <p:nvPicPr>
          <p:cNvPr id="30739" name="Picture 19" descr="image_alvityl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868988" y="4005263"/>
            <a:ext cx="3024187" cy="2663825"/>
          </a:xfrm>
          <a:prstGeom prst="rect">
            <a:avLst/>
          </a:prstGeom>
          <a:noFill/>
          <a:ln w="12700">
            <a:solidFill>
              <a:srgbClr val="FF99CC"/>
            </a:solidFill>
            <a:miter lim="800000"/>
            <a:headEnd/>
            <a:tailEnd/>
          </a:ln>
        </p:spPr>
      </p:pic>
      <p:pic>
        <p:nvPicPr>
          <p:cNvPr id="30740" name="Picture 20" descr="vit_bi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50825" y="1989138"/>
            <a:ext cx="1419225" cy="1714500"/>
          </a:xfrm>
          <a:prstGeom prst="rect">
            <a:avLst/>
          </a:prstGeom>
          <a:noFill/>
          <a:ln w="12700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30741" name="Picture 21" descr="multi_vitamin_uvlogh_lich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132138" y="1700213"/>
            <a:ext cx="1990725" cy="1223962"/>
          </a:xfrm>
          <a:prstGeom prst="rect">
            <a:avLst/>
          </a:prstGeom>
          <a:noFill/>
          <a:ln w="12700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30743" name="Picture 23" descr="vit 10"/>
          <p:cNvPicPr>
            <a:picLocks noChangeAspect="1" noChangeArrowheads="1"/>
          </p:cNvPicPr>
          <p:nvPr/>
        </p:nvPicPr>
        <p:blipFill>
          <a:blip r:embed="rId14" cstate="print"/>
          <a:srcRect r="-3" b="3"/>
          <a:stretch>
            <a:fillRect/>
          </a:stretch>
        </p:blipFill>
        <p:spPr bwMode="auto">
          <a:xfrm>
            <a:off x="469900" y="4722813"/>
            <a:ext cx="2085975" cy="1800225"/>
          </a:xfrm>
          <a:prstGeom prst="rect">
            <a:avLst/>
          </a:prstGeom>
          <a:noFill/>
          <a:ln w="12700">
            <a:solidFill>
              <a:srgbClr val="99CC00"/>
            </a:solidFill>
            <a:miter lim="800000"/>
            <a:headEnd/>
            <a:tailEnd/>
          </a:ln>
        </p:spPr>
      </p:pic>
      <p:pic>
        <p:nvPicPr>
          <p:cNvPr id="30745" name="Picture 25" descr="i?id=33618965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451725" y="1844675"/>
            <a:ext cx="1562100" cy="1655763"/>
          </a:xfrm>
          <a:prstGeom prst="rect">
            <a:avLst/>
          </a:prstGeom>
          <a:noFill/>
          <a:ln w="12700">
            <a:solidFill>
              <a:srgbClr val="FF99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307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3074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30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30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70" decel="100000"/>
                                        <p:tgtEl>
                                          <p:spTgt spid="307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770" decel="100000"/>
                                        <p:tgtEl>
                                          <p:spTgt spid="3074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70" decel="100000"/>
                                        <p:tgtEl>
                                          <p:spTgt spid="307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770" decel="100000"/>
                                        <p:tgtEl>
                                          <p:spTgt spid="3073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00"/>
                            </p:stCondLst>
                            <p:childTnLst>
                              <p:par>
                                <p:cTn id="46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70" decel="100000"/>
                                        <p:tgtEl>
                                          <p:spTgt spid="307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770" decel="100000"/>
                                        <p:tgtEl>
                                          <p:spTgt spid="3074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1" dur="770" fill="hold"/>
                                        <p:tgtEl>
                                          <p:spTgt spid="30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3" dur="770" fill="hold"/>
                                        <p:tgtEl>
                                          <p:spTgt spid="30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8" dur="1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000"/>
                            </p:stCondLst>
                            <p:childTnLst>
                              <p:par>
                                <p:cTn id="60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000"/>
                            </p:stCondLst>
                            <p:childTnLst>
                              <p:par>
                                <p:cTn id="64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6" dur="1" fill="hold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000"/>
                            </p:stCondLst>
                            <p:childTnLst>
                              <p:par>
                                <p:cTn id="68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0" dur="1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9000"/>
                            </p:stCondLst>
                            <p:childTnLst>
                              <p:par>
                                <p:cTn id="72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4" dur="1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000"/>
                            </p:stCondLst>
                            <p:childTnLst>
                              <p:par>
                                <p:cTn id="76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8" dur="1" fill="hold"/>
                                        <p:tgtEl>
                                          <p:spTgt spid="3073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2" dur="1" fill="hold"/>
                                        <p:tgtEl>
                                          <p:spTgt spid="3074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 uiExpand="1" build="allAtOnce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sz="4400" b="1" dirty="0" smtClean="0">
                <a:solidFill>
                  <a:srgbClr val="FFFF00"/>
                </a:solidFill>
              </a:rPr>
              <a:t>Біологічно активні речовини (БАР) </a:t>
            </a:r>
            <a:endParaRPr lang="ru-RU" sz="4400" b="1" dirty="0">
              <a:solidFill>
                <a:srgbClr val="FFFF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27584" y="1484784"/>
            <a:ext cx="1872208" cy="9144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516216" y="1484784"/>
            <a:ext cx="2016224" cy="914400"/>
          </a:xfrm>
          <a:prstGeom prst="round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707904" y="1484784"/>
            <a:ext cx="2066528" cy="9144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83568" y="4869160"/>
            <a:ext cx="1944216" cy="9144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779912" y="4941168"/>
            <a:ext cx="2016224" cy="9144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588224" y="4869160"/>
            <a:ext cx="2016224" cy="914400"/>
          </a:xfrm>
          <a:prstGeom prst="round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555776" y="3140968"/>
            <a:ext cx="4608512" cy="91440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2627784" y="3356992"/>
            <a:ext cx="39604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MyriadPro-Bold"/>
              </a:rPr>
              <a:t>Біологічно активні речовини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 flipV="1">
            <a:off x="5580112" y="2420888"/>
            <a:ext cx="1224136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 flipV="1">
            <a:off x="2483768" y="2420888"/>
            <a:ext cx="144016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4716016" y="2420888"/>
            <a:ext cx="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4788024" y="4077072"/>
            <a:ext cx="0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flipH="1">
            <a:off x="2555776" y="4077072"/>
            <a:ext cx="1368152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>
            <a:off x="5652120" y="4077072"/>
            <a:ext cx="1080120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1259632" y="1757428"/>
            <a:ext cx="971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MyriadPro-Bold"/>
              </a:rPr>
              <a:t>Вітаміни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6948264" y="1757428"/>
            <a:ext cx="118762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MyriadPro-Bold" charset="0"/>
              </a:rPr>
              <a:t>Ферменти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4067944" y="1772816"/>
            <a:ext cx="133164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MyriadPro-Bold" charset="0"/>
              </a:rPr>
              <a:t>Гормони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4139952" y="5213812"/>
            <a:ext cx="133164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MyriadPro-Bold" charset="0"/>
              </a:rPr>
              <a:t>Антибіотики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1043608" y="5141803"/>
            <a:ext cx="122413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MyriadPro-Bold" charset="0"/>
              </a:rPr>
              <a:t>Алкалоїди 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6732240" y="5157192"/>
            <a:ext cx="17636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MyriadPro-Bold" charset="0"/>
              </a:rPr>
              <a:t>Токсини та отрути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323528" y="5964669"/>
            <a:ext cx="85324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MyriadPro-Bold"/>
              </a:rPr>
              <a:t>БАР-речовини, що активно впливають на біологічні процеси в живих організмах.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089" name="Rectangle 9"/>
          <p:cNvSpPr>
            <a:spLocks noChangeArrowheads="1"/>
          </p:cNvSpPr>
          <p:nvPr/>
        </p:nvSpPr>
        <p:spPr bwMode="auto">
          <a:xfrm>
            <a:off x="1547664" y="6309320"/>
            <a:ext cx="64142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MyriadPro-Bold" charset="0"/>
              </a:rPr>
              <a:t>Мають високу фізіологічну активність за малих концентрацій.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6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000"/>
                            </p:stCondLst>
                            <p:childTnLst>
                              <p:par>
                                <p:cTn id="8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500"/>
                            </p:stCondLst>
                            <p:childTnLst>
                              <p:par>
                                <p:cTn id="89" presetID="5" presetClass="entr" presetSubtype="1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500"/>
                                        <p:tgtEl>
                                          <p:spTgt spid="46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3" presetClass="entr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1" animBg="1"/>
      <p:bldP spid="46081" grpId="0"/>
      <p:bldP spid="46082" grpId="0"/>
      <p:bldP spid="46083" grpId="0"/>
      <p:bldP spid="46084" grpId="0"/>
      <p:bldP spid="46085" grpId="0"/>
      <p:bldP spid="46086" grpId="0"/>
      <p:bldP spid="46087" grpId="0"/>
      <p:bldP spid="46088" grpId="3" build="allAtOnce"/>
      <p:bldP spid="46089" grpId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562074"/>
          </a:xfrm>
        </p:spPr>
        <p:txBody>
          <a:bodyPr/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Історія відкриття вітамінів</a:t>
            </a:r>
            <a:endParaRPr lang="ru-RU" sz="32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620688"/>
            <a:ext cx="8964488" cy="623731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XIX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століття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(друга половина)-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вважали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харчова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цінність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продуктів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визначається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вмістом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 них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білків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жирів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вуглеводів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мінеральних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солей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води. 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Але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тривалих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морських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подорожей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 при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достатніх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запасах </a:t>
            </a:r>
          </a:p>
          <a:p>
            <a:pPr>
              <a:buNone/>
            </a:pP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продовольства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люди гинули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цинги.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Чому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uk-UA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uk-UA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Знайшов   відповідь  на це питання  в 1880 році</a:t>
            </a:r>
          </a:p>
          <a:p>
            <a:pPr>
              <a:lnSpc>
                <a:spcPct val="80000"/>
              </a:lnSpc>
              <a:buNone/>
            </a:pPr>
            <a:r>
              <a:rPr lang="uk-UA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російський вчений   Микола Лунін.</a:t>
            </a:r>
          </a:p>
          <a:p>
            <a:pPr>
              <a:lnSpc>
                <a:spcPct val="80000"/>
              </a:lnSpc>
              <a:buNone/>
            </a:pPr>
            <a:r>
              <a:rPr lang="uk-UA" sz="1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Дослідження</a:t>
            </a:r>
            <a:r>
              <a:rPr lang="uk-UA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1800" dirty="0" err="1" smtClean="0">
                <a:latin typeface="Times New Roman" pitchFamily="18" charset="0"/>
                <a:cs typeface="Times New Roman" pitchFamily="18" charset="0"/>
              </a:rPr>
              <a:t>“Роль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мінеральних речовин в </a:t>
            </a:r>
            <a:r>
              <a:rPr lang="uk-UA" sz="1800" dirty="0" err="1" smtClean="0">
                <a:latin typeface="Times New Roman" pitchFamily="18" charset="0"/>
                <a:cs typeface="Times New Roman" pitchFamily="18" charset="0"/>
              </a:rPr>
              <a:t>живленні.”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80000"/>
              </a:lnSpc>
              <a:buNone/>
            </a:pPr>
            <a:r>
              <a:rPr lang="uk-UA" sz="1800" dirty="0" err="1" smtClean="0">
                <a:latin typeface="Times New Roman" pitchFamily="18" charset="0"/>
                <a:cs typeface="Times New Roman" pitchFamily="18" charset="0"/>
              </a:rPr>
              <a:t>Піддослідні-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миші.</a:t>
            </a:r>
          </a:p>
          <a:p>
            <a:pPr>
              <a:lnSpc>
                <a:spcPct val="80000"/>
              </a:lnSpc>
              <a:buNone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1-а група:  споживає штучну їжу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складену зі всіх </a:t>
            </a:r>
          </a:p>
          <a:p>
            <a:pPr>
              <a:lnSpc>
                <a:spcPct val="80000"/>
              </a:lnSpc>
              <a:buNone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відомих частин молока (казеїну, жиру, цукру і солей). </a:t>
            </a:r>
          </a:p>
          <a:p>
            <a:pPr>
              <a:lnSpc>
                <a:spcPct val="80000"/>
              </a:lnSpc>
              <a:buNone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2-а група:.  отримували натуральне молоко. </a:t>
            </a:r>
          </a:p>
          <a:p>
            <a:pPr>
              <a:lnSpc>
                <a:spcPct val="80000"/>
              </a:lnSpc>
              <a:buNone/>
            </a:pPr>
            <a:r>
              <a:rPr lang="uk-UA" sz="1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Результат: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1група- миші чахнули і гинули. 2-а група - були рухливі і здорові.</a:t>
            </a:r>
          </a:p>
          <a:p>
            <a:pPr>
              <a:lnSpc>
                <a:spcPct val="80000"/>
              </a:lnSpc>
              <a:buNone/>
            </a:pPr>
            <a:r>
              <a:rPr lang="uk-UA" sz="1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Висновок ученого:"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в молоці..містяться ще інші речовини, незамінні для </a:t>
            </a:r>
            <a:r>
              <a:rPr lang="uk-UA" sz="1800" dirty="0" err="1" smtClean="0">
                <a:latin typeface="Times New Roman" pitchFamily="18" charset="0"/>
                <a:cs typeface="Times New Roman" pitchFamily="18" charset="0"/>
              </a:rPr>
              <a:t>живлення”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**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16 років потому знайшли причину хвороби "бері-бері", поширеної серед жителів Японії і Індонезії, що харчувалися в основному очищеним рисом. Лікареві </a:t>
            </a:r>
            <a:r>
              <a:rPr lang="uk-UA" sz="1600" dirty="0" err="1" smtClean="0">
                <a:latin typeface="Times New Roman" pitchFamily="18" charset="0"/>
                <a:cs typeface="Times New Roman" pitchFamily="18" charset="0"/>
              </a:rPr>
              <a:t>Ейкману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, що працював в тюремному госпіталі на острові Ява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допомогли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... кури,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бродили по двору.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годували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очищеним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зерном,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птиці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страждали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захворювання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нагадувало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бері-бері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Варто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відмітити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на рис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неочищений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- хвороба  проходила         </a:t>
            </a:r>
          </a:p>
          <a:p>
            <a:pPr>
              <a:lnSpc>
                <a:spcPct val="80000"/>
              </a:lnSpc>
              <a:buNone/>
            </a:pP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Першим </a:t>
            </a:r>
            <a:r>
              <a:rPr lang="ru-RU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виділив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вітамін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кристалічному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вигляді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польський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вчений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Казимир </a:t>
            </a:r>
            <a:r>
              <a:rPr lang="ru-RU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Функ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 1911 </a:t>
            </a:r>
            <a:r>
              <a:rPr lang="ru-RU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ru-RU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Рік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потому </a:t>
            </a:r>
            <a:r>
              <a:rPr lang="ru-RU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же придумав </a:t>
            </a:r>
            <a:r>
              <a:rPr lang="ru-RU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назву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латинського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vita</a:t>
            </a:r>
            <a:r>
              <a:rPr lang="uk-UA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" - "життя".</a:t>
            </a:r>
          </a:p>
        </p:txBody>
      </p:sp>
      <p:pic>
        <p:nvPicPr>
          <p:cNvPr id="6" name="Рисунок 5" descr="C:\Users\User\Desktop\Дистанційне навчання 12.03.3.04 2020\10 клас Хімія Дистанція\Lunin_Nikolay_Ivanovich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1412776"/>
            <a:ext cx="1619672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User\Desktop\Дистанційне навчання 12.03.3.04 2020\10 клас Хімія Дистанція\ee19e4d849496ff35e10732d162e6e2d.png"/>
          <p:cNvPicPr/>
          <p:nvPr/>
        </p:nvPicPr>
        <p:blipFill>
          <a:blip r:embed="rId3" cstate="print"/>
          <a:srcRect l="13308" r="29129"/>
          <a:stretch>
            <a:fillRect/>
          </a:stretch>
        </p:blipFill>
        <p:spPr bwMode="auto">
          <a:xfrm>
            <a:off x="251520" y="5513356"/>
            <a:ext cx="1333500" cy="134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000"/>
                            </p:stCondLst>
                            <p:childTnLst>
                              <p:par>
                                <p:cTn id="5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80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80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80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720"/>
                            </p:stCondLst>
                            <p:childTnLst>
                              <p:par>
                                <p:cTn id="6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4" dur="80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5" dur="80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80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9" dur="80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0" dur="80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80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600"/>
                            </p:stCondLst>
                            <p:childTnLst>
                              <p:par>
                                <p:cTn id="7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5" dur="80"/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6" dur="80"/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80"/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1120"/>
                            </p:stCondLst>
                            <p:childTnLst>
                              <p:par>
                                <p:cTn id="7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1" dur="80"/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2" dur="80"/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80"/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3760"/>
                            </p:stCondLst>
                            <p:childTnLst>
                              <p:par>
                                <p:cTn id="8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7" dur="80"/>
                                        <p:tgtEl>
                                          <p:spTgt spid="174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8" dur="80"/>
                                        <p:tgtEl>
                                          <p:spTgt spid="174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80"/>
                                        <p:tgtEl>
                                          <p:spTgt spid="174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174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174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800" decel="100000"/>
                                        <p:tgtEl>
                                          <p:spTgt spid="174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800" decel="100000" fill="hold"/>
                                        <p:tgtEl>
                                          <p:spTgt spid="174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174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174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174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174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174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174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uk-UA" sz="4000" b="1" dirty="0" smtClean="0">
                <a:solidFill>
                  <a:srgbClr val="FFFF00"/>
                </a:solidFill>
              </a:rPr>
              <a:t>            Біологічна роль вітамінів 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67544" y="1772817"/>
            <a:ext cx="4038600" cy="2736304"/>
          </a:xfrm>
          <a:solidFill>
            <a:schemeClr val="accent3"/>
          </a:solidFill>
        </p:spPr>
        <p:txBody>
          <a:bodyPr/>
          <a:lstStyle/>
          <a:p>
            <a:pPr algn="ctr"/>
            <a:r>
              <a:rPr lang="uk-UA" b="1" dirty="0" smtClean="0">
                <a:solidFill>
                  <a:srgbClr val="0000CC"/>
                </a:solidFill>
              </a:rPr>
              <a:t>Забезпечують ріст і розвиток організмів разом із білками, жирами, вуглеводами і неорганічними речовинами.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2815"/>
            <a:ext cx="4038600" cy="2736305"/>
          </a:xfrm>
          <a:solidFill>
            <a:schemeClr val="accent3"/>
          </a:solidFill>
        </p:spPr>
        <p:txBody>
          <a:bodyPr/>
          <a:lstStyle/>
          <a:p>
            <a:pPr algn="ctr"/>
            <a:r>
              <a:rPr lang="uk-UA" b="1" dirty="0" smtClean="0">
                <a:solidFill>
                  <a:srgbClr val="0000CC"/>
                </a:solidFill>
              </a:rPr>
              <a:t>Спільно із ферментами регулюють обмін речовин та енергії</a:t>
            </a:r>
            <a:r>
              <a:rPr lang="uk-UA" dirty="0" smtClean="0">
                <a:solidFill>
                  <a:srgbClr val="0000CC"/>
                </a:solidFill>
              </a:rPr>
              <a:t>.</a:t>
            </a:r>
            <a:endParaRPr lang="ru-RU" dirty="0">
              <a:solidFill>
                <a:srgbClr val="0000CC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4581128"/>
            <a:ext cx="86764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85% </a:t>
            </a:r>
            <a:r>
              <a:rPr lang="uk-U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стану нашого здоров'я залежить від живлення.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5805264"/>
            <a:ext cx="8892480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Вітаміни потрібні не лише людині. У корми для с/г тварин добавляють ті з них, яких майже немає в рослинах, — вітаміни А,B12,D, E.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5013176"/>
            <a:ext cx="8064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rgbClr val="FF7C80"/>
                </a:solidFill>
              </a:rPr>
              <a:t>За підвищення температури, а також під дією кофеїну, нікотину, алкоголю відбувається  руйнування вітамінів групи В. Вітамін А-  </a:t>
            </a:r>
            <a:r>
              <a:rPr lang="uk-UA" b="1" dirty="0" err="1" smtClean="0">
                <a:solidFill>
                  <a:srgbClr val="FF7C80"/>
                </a:solidFill>
              </a:rPr>
              <a:t>окиснюється</a:t>
            </a:r>
            <a:r>
              <a:rPr lang="uk-UA" b="1" dirty="0" smtClean="0">
                <a:solidFill>
                  <a:srgbClr val="FF7C80"/>
                </a:solidFill>
              </a:rPr>
              <a:t> повітрям та </a:t>
            </a:r>
            <a:r>
              <a:rPr lang="uk-UA" b="1" dirty="0" err="1" smtClean="0">
                <a:solidFill>
                  <a:srgbClr val="FF7C80"/>
                </a:solidFill>
              </a:rPr>
              <a:t>УФВ</a:t>
            </a:r>
            <a:r>
              <a:rPr lang="uk-UA" b="1" dirty="0" smtClean="0">
                <a:solidFill>
                  <a:srgbClr val="FF7C80"/>
                </a:solidFill>
              </a:rPr>
              <a:t>.</a:t>
            </a:r>
            <a:endParaRPr lang="ru-RU" dirty="0">
              <a:solidFill>
                <a:srgbClr val="FF7C80"/>
              </a:solidFill>
            </a:endParaRPr>
          </a:p>
        </p:txBody>
      </p:sp>
      <p:pic>
        <p:nvPicPr>
          <p:cNvPr id="8" name="Рисунок 7" descr="C:\Users\User\Desktop\Дистанційне навчання 12.03.3.04 2020\10 клас Хімія Дистанція\vita1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0"/>
            <a:ext cx="1899199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1143000"/>
          </a:xfrm>
        </p:spPr>
        <p:txBody>
          <a:bodyPr/>
          <a:lstStyle/>
          <a:p>
            <a:pPr algn="ctr"/>
            <a:r>
              <a:rPr lang="uk-UA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Ферменти </a:t>
            </a:r>
            <a:r>
              <a:rPr lang="uk-UA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(ензими)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2520280"/>
          </a:xfrm>
        </p:spPr>
        <p:txBody>
          <a:bodyPr>
            <a:normAutofit fontScale="77500" lnSpcReduction="20000"/>
          </a:bodyPr>
          <a:lstStyle/>
          <a:p>
            <a:r>
              <a:rPr lang="uk-UA" sz="31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Термін </a:t>
            </a:r>
            <a:r>
              <a:rPr lang="uk-UA" sz="3100" b="1" dirty="0" smtClean="0">
                <a:latin typeface="Times New Roman" pitchFamily="18" charset="0"/>
                <a:cs typeface="Times New Roman" pitchFamily="18" charset="0"/>
              </a:rPr>
              <a:t>запропонував у 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XVII</a:t>
            </a:r>
            <a:r>
              <a:rPr lang="uk-UA" sz="3100" b="1" dirty="0" smtClean="0">
                <a:latin typeface="Times New Roman" pitchFamily="18" charset="0"/>
                <a:cs typeface="Times New Roman" pitchFamily="18" charset="0"/>
              </a:rPr>
              <a:t> столітті </a:t>
            </a:r>
          </a:p>
          <a:p>
            <a:pPr>
              <a:buNone/>
            </a:pPr>
            <a:r>
              <a:rPr lang="uk-UA" sz="3100" b="1" dirty="0" smtClean="0">
                <a:latin typeface="Times New Roman" pitchFamily="18" charset="0"/>
                <a:cs typeface="Times New Roman" pitchFamily="18" charset="0"/>
              </a:rPr>
              <a:t>                 хімік       </a:t>
            </a:r>
            <a:r>
              <a:rPr lang="uk-UA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Ян </a:t>
            </a:r>
            <a:r>
              <a:rPr lang="uk-UA" sz="31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ван</a:t>
            </a:r>
            <a:r>
              <a:rPr lang="uk-UA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1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Гельмонтон</a:t>
            </a:r>
            <a:r>
              <a:rPr lang="uk-UA" sz="31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uk-UA" sz="3100" b="1" dirty="0" smtClean="0">
                <a:latin typeface="Times New Roman" pitchFamily="18" charset="0"/>
                <a:cs typeface="Times New Roman" pitchFamily="18" charset="0"/>
              </a:rPr>
              <a:t>                 для опису механізмів травлення</a:t>
            </a:r>
          </a:p>
          <a:p>
            <a:pPr>
              <a:buNone/>
            </a:pPr>
            <a:endParaRPr lang="uk-UA" sz="31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31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>
              <a:buNone/>
            </a:pPr>
            <a:r>
              <a:rPr lang="uk-UA" sz="3100" b="1" dirty="0" smtClean="0">
                <a:latin typeface="Times New Roman" pitchFamily="18" charset="0"/>
                <a:cs typeface="Times New Roman" pitchFamily="18" charset="0"/>
              </a:rPr>
              <a:t>                               </a:t>
            </a:r>
          </a:p>
          <a:p>
            <a:pPr>
              <a:buNone/>
            </a:pPr>
            <a:r>
              <a:rPr lang="uk-UA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rcRect l="6000" t="5000" r="4400" b="17000"/>
          <a:stretch>
            <a:fillRect/>
          </a:stretch>
        </p:blipFill>
        <p:spPr bwMode="auto">
          <a:xfrm>
            <a:off x="7020272" y="1268760"/>
            <a:ext cx="1773560" cy="2539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3" cstate="print"/>
          <a:srcRect l="11200" t="11143" r="8800" b="12857"/>
          <a:stretch>
            <a:fillRect/>
          </a:stretch>
        </p:blipFill>
        <p:spPr bwMode="auto">
          <a:xfrm>
            <a:off x="179512" y="3717032"/>
            <a:ext cx="201622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339752" y="3933056"/>
            <a:ext cx="6552728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uk-UA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Едуард </a:t>
            </a:r>
            <a:r>
              <a:rPr lang="uk-UA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Бюхнер</a:t>
            </a:r>
            <a:r>
              <a:rPr lang="uk-U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у 1907 році отримав</a:t>
            </a:r>
          </a:p>
          <a:p>
            <a:pPr algn="l">
              <a:buNone/>
            </a:pPr>
            <a:r>
              <a:rPr lang="uk-UA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uk-UA" sz="2400" b="1" dirty="0" smtClean="0">
                <a:solidFill>
                  <a:srgbClr val="FF7C80"/>
                </a:solidFill>
                <a:latin typeface="Times New Roman" pitchFamily="18" charset="0"/>
                <a:cs typeface="Times New Roman" pitchFamily="18" charset="0"/>
              </a:rPr>
              <a:t>Нобелівську    премію </a:t>
            </a:r>
          </a:p>
          <a:p>
            <a:pPr algn="l">
              <a:buNone/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екпериментальне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доведення існування ферментів,опублікував роботу</a:t>
            </a:r>
          </a:p>
          <a:p>
            <a:pPr algn="l">
              <a:buNone/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“Спиртове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бродіння без дріжджових </a:t>
            </a:r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клітин”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9" grpId="0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Содержимое 17"/>
          <p:cNvSpPr>
            <a:spLocks noGrp="1"/>
          </p:cNvSpPr>
          <p:nvPr>
            <p:ph idx="1"/>
          </p:nvPr>
        </p:nvSpPr>
        <p:spPr>
          <a:xfrm>
            <a:off x="0" y="620688"/>
            <a:ext cx="9144000" cy="6237312"/>
          </a:xfrm>
        </p:spPr>
        <p:txBody>
          <a:bodyPr>
            <a:normAutofit/>
          </a:bodyPr>
          <a:lstStyle/>
          <a:p>
            <a:r>
              <a:rPr lang="uk-UA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Ферменти</a:t>
            </a:r>
            <a:r>
              <a:rPr lang="uk-UA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біологічно активні речовини, що прискорюють хімічні реакції пов’язані з обміном речовин і перетворенням енергії, синтезом ДНК і РНК  в організмах.</a:t>
            </a:r>
          </a:p>
          <a:p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Ферменти - біокаталізатори всіх біохімічних реакцій.</a:t>
            </a:r>
          </a:p>
          <a:p>
            <a:r>
              <a:rPr lang="uk-UA" sz="2000" b="1" dirty="0" smtClean="0">
                <a:solidFill>
                  <a:srgbClr val="FFFF00"/>
                </a:solidFill>
              </a:rPr>
              <a:t>Ензимологія </a:t>
            </a:r>
            <a:r>
              <a:rPr lang="uk-UA" sz="2000" b="1" dirty="0" smtClean="0">
                <a:solidFill>
                  <a:schemeClr val="bg1"/>
                </a:solidFill>
              </a:rPr>
              <a:t>— наука про ферменти, одна з галузей біохімії. </a:t>
            </a:r>
          </a:p>
          <a:p>
            <a:r>
              <a:rPr lang="uk-UA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Мають </a:t>
            </a:r>
            <a:r>
              <a:rPr lang="uk-UA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високу специфічність</a:t>
            </a:r>
            <a:r>
              <a:rPr lang="uk-UA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для кожної </a:t>
            </a:r>
            <a:r>
              <a:rPr lang="uk-UA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хімреакції</a:t>
            </a:r>
            <a:r>
              <a:rPr lang="uk-UA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існує свій фермент .</a:t>
            </a:r>
            <a:endParaRPr lang="uk-UA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Усі ферменти  вибагливі до : </a:t>
            </a:r>
            <a:r>
              <a:rPr lang="uk-UA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рН</a:t>
            </a:r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en-US" sz="2000" b="1" dirty="0" smtClean="0">
                <a:solidFill>
                  <a:schemeClr val="bg1"/>
                </a:solidFill>
              </a:rPr>
              <a:t>t</a:t>
            </a:r>
            <a:r>
              <a:rPr lang="en-US" sz="2000" b="1" baseline="30000" dirty="0" smtClean="0">
                <a:solidFill>
                  <a:schemeClr val="bg1"/>
                </a:solidFill>
              </a:rPr>
              <a:t>0 </a:t>
            </a:r>
            <a:r>
              <a:rPr lang="en-US" sz="2000" b="1" dirty="0" smtClean="0">
                <a:solidFill>
                  <a:schemeClr val="bg1"/>
                </a:solidFill>
              </a:rPr>
              <a:t>C.</a:t>
            </a:r>
            <a:endParaRPr lang="ru-RU" sz="2000" dirty="0" smtClean="0">
              <a:solidFill>
                <a:schemeClr val="bg1"/>
              </a:solidFill>
            </a:endParaRPr>
          </a:p>
          <a:p>
            <a:r>
              <a:rPr lang="uk-UA" sz="2000" dirty="0" smtClean="0">
                <a:solidFill>
                  <a:schemeClr val="bg1"/>
                </a:solidFill>
              </a:rPr>
              <a:t>Вони  беруть участь у процесах бродіння (основа виробництва вина,пива, оцту, кисломолочних продуктів, квашення овочів,випікання хлі</a:t>
            </a:r>
            <a:r>
              <a:rPr lang="uk-UA" sz="2000" b="1" dirty="0" smtClean="0">
                <a:solidFill>
                  <a:schemeClr val="bg1"/>
                </a:solidFill>
              </a:rPr>
              <a:t>ба).</a:t>
            </a:r>
          </a:p>
          <a:p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Ферменти - </a:t>
            </a:r>
            <a:r>
              <a:rPr lang="uk-UA" sz="2000" dirty="0" smtClean="0">
                <a:solidFill>
                  <a:schemeClr val="bg1"/>
                </a:solidFill>
              </a:rPr>
              <a:t>утворюються в живих організмах  і  наявні  в усіх живих клітинах:</a:t>
            </a:r>
          </a:p>
          <a:p>
            <a:endParaRPr lang="ru-RU" sz="2000" dirty="0" smtClean="0">
              <a:solidFill>
                <a:schemeClr val="bg1"/>
              </a:solidFill>
            </a:endParaRPr>
          </a:p>
          <a:p>
            <a:endParaRPr lang="uk-UA" sz="2400" dirty="0" smtClean="0">
              <a:solidFill>
                <a:schemeClr val="bg1"/>
              </a:solidFill>
            </a:endParaRPr>
          </a:p>
          <a:p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2123728" y="0"/>
            <a:ext cx="417646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uk-UA" sz="4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Ферменти</a:t>
            </a:r>
            <a:endParaRPr kumimoji="0" lang="uk-UA" sz="4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4437112"/>
            <a:ext cx="424847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культурні рослини | Тест з природознавства – «На Урок»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725144"/>
            <a:ext cx="3163198" cy="1746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857256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FFFF00"/>
                </a:solidFill>
              </a:rPr>
              <a:t>Класифікація ферментів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8" name="Содержимое 17"/>
          <p:cNvSpPr>
            <a:spLocks noGrp="1"/>
          </p:cNvSpPr>
          <p:nvPr>
            <p:ph idx="1"/>
          </p:nvPr>
        </p:nvSpPr>
        <p:spPr>
          <a:xfrm>
            <a:off x="179512" y="1268760"/>
            <a:ext cx="8964488" cy="5589240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uk-UA" sz="3300" b="1" dirty="0" smtClean="0">
                <a:solidFill>
                  <a:srgbClr val="FFFF00"/>
                </a:solidFill>
              </a:rPr>
              <a:t>Відомо 2000 ферментів. 6</a:t>
            </a:r>
            <a:r>
              <a:rPr lang="uk-UA" sz="3000" b="1" dirty="0" smtClean="0">
                <a:solidFill>
                  <a:srgbClr val="FFFF00"/>
                </a:solidFill>
              </a:rPr>
              <a:t> класів:</a:t>
            </a:r>
          </a:p>
          <a:p>
            <a:r>
              <a:rPr lang="uk-UA" dirty="0" smtClean="0">
                <a:solidFill>
                  <a:srgbClr val="FFFFCC"/>
                </a:solidFill>
              </a:rPr>
              <a:t> 1. </a:t>
            </a:r>
            <a:r>
              <a:rPr lang="uk-UA" b="1" dirty="0" err="1" smtClean="0">
                <a:solidFill>
                  <a:srgbClr val="FFFF00"/>
                </a:solidFill>
              </a:rPr>
              <a:t>Оксидоредуктази</a:t>
            </a:r>
            <a:r>
              <a:rPr lang="uk-UA" dirty="0" smtClean="0">
                <a:solidFill>
                  <a:srgbClr val="FFFFCC"/>
                </a:solidFill>
              </a:rPr>
              <a:t> </a:t>
            </a:r>
            <a:r>
              <a:rPr lang="uk-UA" dirty="0" err="1" smtClean="0">
                <a:solidFill>
                  <a:srgbClr val="FFFFCC"/>
                </a:solidFill>
              </a:rPr>
              <a:t>–ферменти</a:t>
            </a:r>
            <a:r>
              <a:rPr lang="uk-UA" dirty="0" smtClean="0">
                <a:solidFill>
                  <a:srgbClr val="FFFFCC"/>
                </a:solidFill>
              </a:rPr>
              <a:t>, що  </a:t>
            </a:r>
            <a:r>
              <a:rPr lang="uk-UA" dirty="0" err="1" smtClean="0">
                <a:solidFill>
                  <a:srgbClr val="FFFFCC"/>
                </a:solidFill>
              </a:rPr>
              <a:t>каталізують</a:t>
            </a:r>
            <a:r>
              <a:rPr lang="uk-UA" dirty="0" smtClean="0">
                <a:solidFill>
                  <a:srgbClr val="FFFFCC"/>
                </a:solidFill>
              </a:rPr>
              <a:t> окиснення або відновлення (каталаза)</a:t>
            </a:r>
          </a:p>
          <a:p>
            <a:r>
              <a:rPr lang="uk-UA" dirty="0" smtClean="0">
                <a:solidFill>
                  <a:srgbClr val="FFFFCC"/>
                </a:solidFill>
              </a:rPr>
              <a:t>2. </a:t>
            </a:r>
            <a:r>
              <a:rPr lang="uk-UA" b="1" dirty="0" err="1" smtClean="0">
                <a:solidFill>
                  <a:srgbClr val="FFFF00"/>
                </a:solidFill>
              </a:rPr>
              <a:t>Трансферази</a:t>
            </a:r>
            <a:r>
              <a:rPr lang="uk-UA" b="1" dirty="0" smtClean="0">
                <a:solidFill>
                  <a:srgbClr val="FFFF00"/>
                </a:solidFill>
              </a:rPr>
              <a:t> </a:t>
            </a:r>
            <a:r>
              <a:rPr lang="uk-UA" dirty="0" smtClean="0">
                <a:solidFill>
                  <a:srgbClr val="FFFFCC"/>
                </a:solidFill>
              </a:rPr>
              <a:t>– </a:t>
            </a:r>
            <a:r>
              <a:rPr lang="uk-UA" dirty="0" err="1" smtClean="0">
                <a:solidFill>
                  <a:srgbClr val="FFFFCC"/>
                </a:solidFill>
              </a:rPr>
              <a:t>каталізують</a:t>
            </a:r>
            <a:r>
              <a:rPr lang="uk-UA" dirty="0" smtClean="0">
                <a:solidFill>
                  <a:srgbClr val="FFFFCC"/>
                </a:solidFill>
              </a:rPr>
              <a:t> перенесення хімічних груп з однієї молекули </a:t>
            </a:r>
            <a:r>
              <a:rPr lang="uk-UA" dirty="0" err="1" smtClean="0">
                <a:solidFill>
                  <a:srgbClr val="FFFFCC"/>
                </a:solidFill>
              </a:rPr>
              <a:t>субстрата</a:t>
            </a:r>
            <a:r>
              <a:rPr lang="uk-UA" dirty="0" smtClean="0">
                <a:solidFill>
                  <a:srgbClr val="FFFFCC"/>
                </a:solidFill>
              </a:rPr>
              <a:t> на іншу (</a:t>
            </a:r>
            <a:r>
              <a:rPr lang="uk-UA" dirty="0" err="1" smtClean="0">
                <a:solidFill>
                  <a:srgbClr val="FFFFCC"/>
                </a:solidFill>
              </a:rPr>
              <a:t>кінази</a:t>
            </a:r>
            <a:r>
              <a:rPr lang="uk-UA" dirty="0" smtClean="0">
                <a:solidFill>
                  <a:srgbClr val="FFFFCC"/>
                </a:solidFill>
              </a:rPr>
              <a:t>)</a:t>
            </a:r>
          </a:p>
          <a:p>
            <a:r>
              <a:rPr lang="uk-UA" dirty="0" smtClean="0">
                <a:solidFill>
                  <a:srgbClr val="FFFFCC"/>
                </a:solidFill>
              </a:rPr>
              <a:t>3. </a:t>
            </a:r>
            <a:r>
              <a:rPr lang="uk-UA" b="1" dirty="0" err="1" smtClean="0">
                <a:solidFill>
                  <a:srgbClr val="FFFF00"/>
                </a:solidFill>
              </a:rPr>
              <a:t>Гідролази</a:t>
            </a:r>
            <a:r>
              <a:rPr lang="uk-UA" b="1" dirty="0" smtClean="0">
                <a:solidFill>
                  <a:srgbClr val="FFFF00"/>
                </a:solidFill>
              </a:rPr>
              <a:t> </a:t>
            </a:r>
            <a:r>
              <a:rPr lang="uk-UA" dirty="0" smtClean="0">
                <a:solidFill>
                  <a:srgbClr val="FFFFCC"/>
                </a:solidFill>
              </a:rPr>
              <a:t>– ферменти, що </a:t>
            </a:r>
            <a:r>
              <a:rPr lang="uk-UA" dirty="0" err="1" smtClean="0">
                <a:solidFill>
                  <a:srgbClr val="FFFFCC"/>
                </a:solidFill>
              </a:rPr>
              <a:t>каталізують</a:t>
            </a:r>
            <a:r>
              <a:rPr lang="uk-UA" dirty="0" smtClean="0">
                <a:solidFill>
                  <a:srgbClr val="FFFFCC"/>
                </a:solidFill>
              </a:rPr>
              <a:t>  гідроліз хімічних </a:t>
            </a:r>
            <a:r>
              <a:rPr lang="uk-UA" dirty="0" err="1" smtClean="0">
                <a:solidFill>
                  <a:srgbClr val="FFFFCC"/>
                </a:solidFill>
              </a:rPr>
              <a:t>звязків</a:t>
            </a:r>
            <a:r>
              <a:rPr lang="uk-UA" dirty="0" smtClean="0">
                <a:solidFill>
                  <a:srgbClr val="FFFFCC"/>
                </a:solidFill>
              </a:rPr>
              <a:t> (естерази, пепсин, трипсин)</a:t>
            </a:r>
          </a:p>
          <a:p>
            <a:r>
              <a:rPr lang="uk-UA" dirty="0" smtClean="0">
                <a:solidFill>
                  <a:srgbClr val="FFFFCC"/>
                </a:solidFill>
              </a:rPr>
              <a:t> 4. </a:t>
            </a:r>
            <a:r>
              <a:rPr lang="uk-UA" b="1" dirty="0" err="1" smtClean="0">
                <a:solidFill>
                  <a:srgbClr val="FFFF00"/>
                </a:solidFill>
              </a:rPr>
              <a:t>Ліази</a:t>
            </a:r>
            <a:r>
              <a:rPr lang="uk-UA" b="1" dirty="0" smtClean="0">
                <a:solidFill>
                  <a:srgbClr val="FFFF00"/>
                </a:solidFill>
              </a:rPr>
              <a:t> -</a:t>
            </a:r>
            <a:r>
              <a:rPr lang="uk-UA" dirty="0" smtClean="0">
                <a:solidFill>
                  <a:srgbClr val="FFFFCC"/>
                </a:solidFill>
              </a:rPr>
              <a:t> </a:t>
            </a:r>
            <a:r>
              <a:rPr lang="uk-UA" dirty="0" err="1" smtClean="0">
                <a:solidFill>
                  <a:srgbClr val="FFFFCC"/>
                </a:solidFill>
              </a:rPr>
              <a:t>каталізують</a:t>
            </a:r>
            <a:r>
              <a:rPr lang="uk-UA" dirty="0" smtClean="0">
                <a:solidFill>
                  <a:srgbClr val="FFFFCC"/>
                </a:solidFill>
              </a:rPr>
              <a:t> розрив хімічних </a:t>
            </a:r>
            <a:r>
              <a:rPr lang="uk-UA" dirty="0" err="1" smtClean="0">
                <a:solidFill>
                  <a:srgbClr val="FFFFCC"/>
                </a:solidFill>
              </a:rPr>
              <a:t>звязків</a:t>
            </a:r>
            <a:r>
              <a:rPr lang="uk-UA" dirty="0" smtClean="0">
                <a:solidFill>
                  <a:srgbClr val="FFFFCC"/>
                </a:solidFill>
              </a:rPr>
              <a:t> без гідролізу з утворенням подвійного </a:t>
            </a:r>
            <a:r>
              <a:rPr lang="uk-UA" dirty="0" err="1" smtClean="0">
                <a:solidFill>
                  <a:srgbClr val="FFFFCC"/>
                </a:solidFill>
              </a:rPr>
              <a:t>звязку</a:t>
            </a:r>
            <a:r>
              <a:rPr lang="uk-UA" dirty="0" smtClean="0">
                <a:solidFill>
                  <a:srgbClr val="FFFFCC"/>
                </a:solidFill>
              </a:rPr>
              <a:t> в одному з продуктів</a:t>
            </a:r>
          </a:p>
          <a:p>
            <a:r>
              <a:rPr lang="uk-UA" dirty="0" smtClean="0">
                <a:solidFill>
                  <a:srgbClr val="FFFFCC"/>
                </a:solidFill>
              </a:rPr>
              <a:t>5. </a:t>
            </a:r>
            <a:r>
              <a:rPr lang="uk-UA" b="1" dirty="0" err="1" smtClean="0">
                <a:solidFill>
                  <a:srgbClr val="FFFF00"/>
                </a:solidFill>
              </a:rPr>
              <a:t>Ізомерази</a:t>
            </a:r>
            <a:r>
              <a:rPr lang="uk-UA" dirty="0" err="1" smtClean="0">
                <a:solidFill>
                  <a:srgbClr val="FFFFCC"/>
                </a:solidFill>
              </a:rPr>
              <a:t>-</a:t>
            </a:r>
            <a:r>
              <a:rPr lang="uk-UA" dirty="0" smtClean="0">
                <a:solidFill>
                  <a:srgbClr val="FFFFCC"/>
                </a:solidFill>
              </a:rPr>
              <a:t> </a:t>
            </a:r>
            <a:r>
              <a:rPr lang="uk-UA" dirty="0" err="1" smtClean="0">
                <a:solidFill>
                  <a:srgbClr val="FFFFCC"/>
                </a:solidFill>
              </a:rPr>
              <a:t>каталізують</a:t>
            </a:r>
            <a:r>
              <a:rPr lang="uk-UA" dirty="0" smtClean="0">
                <a:solidFill>
                  <a:srgbClr val="FFFFCC"/>
                </a:solidFill>
              </a:rPr>
              <a:t> структурні або геометричні зміни в молекулах субстрату</a:t>
            </a:r>
          </a:p>
          <a:p>
            <a:r>
              <a:rPr lang="uk-UA" dirty="0" smtClean="0">
                <a:solidFill>
                  <a:srgbClr val="FFFFCC"/>
                </a:solidFill>
              </a:rPr>
              <a:t> 6. </a:t>
            </a:r>
            <a:r>
              <a:rPr lang="uk-UA" b="1" dirty="0" err="1" smtClean="0">
                <a:solidFill>
                  <a:srgbClr val="FFFF00"/>
                </a:solidFill>
              </a:rPr>
              <a:t>Лігази</a:t>
            </a:r>
            <a:r>
              <a:rPr lang="uk-UA" dirty="0" err="1" smtClean="0">
                <a:solidFill>
                  <a:srgbClr val="FFFFCC"/>
                </a:solidFill>
              </a:rPr>
              <a:t>-</a:t>
            </a:r>
            <a:r>
              <a:rPr lang="uk-UA" dirty="0" smtClean="0">
                <a:solidFill>
                  <a:srgbClr val="FFFFCC"/>
                </a:solidFill>
              </a:rPr>
              <a:t> </a:t>
            </a:r>
            <a:r>
              <a:rPr lang="uk-UA" dirty="0" err="1" smtClean="0">
                <a:solidFill>
                  <a:srgbClr val="FFFFCC"/>
                </a:solidFill>
              </a:rPr>
              <a:t>каталізують</a:t>
            </a:r>
            <a:r>
              <a:rPr lang="uk-UA" dirty="0" smtClean="0">
                <a:solidFill>
                  <a:srgbClr val="FFFFCC"/>
                </a:solidFill>
              </a:rPr>
              <a:t> утворення хімічних </a:t>
            </a:r>
            <a:r>
              <a:rPr lang="uk-UA" dirty="0" err="1" smtClean="0">
                <a:solidFill>
                  <a:srgbClr val="FFFFCC"/>
                </a:solidFill>
              </a:rPr>
              <a:t>звязків</a:t>
            </a:r>
            <a:r>
              <a:rPr lang="uk-UA" dirty="0" smtClean="0">
                <a:solidFill>
                  <a:srgbClr val="FFFFCC"/>
                </a:solidFill>
              </a:rPr>
              <a:t> між субстратами за рахунок гідролізу (ДНК- </a:t>
            </a:r>
            <a:r>
              <a:rPr lang="uk-UA" dirty="0" err="1" smtClean="0">
                <a:solidFill>
                  <a:srgbClr val="FFFFCC"/>
                </a:solidFill>
              </a:rPr>
              <a:t>полімераза</a:t>
            </a:r>
            <a:r>
              <a:rPr lang="uk-UA" dirty="0" smtClean="0">
                <a:solidFill>
                  <a:srgbClr val="FFFFCC"/>
                </a:solidFill>
              </a:rPr>
              <a:t>)</a:t>
            </a:r>
            <a:endParaRPr lang="ru-RU" dirty="0">
              <a:solidFill>
                <a:srgbClr val="FFFFCC"/>
              </a:solidFill>
            </a:endParaRPr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Содержимое 17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021288"/>
          </a:xfrm>
        </p:spPr>
        <p:txBody>
          <a:bodyPr>
            <a:noAutofit/>
          </a:bodyPr>
          <a:lstStyle/>
          <a:p>
            <a:r>
              <a:rPr lang="uk-UA" sz="28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Вручили за </a:t>
            </a:r>
            <a:r>
              <a:rPr lang="uk-UA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“направлену</a:t>
            </a:r>
            <a:r>
              <a:rPr lang="uk-UA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еволюцію </a:t>
            </a:r>
            <a:r>
              <a:rPr lang="uk-UA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ферментів”</a:t>
            </a:r>
            <a:r>
              <a:rPr lang="uk-UA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та роботу над дисплеєм </a:t>
            </a:r>
            <a:r>
              <a:rPr lang="uk-UA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фагів</a:t>
            </a:r>
            <a:r>
              <a:rPr lang="uk-UA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що продукують пептиди та антитіла.           </a:t>
            </a:r>
            <a:r>
              <a:rPr lang="uk-U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Нагороджені  спільно:</a:t>
            </a:r>
          </a:p>
          <a:p>
            <a:pPr>
              <a:buNone/>
            </a:pPr>
            <a:endParaRPr lang="uk-UA" sz="3200" dirty="0" smtClean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32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buNone/>
            </a:pPr>
            <a:endParaRPr lang="uk-UA" sz="3200" dirty="0" smtClean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sz="3200" dirty="0" smtClean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32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uk-UA" sz="2000" b="1" dirty="0" err="1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Френсіс</a:t>
            </a:r>
            <a:r>
              <a:rPr lang="uk-UA" sz="20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Х. Арнольд,        Джордж П.Сміт      сер </a:t>
            </a:r>
            <a:r>
              <a:rPr lang="uk-UA" sz="2000" b="1" dirty="0" err="1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Грегорі</a:t>
            </a:r>
            <a:r>
              <a:rPr lang="uk-UA" sz="20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П. </a:t>
            </a:r>
            <a:r>
              <a:rPr lang="uk-UA" sz="2000" b="1" dirty="0" err="1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Вінтер</a:t>
            </a:r>
            <a:r>
              <a:rPr lang="uk-UA" sz="32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Char char="§"/>
            </a:pPr>
            <a:r>
              <a:rPr lang="uk-UA" sz="24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Методи вироблені ними допомагають виробляти екологічно чисті хімікати, випускати нові матеріали, виробляти стійке біопаливо, пом'якшувати хвороби та рятувати життя</a:t>
            </a:r>
          </a:p>
          <a:p>
            <a:pPr>
              <a:buNone/>
            </a:pPr>
            <a:endParaRPr lang="ru-RU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467544" y="188640"/>
            <a:ext cx="794704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Нобелівська премія з хімії 2018 рік</a:t>
            </a:r>
            <a:endParaRPr kumimoji="0" lang="uk-UA" sz="4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2348880"/>
            <a:ext cx="468052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39552" y="476672"/>
            <a:ext cx="8229600" cy="56886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dirty="0" smtClean="0"/>
              <a:t>                               </a:t>
            </a:r>
            <a:r>
              <a:rPr lang="uk-UA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Домашнє завдання</a:t>
            </a:r>
          </a:p>
          <a:p>
            <a:endParaRPr lang="uk-UA" sz="40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</a:p>
          <a:p>
            <a:r>
              <a:rPr lang="uk-UA" sz="3600" dirty="0" smtClean="0">
                <a:solidFill>
                  <a:srgbClr val="FFCCCC"/>
                </a:solidFill>
                <a:latin typeface="Times New Roman" pitchFamily="18" charset="0"/>
                <a:cs typeface="Times New Roman" pitchFamily="18" charset="0"/>
              </a:rPr>
              <a:t>Опрацювати презентацію і параграф:33 </a:t>
            </a:r>
            <a:r>
              <a:rPr lang="uk-UA" i="1" dirty="0" smtClean="0">
                <a:solidFill>
                  <a:srgbClr val="FFCCCC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b="1" i="1" dirty="0" smtClean="0">
                <a:solidFill>
                  <a:srgbClr val="FFCCCC"/>
                </a:solidFill>
                <a:latin typeface="Times New Roman" pitchFamily="18" charset="0"/>
                <a:cs typeface="Times New Roman" pitchFamily="18" charset="0"/>
              </a:rPr>
              <a:t>Хімія (рівень стандарту): </a:t>
            </a:r>
            <a:r>
              <a:rPr lang="uk-UA" b="1" i="1" dirty="0" err="1" smtClean="0">
                <a:solidFill>
                  <a:srgbClr val="FFCCCC"/>
                </a:solidFill>
                <a:latin typeface="Times New Roman" pitchFamily="18" charset="0"/>
                <a:cs typeface="Times New Roman" pitchFamily="18" charset="0"/>
              </a:rPr>
              <a:t>підруч</a:t>
            </a:r>
            <a:r>
              <a:rPr lang="uk-UA" b="1" i="1" dirty="0" smtClean="0">
                <a:solidFill>
                  <a:srgbClr val="FFCCCC"/>
                </a:solidFill>
                <a:latin typeface="Times New Roman" pitchFamily="18" charset="0"/>
                <a:cs typeface="Times New Roman" pitchFamily="18" charset="0"/>
              </a:rPr>
              <a:t>. для 10 кл. ЗЗСО/ О.Г.Ярошенко.-К.:УОВЦ </a:t>
            </a:r>
            <a:r>
              <a:rPr lang="uk-UA" b="1" i="1" dirty="0" err="1" smtClean="0">
                <a:solidFill>
                  <a:srgbClr val="FFCCCC"/>
                </a:solidFill>
                <a:latin typeface="Times New Roman" pitchFamily="18" charset="0"/>
                <a:cs typeface="Times New Roman" pitchFamily="18" charset="0"/>
              </a:rPr>
              <a:t>“Оріон”</a:t>
            </a:r>
            <a:r>
              <a:rPr lang="uk-UA" b="1" i="1" dirty="0" smtClean="0">
                <a:solidFill>
                  <a:srgbClr val="FFCCCC"/>
                </a:solidFill>
                <a:latin typeface="Times New Roman" pitchFamily="18" charset="0"/>
                <a:cs typeface="Times New Roman" pitchFamily="18" charset="0"/>
              </a:rPr>
              <a:t> , 2018.)</a:t>
            </a:r>
            <a:endParaRPr lang="ru-RU" i="1" dirty="0" smtClean="0">
              <a:solidFill>
                <a:srgbClr val="FFCC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dirty="0" smtClean="0">
                <a:solidFill>
                  <a:srgbClr val="FFCCCC"/>
                </a:solidFill>
                <a:latin typeface="Times New Roman" pitchFamily="18" charset="0"/>
                <a:cs typeface="Times New Roman" pitchFamily="18" charset="0"/>
              </a:rPr>
              <a:t>Зробити  опорний конспект</a:t>
            </a:r>
          </a:p>
          <a:p>
            <a:r>
              <a:rPr lang="uk-UA" sz="3200" b="1" dirty="0" smtClean="0">
                <a:solidFill>
                  <a:srgbClr val="FFCCCC"/>
                </a:solidFill>
                <a:latin typeface="Times New Roman" pitchFamily="18" charset="0"/>
                <a:cs typeface="Times New Roman" pitchFamily="18" charset="0"/>
              </a:rPr>
              <a:t> Виконати вправу № 3 с.192</a:t>
            </a:r>
          </a:p>
          <a:p>
            <a:endParaRPr lang="uk-UA" sz="40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" name="Рисунок 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6270" y="5085184"/>
            <a:ext cx="2637730" cy="1584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Вітаміни для повноцінного розвитку дитини | Журавлик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88640"/>
            <a:ext cx="2801194" cy="2361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8" name="Text Box 14"/>
          <p:cNvSpPr txBox="1">
            <a:spLocks noChangeArrowheads="1"/>
          </p:cNvSpPr>
          <p:nvPr/>
        </p:nvSpPr>
        <p:spPr bwMode="auto">
          <a:xfrm>
            <a:off x="0" y="188640"/>
            <a:ext cx="6621433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endParaRPr lang="uk-UA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CCFF33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uk-UA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CCFF33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solidFill>
                <a:srgbClr val="FFFF00"/>
              </a:solidFill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1700808"/>
            <a:ext cx="2699792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0" y="3068960"/>
            <a:ext cx="6372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rgbClr val="FFFF00"/>
                </a:solidFill>
              </a:rPr>
              <a:t>Потреба людини у вітамінах залежить від</a:t>
            </a:r>
            <a:r>
              <a:rPr lang="uk-UA" b="1" dirty="0" smtClean="0">
                <a:solidFill>
                  <a:srgbClr val="FFC000"/>
                </a:solidFill>
              </a:rPr>
              <a:t>:</a:t>
            </a: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-2233921"/>
            <a:ext cx="914400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2000" b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2000" b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algn="l"/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lvl="0" algn="l"/>
            <a:endParaRPr lang="uk-UA" sz="2000" b="1" dirty="0" smtClean="0">
              <a:solidFill>
                <a:srgbClr val="FFFF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algn="l"/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Вітаміни -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органічні сполуки </a:t>
            </a:r>
            <a:r>
              <a:rPr lang="uk-UA" sz="2400" b="1" dirty="0" smtClean="0">
                <a:solidFill>
                  <a:srgbClr val="0000CC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, які обов‘язково потрібні живим    </a:t>
            </a:r>
          </a:p>
          <a:p>
            <a:pPr lvl="0" algn="l"/>
            <a:r>
              <a:rPr lang="uk-UA" sz="2400" b="1" dirty="0" smtClean="0">
                <a:solidFill>
                  <a:srgbClr val="0000CC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організмам у невеликій кількості, для здійснення </a:t>
            </a:r>
          </a:p>
          <a:p>
            <a:pPr lvl="0" algn="l"/>
            <a:r>
              <a:rPr lang="uk-UA" sz="2400" b="1" dirty="0" smtClean="0">
                <a:solidFill>
                  <a:srgbClr val="0000CC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важливих біохімічних і фізіологічних процесів.</a:t>
            </a:r>
            <a:endParaRPr kumimoji="0" lang="uk-UA" sz="24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395536" y="3429000"/>
            <a:ext cx="550810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віку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стану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здоров'я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способу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життя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характеру 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його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діяльності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,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пори року,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вмісту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їжі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основних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компонентів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живлення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0" y="4940541"/>
            <a:ext cx="9144000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000" b="1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u="none" strike="noStrike" cap="none" normalizeH="0" baseline="0" dirty="0" smtClean="0">
                <a:ln>
                  <a:noFill/>
                </a:ln>
                <a:solidFill>
                  <a:srgbClr val="FF7C8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Авітаміноз -        </a:t>
            </a:r>
            <a:r>
              <a:rPr kumimoji="0" lang="uk-UA" b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відсутність в організмі якогось вітаміну.</a:t>
            </a:r>
            <a:endParaRPr kumimoji="0" lang="ru-RU" b="1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u="none" strike="noStrike" cap="none" normalizeH="0" baseline="0" dirty="0" smtClean="0">
                <a:ln>
                  <a:noFill/>
                </a:ln>
                <a:solidFill>
                  <a:srgbClr val="FF7C8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Гіповітаміноз -    </a:t>
            </a:r>
            <a:r>
              <a:rPr kumimoji="0" lang="uk-UA" b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часткова недостача вітаміну.</a:t>
            </a:r>
            <a:endParaRPr kumimoji="0" lang="ru-RU" b="1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u="none" strike="noStrike" cap="none" normalizeH="0" baseline="0" dirty="0" smtClean="0">
                <a:ln>
                  <a:noFill/>
                </a:ln>
                <a:solidFill>
                  <a:srgbClr val="FF7C8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Гіпервітаміноз </a:t>
            </a:r>
            <a:r>
              <a:rPr kumimoji="0" lang="uk-UA" sz="20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uk-UA" b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при надлишковому  вживанні вітамінів у людей, що вживають харчові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b="1" dirty="0" smtClean="0">
                <a:solidFill>
                  <a:srgbClr val="0000CC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</a:t>
            </a:r>
            <a:r>
              <a:rPr kumimoji="0" lang="uk-UA" b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добавки і вітаміни ( більш характерний для жиророзчинних;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b="1" dirty="0" smtClean="0">
                <a:solidFill>
                  <a:srgbClr val="0000CC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</a:t>
            </a:r>
            <a:r>
              <a:rPr kumimoji="0" lang="uk-UA" b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проявляється у  інтоксикації організму).</a:t>
            </a:r>
            <a:endParaRPr kumimoji="0" lang="ru-RU" b="1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1196752"/>
            <a:ext cx="56166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uk-UA" b="1" dirty="0" smtClean="0">
                <a:solidFill>
                  <a:schemeClr val="bg1"/>
                </a:solidFill>
              </a:rPr>
              <a:t>   Містяться в харчових продуктах рослинного і    </a:t>
            </a:r>
          </a:p>
          <a:p>
            <a:pPr algn="l"/>
            <a:r>
              <a:rPr lang="uk-UA" b="1" dirty="0" smtClean="0">
                <a:solidFill>
                  <a:schemeClr val="bg1"/>
                </a:solidFill>
              </a:rPr>
              <a:t> тваринного походження. Деякі утворюються в організмі людини.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51520" y="2066365"/>
            <a:ext cx="547260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Низькомолекулярні сполуки різних класів,що мають складні формули і назви, прийнято позначати великими латинськими літерами.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563888" y="5069796"/>
            <a:ext cx="47160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MyriadPro-Bold"/>
              </a:rPr>
              <a:t>Надлишок або нестача спричиняє захворювання:</a:t>
            </a:r>
            <a:endParaRPr kumimoji="0" lang="uk-UA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86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86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867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867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27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5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8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0"/>
                            </p:stCondLst>
                            <p:childTnLst>
                              <p:par>
                                <p:cTn id="73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500"/>
                            </p:stCondLst>
                            <p:childTnLst>
                              <p:par>
                                <p:cTn id="8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000"/>
                            </p:stCondLst>
                            <p:childTnLst>
                              <p:par>
                                <p:cTn id="8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 build="allAtOnce"/>
      <p:bldP spid="28673" grpId="1" uiExpand="1" build="allAtOnce"/>
      <p:bldP spid="28674" grpId="1" build="allAtOnce"/>
      <p:bldP spid="28675" grpId="0" uiExpand="1" build="p"/>
      <p:bldP spid="9" grpId="0" uiExpand="1" build="allAtOnce"/>
      <p:bldP spid="27649" grpId="0" build="allAtOnce"/>
      <p:bldP spid="2" grpId="1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4" name="AutoShape 18" descr="Сферы"/>
          <p:cNvSpPr>
            <a:spLocks noChangeArrowheads="1"/>
          </p:cNvSpPr>
          <p:nvPr/>
        </p:nvSpPr>
        <p:spPr bwMode="auto">
          <a:xfrm>
            <a:off x="395536" y="2205039"/>
            <a:ext cx="4032002" cy="2376090"/>
          </a:xfrm>
          <a:prstGeom prst="flowChartAlternateProcess">
            <a:avLst/>
          </a:prstGeom>
          <a:pattFill prst="sphere">
            <a:fgClr>
              <a:srgbClr val="FFBDBD"/>
            </a:fgClr>
            <a:bgClr>
              <a:srgbClr val="FFFFFF"/>
            </a:bgClr>
          </a:pattFill>
          <a:ln w="127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800" b="1" dirty="0">
                <a:solidFill>
                  <a:srgbClr val="6600CC"/>
                </a:solidFill>
                <a:latin typeface="Bookman Old Style" pitchFamily="18" charset="0"/>
              </a:rPr>
              <a:t>ВОДОРОЗЧИННІ</a:t>
            </a:r>
            <a:endParaRPr lang="ru-RU" sz="2800" b="1" dirty="0">
              <a:solidFill>
                <a:srgbClr val="6600CC"/>
              </a:solidFill>
              <a:latin typeface="Bookman Old Style" pitchFamily="18" charset="0"/>
            </a:endParaRPr>
          </a:p>
          <a:p>
            <a:pPr algn="ctr"/>
            <a:endParaRPr lang="ru-RU" sz="2800" b="1" dirty="0">
              <a:latin typeface="Bookman Old Style" pitchFamily="18" charset="0"/>
            </a:endParaRPr>
          </a:p>
          <a:p>
            <a:pPr algn="ctr"/>
            <a:r>
              <a:rPr lang="ru-RU" sz="3200" b="1" dirty="0">
                <a:solidFill>
                  <a:srgbClr val="993366"/>
                </a:solidFill>
                <a:latin typeface="Bookman Old Style" pitchFamily="18" charset="0"/>
              </a:rPr>
              <a:t>(В</a:t>
            </a:r>
            <a:r>
              <a:rPr lang="ru-RU" sz="3200" b="1" baseline="-25000" dirty="0">
                <a:solidFill>
                  <a:srgbClr val="993366"/>
                </a:solidFill>
                <a:latin typeface="Bookman Old Style" pitchFamily="18" charset="0"/>
              </a:rPr>
              <a:t>1</a:t>
            </a:r>
            <a:r>
              <a:rPr lang="ru-RU" sz="3200" b="1" dirty="0">
                <a:solidFill>
                  <a:srgbClr val="993366"/>
                </a:solidFill>
                <a:latin typeface="Bookman Old Style" pitchFamily="18" charset="0"/>
              </a:rPr>
              <a:t>, В</a:t>
            </a:r>
            <a:r>
              <a:rPr lang="ru-RU" sz="3200" b="1" baseline="-25000" dirty="0">
                <a:solidFill>
                  <a:srgbClr val="993366"/>
                </a:solidFill>
                <a:latin typeface="Bookman Old Style" pitchFamily="18" charset="0"/>
              </a:rPr>
              <a:t>2</a:t>
            </a:r>
            <a:r>
              <a:rPr lang="ru-RU" sz="3200" b="1" dirty="0">
                <a:solidFill>
                  <a:srgbClr val="993366"/>
                </a:solidFill>
                <a:latin typeface="Bookman Old Style" pitchFamily="18" charset="0"/>
              </a:rPr>
              <a:t>, В</a:t>
            </a:r>
            <a:r>
              <a:rPr lang="ru-RU" sz="3200" b="1" baseline="-25000" dirty="0">
                <a:solidFill>
                  <a:srgbClr val="993366"/>
                </a:solidFill>
                <a:latin typeface="Bookman Old Style" pitchFamily="18" charset="0"/>
              </a:rPr>
              <a:t>6</a:t>
            </a:r>
            <a:r>
              <a:rPr lang="ru-RU" sz="3200" b="1" dirty="0">
                <a:solidFill>
                  <a:srgbClr val="993366"/>
                </a:solidFill>
                <a:latin typeface="Bookman Old Style" pitchFamily="18" charset="0"/>
              </a:rPr>
              <a:t>, РР, С,</a:t>
            </a:r>
          </a:p>
          <a:p>
            <a:pPr algn="ctr"/>
            <a:r>
              <a:rPr lang="ru-RU" sz="3200" b="1" dirty="0">
                <a:solidFill>
                  <a:srgbClr val="993366"/>
                </a:solidFill>
                <a:latin typeface="Bookman Old Style" pitchFamily="18" charset="0"/>
              </a:rPr>
              <a:t> В</a:t>
            </a:r>
            <a:r>
              <a:rPr lang="ru-RU" sz="3200" b="1" baseline="-25000" dirty="0">
                <a:solidFill>
                  <a:srgbClr val="993366"/>
                </a:solidFill>
                <a:latin typeface="Bookman Old Style" pitchFamily="18" charset="0"/>
              </a:rPr>
              <a:t>5</a:t>
            </a:r>
            <a:r>
              <a:rPr lang="ru-RU" sz="3200" b="1" dirty="0">
                <a:solidFill>
                  <a:srgbClr val="993366"/>
                </a:solidFill>
                <a:latin typeface="Bookman Old Style" pitchFamily="18" charset="0"/>
              </a:rPr>
              <a:t>, В</a:t>
            </a:r>
            <a:r>
              <a:rPr lang="ru-RU" sz="3200" b="1" baseline="-25000" dirty="0">
                <a:solidFill>
                  <a:srgbClr val="993366"/>
                </a:solidFill>
                <a:latin typeface="Bookman Old Style" pitchFamily="18" charset="0"/>
              </a:rPr>
              <a:t>9</a:t>
            </a:r>
            <a:r>
              <a:rPr lang="ru-RU" sz="3200" b="1" dirty="0">
                <a:solidFill>
                  <a:srgbClr val="993366"/>
                </a:solidFill>
                <a:latin typeface="Bookman Old Style" pitchFamily="18" charset="0"/>
              </a:rPr>
              <a:t>, В</a:t>
            </a:r>
            <a:r>
              <a:rPr lang="ru-RU" sz="3200" b="1" baseline="-25000" dirty="0">
                <a:solidFill>
                  <a:srgbClr val="993366"/>
                </a:solidFill>
                <a:latin typeface="Bookman Old Style" pitchFamily="18" charset="0"/>
              </a:rPr>
              <a:t>12</a:t>
            </a:r>
            <a:r>
              <a:rPr lang="ru-RU" sz="3200" b="1" dirty="0">
                <a:solidFill>
                  <a:srgbClr val="993366"/>
                </a:solidFill>
                <a:latin typeface="Bookman Old Style" pitchFamily="18" charset="0"/>
              </a:rPr>
              <a:t>)</a:t>
            </a:r>
          </a:p>
        </p:txBody>
      </p:sp>
      <p:sp>
        <p:nvSpPr>
          <p:cNvPr id="4116" name="AutoShape 20" descr="Сферы"/>
          <p:cNvSpPr>
            <a:spLocks noChangeArrowheads="1"/>
          </p:cNvSpPr>
          <p:nvPr/>
        </p:nvSpPr>
        <p:spPr bwMode="auto">
          <a:xfrm>
            <a:off x="4571999" y="2133601"/>
            <a:ext cx="4321175" cy="2375520"/>
          </a:xfrm>
          <a:prstGeom prst="flowChartAlternateProcess">
            <a:avLst/>
          </a:prstGeom>
          <a:pattFill prst="sphere">
            <a:fgClr>
              <a:srgbClr val="FFBDBD"/>
            </a:fgClr>
            <a:bgClr>
              <a:srgbClr val="FFFFFF"/>
            </a:bgClr>
          </a:pattFill>
          <a:ln w="127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2800" b="1" dirty="0">
              <a:latin typeface="Bookman Old Style" pitchFamily="18" charset="0"/>
            </a:endParaRPr>
          </a:p>
          <a:p>
            <a:pPr algn="ctr"/>
            <a:r>
              <a:rPr lang="uk-UA" sz="2800" b="1" dirty="0">
                <a:solidFill>
                  <a:srgbClr val="6600CC"/>
                </a:solidFill>
                <a:latin typeface="Bookman Old Style" pitchFamily="18" charset="0"/>
              </a:rPr>
              <a:t>ЖИРОРОЗЧИННІ</a:t>
            </a:r>
            <a:endParaRPr lang="ru-RU" sz="2800" b="1" dirty="0">
              <a:solidFill>
                <a:srgbClr val="6600CC"/>
              </a:solidFill>
              <a:latin typeface="Bookman Old Style" pitchFamily="18" charset="0"/>
            </a:endParaRPr>
          </a:p>
          <a:p>
            <a:pPr algn="ctr"/>
            <a:endParaRPr lang="ru-RU" sz="2800" b="1" dirty="0">
              <a:latin typeface="Bookman Old Style" pitchFamily="18" charset="0"/>
            </a:endParaRPr>
          </a:p>
          <a:p>
            <a:pPr algn="ctr"/>
            <a:r>
              <a:rPr lang="ru-RU" sz="3200" b="1" dirty="0">
                <a:solidFill>
                  <a:srgbClr val="993366"/>
                </a:solidFill>
                <a:latin typeface="Bookman Old Style" pitchFamily="18" charset="0"/>
              </a:rPr>
              <a:t>( А, Д, Е, К )</a:t>
            </a:r>
            <a:r>
              <a:rPr lang="ru-RU" sz="3200" b="1" dirty="0">
                <a:latin typeface="Bookman Old Style" pitchFamily="18" charset="0"/>
              </a:rPr>
              <a:t> </a:t>
            </a:r>
          </a:p>
          <a:p>
            <a:pPr algn="ctr"/>
            <a:endParaRPr lang="ru-RU" sz="3200" b="1" dirty="0">
              <a:latin typeface="Bookman Old Style" pitchFamily="18" charset="0"/>
            </a:endParaRPr>
          </a:p>
        </p:txBody>
      </p:sp>
      <p:sp>
        <p:nvSpPr>
          <p:cNvPr id="4117" name="AutoShape 21" descr="Шпалера"/>
          <p:cNvSpPr>
            <a:spLocks noChangeArrowheads="1"/>
          </p:cNvSpPr>
          <p:nvPr/>
        </p:nvSpPr>
        <p:spPr bwMode="auto">
          <a:xfrm>
            <a:off x="1835150" y="260350"/>
            <a:ext cx="5580063" cy="1419225"/>
          </a:xfrm>
          <a:prstGeom prst="roundRect">
            <a:avLst>
              <a:gd name="adj" fmla="val 16667"/>
            </a:avLst>
          </a:prstGeom>
          <a:pattFill prst="trellis">
            <a:fgClr>
              <a:srgbClr val="FFBDBD"/>
            </a:fgClr>
            <a:bgClr>
              <a:schemeClr val="bg1"/>
            </a:bgClr>
          </a:pattFill>
          <a:ln w="127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4000" b="1" dirty="0">
                <a:solidFill>
                  <a:srgbClr val="0000FF"/>
                </a:solidFill>
                <a:latin typeface="Bookman Old Style" pitchFamily="18" charset="0"/>
              </a:rPr>
              <a:t>КЛАСИФІКАЦІЯ</a:t>
            </a:r>
            <a:endParaRPr lang="ru-RU" sz="4000" b="1" dirty="0">
              <a:solidFill>
                <a:srgbClr val="0000FF"/>
              </a:solidFill>
              <a:latin typeface="Bookman Old Style" pitchFamily="18" charset="0"/>
            </a:endParaRPr>
          </a:p>
        </p:txBody>
      </p:sp>
      <p:cxnSp>
        <p:nvCxnSpPr>
          <p:cNvPr id="4118" name="AutoShape 22"/>
          <p:cNvCxnSpPr>
            <a:cxnSpLocks noChangeShapeType="1"/>
            <a:stCxn id="4117" idx="2"/>
            <a:endCxn id="4114" idx="0"/>
          </p:cNvCxnSpPr>
          <p:nvPr/>
        </p:nvCxnSpPr>
        <p:spPr bwMode="auto">
          <a:xfrm flipH="1">
            <a:off x="2411537" y="1679575"/>
            <a:ext cx="2213645" cy="525464"/>
          </a:xfrm>
          <a:prstGeom prst="straightConnector1">
            <a:avLst/>
          </a:prstGeom>
          <a:noFill/>
          <a:ln w="9525">
            <a:solidFill>
              <a:srgbClr val="FF6600"/>
            </a:solidFill>
            <a:round/>
            <a:headEnd/>
            <a:tailEnd type="triangle" w="med" len="med"/>
          </a:ln>
        </p:spPr>
      </p:cxnSp>
      <p:cxnSp>
        <p:nvCxnSpPr>
          <p:cNvPr id="4119" name="AutoShape 23"/>
          <p:cNvCxnSpPr>
            <a:cxnSpLocks noChangeShapeType="1"/>
          </p:cNvCxnSpPr>
          <p:nvPr/>
        </p:nvCxnSpPr>
        <p:spPr bwMode="auto">
          <a:xfrm>
            <a:off x="4643438" y="1700213"/>
            <a:ext cx="2071687" cy="454025"/>
          </a:xfrm>
          <a:prstGeom prst="straightConnector1">
            <a:avLst/>
          </a:prstGeom>
          <a:noFill/>
          <a:ln w="9525">
            <a:solidFill>
              <a:srgbClr val="FF6600"/>
            </a:solidFill>
            <a:round/>
            <a:headEnd/>
            <a:tailEnd type="triangle" w="med" len="med"/>
          </a:ln>
        </p:spPr>
      </p:cxnSp>
      <p:pic>
        <p:nvPicPr>
          <p:cNvPr id="9" name="Рисунок 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4725144"/>
            <a:ext cx="3024336" cy="2132856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10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4" grpId="0" animBg="1"/>
      <p:bldP spid="4116" grpId="0" animBg="1"/>
      <p:bldP spid="41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4"/>
          <p:cNvSpPr>
            <a:spLocks noChangeArrowheads="1"/>
          </p:cNvSpPr>
          <p:nvPr/>
        </p:nvSpPr>
        <p:spPr bwMode="auto">
          <a:xfrm>
            <a:off x="1835696" y="0"/>
            <a:ext cx="4536504" cy="1124744"/>
          </a:xfrm>
          <a:prstGeom prst="rightArrow">
            <a:avLst>
              <a:gd name="adj1" fmla="val 50000"/>
              <a:gd name="adj2" fmla="val 84912"/>
            </a:avLst>
          </a:prstGeom>
          <a:solidFill>
            <a:srgbClr val="FFC5C5">
              <a:alpha val="89803"/>
            </a:srgbClr>
          </a:solidFill>
          <a:ln w="127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0000FF"/>
                </a:solidFill>
              </a:rPr>
              <a:t>ВІТАМІН</a:t>
            </a:r>
            <a:r>
              <a:rPr lang="ru-RU" sz="4400" b="1"/>
              <a:t> </a:t>
            </a:r>
          </a:p>
        </p:txBody>
      </p:sp>
      <p:sp>
        <p:nvSpPr>
          <p:cNvPr id="7173" name="AutoShape 5"/>
          <p:cNvSpPr>
            <a:spLocks noChangeArrowheads="1"/>
          </p:cNvSpPr>
          <p:nvPr/>
        </p:nvSpPr>
        <p:spPr bwMode="auto">
          <a:xfrm>
            <a:off x="7270750" y="188640"/>
            <a:ext cx="1873250" cy="1657350"/>
          </a:xfrm>
          <a:prstGeom prst="hexagon">
            <a:avLst>
              <a:gd name="adj" fmla="val 28257"/>
              <a:gd name="vf" fmla="val 115470"/>
            </a:avLst>
          </a:prstGeom>
          <a:solidFill>
            <a:srgbClr val="FFCC99">
              <a:alpha val="89803"/>
            </a:srgbClr>
          </a:solidFill>
          <a:ln w="127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Arial Black" pitchFamily="34" charset="0"/>
              </a:rPr>
              <a:t>A</a:t>
            </a:r>
            <a:endParaRPr lang="ru-RU" sz="6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9220" name="AutoShape 6"/>
          <p:cNvSpPr>
            <a:spLocks noChangeArrowheads="1"/>
          </p:cNvSpPr>
          <p:nvPr/>
        </p:nvSpPr>
        <p:spPr bwMode="auto">
          <a:xfrm>
            <a:off x="7703245" y="2060848"/>
            <a:ext cx="1440755" cy="4464794"/>
          </a:xfrm>
          <a:prstGeom prst="upArrow">
            <a:avLst>
              <a:gd name="adj1" fmla="val 50000"/>
              <a:gd name="adj2" fmla="val 72279"/>
            </a:avLst>
          </a:prstGeom>
          <a:solidFill>
            <a:srgbClr val="FFCCCC">
              <a:alpha val="89803"/>
            </a:srgbClr>
          </a:solidFill>
          <a:ln w="127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75" name="WordArt 7"/>
          <p:cNvSpPr>
            <a:spLocks noChangeArrowheads="1" noChangeShapeType="1" noTextEdit="1"/>
          </p:cNvSpPr>
          <p:nvPr/>
        </p:nvSpPr>
        <p:spPr bwMode="auto">
          <a:xfrm rot="5400000">
            <a:off x="6775400" y="4177928"/>
            <a:ext cx="3384550" cy="59055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4000" b="1" kern="10" dirty="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76862"/>
                  </a:srgbClr>
                </a:solidFill>
                <a:latin typeface="Arial"/>
                <a:cs typeface="Arial"/>
              </a:rPr>
              <a:t>РЕТИНОЛ</a:t>
            </a:r>
          </a:p>
        </p:txBody>
      </p:sp>
      <p:sp>
        <p:nvSpPr>
          <p:cNvPr id="7180" name="AutoShape 12"/>
          <p:cNvSpPr>
            <a:spLocks noChangeArrowheads="1"/>
          </p:cNvSpPr>
          <p:nvPr/>
        </p:nvSpPr>
        <p:spPr bwMode="auto">
          <a:xfrm>
            <a:off x="395536" y="1340768"/>
            <a:ext cx="5112965" cy="2448595"/>
          </a:xfrm>
          <a:prstGeom prst="flowChartProcess">
            <a:avLst/>
          </a:prstGeom>
          <a:solidFill>
            <a:srgbClr val="FFEFEF">
              <a:alpha val="20000"/>
            </a:srgbClr>
          </a:solidFill>
          <a:ln w="127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dirty="0" err="1" smtClean="0">
                <a:solidFill>
                  <a:srgbClr val="CC3399"/>
                </a:solidFill>
              </a:rPr>
              <a:t>Вітамін</a:t>
            </a:r>
            <a:r>
              <a:rPr lang="ru-RU" sz="2000" b="1" dirty="0" smtClean="0">
                <a:solidFill>
                  <a:srgbClr val="CC3399"/>
                </a:solidFill>
              </a:rPr>
              <a:t> росту </a:t>
            </a:r>
            <a:r>
              <a:rPr lang="ru-RU" sz="2000" b="1" dirty="0" err="1" smtClean="0">
                <a:solidFill>
                  <a:srgbClr val="CC3399"/>
                </a:solidFill>
              </a:rPr>
              <a:t>і</a:t>
            </a:r>
            <a:r>
              <a:rPr lang="ru-RU" sz="2000" b="1" dirty="0" smtClean="0">
                <a:solidFill>
                  <a:srgbClr val="CC3399"/>
                </a:solidFill>
              </a:rPr>
              <a:t> </a:t>
            </a:r>
            <a:r>
              <a:rPr lang="ru-RU" sz="2000" b="1" dirty="0" err="1" smtClean="0">
                <a:solidFill>
                  <a:srgbClr val="CC3399"/>
                </a:solidFill>
              </a:rPr>
              <a:t>зору</a:t>
            </a:r>
            <a:r>
              <a:rPr lang="ru-RU" sz="2000" b="1" dirty="0" smtClean="0">
                <a:solidFill>
                  <a:srgbClr val="CC3399"/>
                </a:solidFill>
              </a:rPr>
              <a:t>. </a:t>
            </a:r>
          </a:p>
          <a:p>
            <a:pPr algn="l"/>
            <a:r>
              <a:rPr lang="ru-RU" sz="2000" b="1" dirty="0" err="1" smtClean="0">
                <a:solidFill>
                  <a:srgbClr val="CC3399"/>
                </a:solidFill>
              </a:rPr>
              <a:t>Впливає</a:t>
            </a:r>
            <a:r>
              <a:rPr lang="ru-RU" sz="2000" b="1" dirty="0" smtClean="0">
                <a:solidFill>
                  <a:srgbClr val="CC3399"/>
                </a:solidFill>
              </a:rPr>
              <a:t> на </a:t>
            </a:r>
            <a:r>
              <a:rPr lang="ru-RU" sz="2000" b="1" dirty="0" err="1" smtClean="0">
                <a:solidFill>
                  <a:srgbClr val="CC3399"/>
                </a:solidFill>
              </a:rPr>
              <a:t>ріст,посилює</a:t>
            </a:r>
            <a:r>
              <a:rPr lang="ru-RU" sz="2000" b="1" dirty="0" smtClean="0">
                <a:solidFill>
                  <a:srgbClr val="CC3399"/>
                </a:solidFill>
              </a:rPr>
              <a:t> </a:t>
            </a:r>
            <a:r>
              <a:rPr lang="ru-RU" sz="2000" b="1" dirty="0" err="1" smtClean="0">
                <a:solidFill>
                  <a:srgbClr val="CC3399"/>
                </a:solidFill>
              </a:rPr>
              <a:t>опірність</a:t>
            </a:r>
            <a:endParaRPr lang="ru-RU" sz="2000" b="1" dirty="0" smtClean="0">
              <a:solidFill>
                <a:srgbClr val="CC3399"/>
              </a:solidFill>
            </a:endParaRPr>
          </a:p>
          <a:p>
            <a:pPr algn="l"/>
            <a:r>
              <a:rPr lang="ru-RU" sz="2000" b="1" dirty="0" smtClean="0">
                <a:solidFill>
                  <a:srgbClr val="CC3399"/>
                </a:solidFill>
              </a:rPr>
              <a:t> </a:t>
            </a:r>
            <a:r>
              <a:rPr lang="ru-RU" sz="2000" b="1" dirty="0" err="1" smtClean="0">
                <a:solidFill>
                  <a:srgbClr val="CC3399"/>
                </a:solidFill>
              </a:rPr>
              <a:t>організму</a:t>
            </a:r>
            <a:r>
              <a:rPr lang="ru-RU" sz="2000" b="1" dirty="0" smtClean="0">
                <a:solidFill>
                  <a:srgbClr val="CC3399"/>
                </a:solidFill>
              </a:rPr>
              <a:t> до </a:t>
            </a:r>
            <a:r>
              <a:rPr lang="ru-RU" sz="2000" b="1" dirty="0" err="1" smtClean="0">
                <a:solidFill>
                  <a:srgbClr val="CC3399"/>
                </a:solidFill>
              </a:rPr>
              <a:t>інфекцій</a:t>
            </a:r>
            <a:r>
              <a:rPr lang="ru-RU" sz="2000" b="1" dirty="0" smtClean="0">
                <a:solidFill>
                  <a:srgbClr val="CC3399"/>
                </a:solidFill>
              </a:rPr>
              <a:t>.</a:t>
            </a:r>
            <a:endParaRPr lang="ru-RU" sz="2000" b="1" dirty="0">
              <a:solidFill>
                <a:srgbClr val="CC3399"/>
              </a:solidFill>
            </a:endParaRPr>
          </a:p>
          <a:p>
            <a:pPr algn="l"/>
            <a:r>
              <a:rPr lang="ru-RU" sz="2000" b="1" dirty="0">
                <a:solidFill>
                  <a:srgbClr val="CC3399"/>
                </a:solidFill>
              </a:rPr>
              <a:t>Входить в </a:t>
            </a:r>
            <a:r>
              <a:rPr lang="ru-RU" sz="2000" b="1" dirty="0" err="1">
                <a:solidFill>
                  <a:srgbClr val="CC3399"/>
                </a:solidFill>
              </a:rPr>
              <a:t>зоровий</a:t>
            </a:r>
            <a:r>
              <a:rPr lang="ru-RU" sz="2000" b="1" dirty="0">
                <a:solidFill>
                  <a:srgbClr val="CC3399"/>
                </a:solidFill>
              </a:rPr>
              <a:t> </a:t>
            </a:r>
            <a:r>
              <a:rPr lang="ru-RU" sz="2000" b="1" dirty="0" err="1" smtClean="0">
                <a:solidFill>
                  <a:srgbClr val="CC3399"/>
                </a:solidFill>
              </a:rPr>
              <a:t>пігмент</a:t>
            </a:r>
            <a:r>
              <a:rPr lang="ru-RU" sz="2000" b="1" dirty="0" smtClean="0">
                <a:solidFill>
                  <a:srgbClr val="CC3399"/>
                </a:solidFill>
              </a:rPr>
              <a:t> родопсин.</a:t>
            </a:r>
          </a:p>
          <a:p>
            <a:pPr algn="l"/>
            <a:r>
              <a:rPr lang="ru-RU" sz="2000" b="1" dirty="0" smtClean="0">
                <a:solidFill>
                  <a:srgbClr val="CC3399"/>
                </a:solidFill>
              </a:rPr>
              <a:t> </a:t>
            </a:r>
            <a:r>
              <a:rPr lang="ru-RU" sz="2000" b="1" dirty="0">
                <a:solidFill>
                  <a:srgbClr val="CC3399"/>
                </a:solidFill>
              </a:rPr>
              <a:t>При </a:t>
            </a:r>
            <a:r>
              <a:rPr lang="ru-RU" sz="2000" b="1" dirty="0" err="1">
                <a:solidFill>
                  <a:srgbClr val="CC3399"/>
                </a:solidFill>
              </a:rPr>
              <a:t>недостачі</a:t>
            </a:r>
            <a:r>
              <a:rPr lang="ru-RU" sz="2000" b="1" dirty="0">
                <a:solidFill>
                  <a:srgbClr val="CC3399"/>
                </a:solidFill>
              </a:rPr>
              <a:t> </a:t>
            </a:r>
            <a:r>
              <a:rPr lang="ru-RU" sz="2000" b="1" dirty="0" smtClean="0">
                <a:solidFill>
                  <a:srgbClr val="CC3399"/>
                </a:solidFill>
              </a:rPr>
              <a:t>–</a:t>
            </a:r>
            <a:r>
              <a:rPr lang="ru-RU" sz="2000" b="1" dirty="0" err="1" smtClean="0">
                <a:solidFill>
                  <a:srgbClr val="CC3399"/>
                </a:solidFill>
              </a:rPr>
              <a:t>захворювання</a:t>
            </a:r>
            <a:r>
              <a:rPr lang="ru-RU" sz="2000" b="1" dirty="0" smtClean="0">
                <a:solidFill>
                  <a:srgbClr val="CC3399"/>
                </a:solidFill>
              </a:rPr>
              <a:t> «</a:t>
            </a:r>
            <a:r>
              <a:rPr lang="ru-RU" sz="2000" b="1" dirty="0" err="1" smtClean="0">
                <a:solidFill>
                  <a:srgbClr val="CC3399"/>
                </a:solidFill>
              </a:rPr>
              <a:t>куряча</a:t>
            </a:r>
            <a:endParaRPr lang="ru-RU" sz="2000" b="1" dirty="0" smtClean="0">
              <a:solidFill>
                <a:srgbClr val="CC3399"/>
              </a:solidFill>
            </a:endParaRPr>
          </a:p>
          <a:p>
            <a:pPr algn="l"/>
            <a:r>
              <a:rPr lang="ru-RU" sz="2000" b="1" dirty="0" smtClean="0">
                <a:solidFill>
                  <a:srgbClr val="CC3399"/>
                </a:solidFill>
              </a:rPr>
              <a:t> </a:t>
            </a:r>
            <a:r>
              <a:rPr lang="ru-RU" sz="2000" b="1" dirty="0" err="1" smtClean="0">
                <a:solidFill>
                  <a:srgbClr val="CC3399"/>
                </a:solidFill>
              </a:rPr>
              <a:t>сліпота</a:t>
            </a:r>
            <a:r>
              <a:rPr lang="ru-RU" sz="2000" b="1" dirty="0" smtClean="0">
                <a:solidFill>
                  <a:srgbClr val="CC3399"/>
                </a:solidFill>
              </a:rPr>
              <a:t>»(</a:t>
            </a:r>
            <a:r>
              <a:rPr lang="ru-RU" sz="2000" b="1" dirty="0" err="1" smtClean="0">
                <a:solidFill>
                  <a:srgbClr val="CC3399"/>
                </a:solidFill>
              </a:rPr>
              <a:t>порушення</a:t>
            </a:r>
            <a:r>
              <a:rPr lang="ru-RU" sz="2000" b="1" dirty="0" smtClean="0">
                <a:solidFill>
                  <a:srgbClr val="CC3399"/>
                </a:solidFill>
              </a:rPr>
              <a:t> </a:t>
            </a:r>
            <a:r>
              <a:rPr lang="ru-RU" sz="2000" b="1" dirty="0" err="1">
                <a:solidFill>
                  <a:srgbClr val="CC3399"/>
                </a:solidFill>
              </a:rPr>
              <a:t>сутінкового</a:t>
            </a:r>
            <a:r>
              <a:rPr lang="ru-RU" sz="2000" b="1" dirty="0">
                <a:solidFill>
                  <a:srgbClr val="CC3399"/>
                </a:solidFill>
              </a:rPr>
              <a:t> </a:t>
            </a:r>
            <a:r>
              <a:rPr lang="ru-RU" sz="2000" b="1" dirty="0" err="1">
                <a:solidFill>
                  <a:srgbClr val="CC3399"/>
                </a:solidFill>
              </a:rPr>
              <a:t>зору</a:t>
            </a:r>
            <a:r>
              <a:rPr lang="ru-RU" sz="2000" b="1" dirty="0" smtClean="0">
                <a:solidFill>
                  <a:srgbClr val="CC3399"/>
                </a:solidFill>
              </a:rPr>
              <a:t>), </a:t>
            </a:r>
          </a:p>
          <a:p>
            <a:pPr algn="ctr"/>
            <a:r>
              <a:rPr lang="ru-RU" sz="2000" b="1" dirty="0" err="1" smtClean="0">
                <a:solidFill>
                  <a:srgbClr val="CC3399"/>
                </a:solidFill>
              </a:rPr>
              <a:t>сухість</a:t>
            </a:r>
            <a:r>
              <a:rPr lang="ru-RU" sz="2000" b="1" dirty="0" smtClean="0">
                <a:solidFill>
                  <a:srgbClr val="CC3399"/>
                </a:solidFill>
              </a:rPr>
              <a:t> </a:t>
            </a:r>
            <a:r>
              <a:rPr lang="ru-RU" sz="2000" b="1" dirty="0" err="1" smtClean="0">
                <a:solidFill>
                  <a:srgbClr val="CC3399"/>
                </a:solidFill>
              </a:rPr>
              <a:t>шкіри</a:t>
            </a:r>
            <a:r>
              <a:rPr lang="ru-RU" sz="2000" b="1" dirty="0" smtClean="0">
                <a:solidFill>
                  <a:srgbClr val="CC3399"/>
                </a:solidFill>
              </a:rPr>
              <a:t>, </a:t>
            </a:r>
            <a:r>
              <a:rPr lang="ru-RU" sz="2000" b="1" dirty="0" err="1" smtClean="0">
                <a:solidFill>
                  <a:srgbClr val="CC3399"/>
                </a:solidFill>
              </a:rPr>
              <a:t>втрата</a:t>
            </a:r>
            <a:r>
              <a:rPr lang="ru-RU" sz="2000" b="1" dirty="0" smtClean="0">
                <a:solidFill>
                  <a:srgbClr val="CC3399"/>
                </a:solidFill>
              </a:rPr>
              <a:t> ваги.</a:t>
            </a:r>
          </a:p>
          <a:p>
            <a:pPr algn="ctr"/>
            <a:r>
              <a:rPr lang="ru-RU" sz="2000" b="1" dirty="0" err="1" smtClean="0">
                <a:solidFill>
                  <a:srgbClr val="CC3399"/>
                </a:solidFill>
              </a:rPr>
              <a:t>Сильний</a:t>
            </a:r>
            <a:r>
              <a:rPr lang="ru-RU" sz="2000" b="1" dirty="0" smtClean="0">
                <a:solidFill>
                  <a:srgbClr val="CC3399"/>
                </a:solidFill>
              </a:rPr>
              <a:t> антиоксидант.</a:t>
            </a:r>
            <a:endParaRPr lang="ru-RU" sz="2000" b="1" dirty="0">
              <a:solidFill>
                <a:srgbClr val="CC3399"/>
              </a:solidFill>
            </a:endParaRPr>
          </a:p>
        </p:txBody>
      </p:sp>
      <p:sp>
        <p:nvSpPr>
          <p:cNvPr id="7181" name="AutoShape 13"/>
          <p:cNvSpPr>
            <a:spLocks noChangeArrowheads="1"/>
          </p:cNvSpPr>
          <p:nvPr/>
        </p:nvSpPr>
        <p:spPr bwMode="auto">
          <a:xfrm>
            <a:off x="2124075" y="3933825"/>
            <a:ext cx="2808288" cy="2590800"/>
          </a:xfrm>
          <a:prstGeom prst="octagon">
            <a:avLst>
              <a:gd name="adj" fmla="val 29287"/>
            </a:avLst>
          </a:prstGeom>
          <a:solidFill>
            <a:srgbClr val="FFCC99">
              <a:alpha val="41176"/>
            </a:srgbClr>
          </a:solidFill>
          <a:ln w="12700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u="sng" dirty="0" err="1" smtClean="0">
                <a:solidFill>
                  <a:srgbClr val="6600CC"/>
                </a:solidFill>
              </a:rPr>
              <a:t>Міститься</a:t>
            </a:r>
            <a:r>
              <a:rPr lang="ru-RU" b="1" u="sng" dirty="0" smtClean="0">
                <a:solidFill>
                  <a:srgbClr val="6600CC"/>
                </a:solidFill>
              </a:rPr>
              <a:t> </a:t>
            </a:r>
          </a:p>
          <a:p>
            <a:pPr algn="ctr"/>
            <a:r>
              <a:rPr lang="ru-RU" b="1" dirty="0" smtClean="0">
                <a:solidFill>
                  <a:srgbClr val="6600CC"/>
                </a:solidFill>
              </a:rPr>
              <a:t> </a:t>
            </a:r>
            <a:r>
              <a:rPr lang="ru-RU" b="1" dirty="0" err="1" smtClean="0">
                <a:solidFill>
                  <a:srgbClr val="6600CC"/>
                </a:solidFill>
              </a:rPr>
              <a:t>переважно</a:t>
            </a:r>
            <a:r>
              <a:rPr lang="ru-RU" b="1" dirty="0" smtClean="0">
                <a:solidFill>
                  <a:srgbClr val="6600CC"/>
                </a:solidFill>
              </a:rPr>
              <a:t> в</a:t>
            </a:r>
          </a:p>
          <a:p>
            <a:pPr algn="ctr"/>
            <a:r>
              <a:rPr lang="ru-RU" b="1" dirty="0" smtClean="0">
                <a:solidFill>
                  <a:srgbClr val="6600CC"/>
                </a:solidFill>
              </a:rPr>
              <a:t> </a:t>
            </a:r>
            <a:r>
              <a:rPr lang="ru-RU" b="1" dirty="0" err="1" smtClean="0">
                <a:solidFill>
                  <a:srgbClr val="6600CC"/>
                </a:solidFill>
              </a:rPr>
              <a:t>тваринних</a:t>
            </a:r>
            <a:r>
              <a:rPr lang="ru-RU" b="1" dirty="0" smtClean="0">
                <a:solidFill>
                  <a:srgbClr val="6600CC"/>
                </a:solidFill>
              </a:rPr>
              <a:t> </a:t>
            </a:r>
          </a:p>
          <a:p>
            <a:pPr algn="ctr"/>
            <a:r>
              <a:rPr lang="ru-RU" b="1" dirty="0" err="1" smtClean="0">
                <a:solidFill>
                  <a:srgbClr val="6600CC"/>
                </a:solidFill>
              </a:rPr>
              <a:t>продуктах:риб.жир</a:t>
            </a:r>
            <a:r>
              <a:rPr lang="ru-RU" b="1" dirty="0" smtClean="0">
                <a:solidFill>
                  <a:srgbClr val="6600CC"/>
                </a:solidFill>
              </a:rPr>
              <a:t>, </a:t>
            </a:r>
          </a:p>
          <a:p>
            <a:pPr algn="ctr"/>
            <a:r>
              <a:rPr lang="ru-RU" b="1" dirty="0" smtClean="0">
                <a:solidFill>
                  <a:srgbClr val="6600CC"/>
                </a:solidFill>
              </a:rPr>
              <a:t>молоко, сир, </a:t>
            </a:r>
            <a:r>
              <a:rPr lang="ru-RU" b="1" dirty="0" err="1" smtClean="0">
                <a:solidFill>
                  <a:srgbClr val="6600CC"/>
                </a:solidFill>
              </a:rPr>
              <a:t>риба</a:t>
            </a:r>
            <a:r>
              <a:rPr lang="ru-RU" b="1" dirty="0" smtClean="0">
                <a:solidFill>
                  <a:srgbClr val="6600CC"/>
                </a:solidFill>
              </a:rPr>
              <a:t>,</a:t>
            </a:r>
          </a:p>
          <a:p>
            <a:pPr algn="ctr"/>
            <a:r>
              <a:rPr lang="ru-RU" b="1" dirty="0" smtClean="0">
                <a:solidFill>
                  <a:srgbClr val="6600CC"/>
                </a:solidFill>
              </a:rPr>
              <a:t> </a:t>
            </a:r>
            <a:r>
              <a:rPr lang="ru-RU" b="1" dirty="0" err="1" smtClean="0">
                <a:solidFill>
                  <a:srgbClr val="6600CC"/>
                </a:solidFill>
              </a:rPr>
              <a:t>яйця,масло</a:t>
            </a:r>
            <a:r>
              <a:rPr lang="ru-RU" b="1" dirty="0" smtClean="0">
                <a:solidFill>
                  <a:srgbClr val="6600CC"/>
                </a:solidFill>
              </a:rPr>
              <a:t>. </a:t>
            </a:r>
          </a:p>
          <a:p>
            <a:pPr algn="ctr"/>
            <a:r>
              <a:rPr lang="ru-RU" b="1" dirty="0" smtClean="0">
                <a:solidFill>
                  <a:srgbClr val="6600CC"/>
                </a:solidFill>
              </a:rPr>
              <a:t>У </a:t>
            </a:r>
            <a:r>
              <a:rPr lang="ru-RU" b="1" dirty="0" err="1" smtClean="0">
                <a:solidFill>
                  <a:srgbClr val="6600CC"/>
                </a:solidFill>
              </a:rPr>
              <a:t>рослинах</a:t>
            </a:r>
            <a:r>
              <a:rPr lang="ru-RU" b="1" dirty="0" smtClean="0">
                <a:solidFill>
                  <a:srgbClr val="6600CC"/>
                </a:solidFill>
              </a:rPr>
              <a:t> </a:t>
            </a:r>
            <a:r>
              <a:rPr lang="ru-RU" b="1" dirty="0" err="1" smtClean="0">
                <a:solidFill>
                  <a:srgbClr val="6600CC"/>
                </a:solidFill>
              </a:rPr>
              <a:t>моркві</a:t>
            </a:r>
            <a:r>
              <a:rPr lang="ru-RU" b="1" dirty="0">
                <a:solidFill>
                  <a:srgbClr val="6600CC"/>
                </a:solidFill>
              </a:rPr>
              <a:t>,</a:t>
            </a:r>
          </a:p>
          <a:p>
            <a:pPr algn="ctr"/>
            <a:r>
              <a:rPr lang="ru-RU" b="1" dirty="0" err="1" smtClean="0">
                <a:solidFill>
                  <a:srgbClr val="6600CC"/>
                </a:solidFill>
              </a:rPr>
              <a:t>петрушці,тощо</a:t>
            </a:r>
            <a:endParaRPr lang="ru-RU" b="1" dirty="0">
              <a:solidFill>
                <a:srgbClr val="6600CC"/>
              </a:solidFill>
            </a:endParaRPr>
          </a:p>
          <a:p>
            <a:pPr algn="ctr"/>
            <a:r>
              <a:rPr lang="ru-RU" b="1" dirty="0" smtClean="0">
                <a:solidFill>
                  <a:srgbClr val="6600CC"/>
                </a:solidFill>
              </a:rPr>
              <a:t>– </a:t>
            </a:r>
            <a:r>
              <a:rPr lang="ru-RU" b="1" i="1" dirty="0" smtClean="0">
                <a:solidFill>
                  <a:srgbClr val="6600CC"/>
                </a:solidFill>
              </a:rPr>
              <a:t>каротин.</a:t>
            </a:r>
            <a:endParaRPr lang="ru-RU" b="1" i="1" dirty="0">
              <a:solidFill>
                <a:srgbClr val="6600CC"/>
              </a:solidFill>
            </a:endParaRPr>
          </a:p>
        </p:txBody>
      </p:sp>
      <p:pic>
        <p:nvPicPr>
          <p:cNvPr id="7187" name="Picture 19" descr="K4359i"/>
          <p:cNvPicPr>
            <a:picLocks noChangeAspect="1" noChangeArrowheads="1"/>
          </p:cNvPicPr>
          <p:nvPr/>
        </p:nvPicPr>
        <p:blipFill>
          <a:blip r:embed="rId2" cstate="print">
            <a:lum bright="-6000" contrast="24000"/>
          </a:blip>
          <a:srcRect/>
          <a:stretch>
            <a:fillRect/>
          </a:stretch>
        </p:blipFill>
        <p:spPr bwMode="auto">
          <a:xfrm>
            <a:off x="5795963" y="1916113"/>
            <a:ext cx="1771650" cy="1706562"/>
          </a:xfrm>
          <a:prstGeom prst="rect">
            <a:avLst/>
          </a:prstGeom>
          <a:noFill/>
          <a:ln w="19050">
            <a:solidFill>
              <a:srgbClr val="3F15EF"/>
            </a:solidFill>
            <a:miter lim="800000"/>
            <a:headEnd/>
            <a:tailEnd/>
          </a:ln>
        </p:spPr>
      </p:pic>
      <p:pic>
        <p:nvPicPr>
          <p:cNvPr id="13" name="Рисунок 1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365104"/>
            <a:ext cx="177165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/>
          <p:nvPr/>
        </p:nvPicPr>
        <p:blipFill>
          <a:blip r:embed="rId4" cstate="print"/>
          <a:srcRect l="11357" r="9187"/>
          <a:stretch>
            <a:fillRect/>
          </a:stretch>
        </p:blipFill>
        <p:spPr bwMode="auto">
          <a:xfrm>
            <a:off x="5364088" y="4365104"/>
            <a:ext cx="2328079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nimBg="1"/>
      <p:bldP spid="9220" grpId="0" animBg="1"/>
      <p:bldP spid="7175" grpId="0" animBg="1"/>
      <p:bldP spid="7180" grpId="0" animBg="1"/>
      <p:bldP spid="718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/>
          <p:cNvSpPr>
            <a:spLocks noChangeArrowheads="1"/>
          </p:cNvSpPr>
          <p:nvPr/>
        </p:nvSpPr>
        <p:spPr bwMode="auto">
          <a:xfrm>
            <a:off x="2339975" y="333375"/>
            <a:ext cx="4895850" cy="1441450"/>
          </a:xfrm>
          <a:prstGeom prst="rightArrow">
            <a:avLst>
              <a:gd name="adj1" fmla="val 50000"/>
              <a:gd name="adj2" fmla="val 84912"/>
            </a:avLst>
          </a:prstGeom>
          <a:solidFill>
            <a:srgbClr val="FFC5C5">
              <a:alpha val="89803"/>
            </a:srgbClr>
          </a:solidFill>
          <a:ln w="127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0000FF"/>
                </a:solidFill>
              </a:rPr>
              <a:t>ВІТАМІН</a:t>
            </a:r>
            <a:r>
              <a:rPr lang="ru-RU" sz="4400" b="1"/>
              <a:t> </a:t>
            </a:r>
          </a:p>
        </p:txBody>
      </p:sp>
      <p:sp>
        <p:nvSpPr>
          <p:cNvPr id="14339" name="AutoShape 3"/>
          <p:cNvSpPr>
            <a:spLocks noChangeArrowheads="1"/>
          </p:cNvSpPr>
          <p:nvPr/>
        </p:nvSpPr>
        <p:spPr bwMode="auto">
          <a:xfrm>
            <a:off x="7270750" y="260350"/>
            <a:ext cx="1873250" cy="1657350"/>
          </a:xfrm>
          <a:prstGeom prst="hexagon">
            <a:avLst>
              <a:gd name="adj" fmla="val 28257"/>
              <a:gd name="vf" fmla="val 115470"/>
            </a:avLst>
          </a:prstGeom>
          <a:solidFill>
            <a:srgbClr val="FFCC99">
              <a:alpha val="89803"/>
            </a:srgbClr>
          </a:solidFill>
          <a:ln w="127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Arial Black" pitchFamily="34" charset="0"/>
              </a:rPr>
              <a:t>B</a:t>
            </a:r>
            <a:r>
              <a:rPr lang="en-US" sz="6000" b="1" baseline="-25000" dirty="0">
                <a:solidFill>
                  <a:srgbClr val="FF0000"/>
                </a:solidFill>
                <a:latin typeface="Arial Black" pitchFamily="34" charset="0"/>
              </a:rPr>
              <a:t>1</a:t>
            </a:r>
            <a:endParaRPr lang="ru-RU" sz="6000" b="1" baseline="-25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0244" name="AutoShape 4"/>
          <p:cNvSpPr>
            <a:spLocks noChangeArrowheads="1"/>
          </p:cNvSpPr>
          <p:nvPr/>
        </p:nvSpPr>
        <p:spPr bwMode="auto">
          <a:xfrm>
            <a:off x="7524750" y="1989138"/>
            <a:ext cx="1619250" cy="4392612"/>
          </a:xfrm>
          <a:prstGeom prst="upArrow">
            <a:avLst>
              <a:gd name="adj1" fmla="val 50000"/>
              <a:gd name="adj2" fmla="val 67819"/>
            </a:avLst>
          </a:prstGeom>
          <a:solidFill>
            <a:srgbClr val="FFCCCC">
              <a:alpha val="89803"/>
            </a:srgbClr>
          </a:solidFill>
          <a:ln w="127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4" name="AutoShape 8"/>
          <p:cNvSpPr>
            <a:spLocks noChangeArrowheads="1"/>
          </p:cNvSpPr>
          <p:nvPr/>
        </p:nvSpPr>
        <p:spPr bwMode="auto">
          <a:xfrm>
            <a:off x="0" y="1484784"/>
            <a:ext cx="5220072" cy="2376264"/>
          </a:xfrm>
          <a:prstGeom prst="flowChartProcess">
            <a:avLst/>
          </a:prstGeom>
          <a:solidFill>
            <a:srgbClr val="FFEFEF">
              <a:alpha val="20000"/>
            </a:srgbClr>
          </a:solidFill>
          <a:ln w="127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000" b="1" dirty="0" smtClean="0">
                <a:solidFill>
                  <a:srgbClr val="CC3399"/>
                </a:solidFill>
              </a:rPr>
              <a:t>Позитивно </a:t>
            </a:r>
            <a:r>
              <a:rPr lang="ru-RU" sz="2000" b="1" dirty="0" err="1" smtClean="0">
                <a:solidFill>
                  <a:srgbClr val="CC3399"/>
                </a:solidFill>
              </a:rPr>
              <a:t>впливає</a:t>
            </a:r>
            <a:r>
              <a:rPr lang="ru-RU" sz="2000" b="1" dirty="0" smtClean="0">
                <a:solidFill>
                  <a:srgbClr val="CC3399"/>
                </a:solidFill>
              </a:rPr>
              <a:t> на </a:t>
            </a:r>
            <a:r>
              <a:rPr lang="ru-RU" sz="2000" b="1" dirty="0" err="1" smtClean="0">
                <a:solidFill>
                  <a:srgbClr val="CC3399"/>
                </a:solidFill>
              </a:rPr>
              <a:t>м’язи</a:t>
            </a:r>
            <a:r>
              <a:rPr lang="ru-RU" sz="2000" b="1" dirty="0" smtClean="0">
                <a:solidFill>
                  <a:srgbClr val="CC3399"/>
                </a:solidFill>
              </a:rPr>
              <a:t> </a:t>
            </a:r>
            <a:r>
              <a:rPr lang="ru-RU" sz="2000" b="1" dirty="0" err="1" smtClean="0">
                <a:solidFill>
                  <a:srgbClr val="CC3399"/>
                </a:solidFill>
              </a:rPr>
              <a:t>і</a:t>
            </a:r>
            <a:r>
              <a:rPr lang="ru-RU" sz="2000" b="1" dirty="0" smtClean="0">
                <a:solidFill>
                  <a:srgbClr val="CC3399"/>
                </a:solidFill>
              </a:rPr>
              <a:t> </a:t>
            </a:r>
            <a:r>
              <a:rPr lang="ru-RU" sz="2000" b="1" dirty="0" err="1" smtClean="0">
                <a:solidFill>
                  <a:srgbClr val="CC3399"/>
                </a:solidFill>
              </a:rPr>
              <a:t>нервову</a:t>
            </a:r>
            <a:r>
              <a:rPr lang="ru-RU" sz="2000" b="1" dirty="0" smtClean="0">
                <a:solidFill>
                  <a:srgbClr val="CC3399"/>
                </a:solidFill>
              </a:rPr>
              <a:t> </a:t>
            </a:r>
          </a:p>
          <a:p>
            <a:r>
              <a:rPr lang="ru-RU" sz="2000" b="1" dirty="0" smtClean="0">
                <a:solidFill>
                  <a:srgbClr val="CC3399"/>
                </a:solidFill>
              </a:rPr>
              <a:t>систему, у </a:t>
            </a:r>
            <a:r>
              <a:rPr lang="ru-RU" sz="2000" b="1" dirty="0" err="1" smtClean="0">
                <a:solidFill>
                  <a:srgbClr val="CC3399"/>
                </a:solidFill>
              </a:rPr>
              <a:t>комплексі</a:t>
            </a:r>
            <a:r>
              <a:rPr lang="ru-RU" sz="2000" b="1" dirty="0" smtClean="0">
                <a:solidFill>
                  <a:srgbClr val="CC3399"/>
                </a:solidFill>
              </a:rPr>
              <a:t> </a:t>
            </a:r>
            <a:r>
              <a:rPr lang="ru-RU" sz="2000" b="1" dirty="0" err="1" smtClean="0">
                <a:solidFill>
                  <a:srgbClr val="CC3399"/>
                </a:solidFill>
              </a:rPr>
              <a:t>з</a:t>
            </a:r>
            <a:r>
              <a:rPr lang="ru-RU" sz="2000" b="1" dirty="0" smtClean="0">
                <a:solidFill>
                  <a:srgbClr val="CC3399"/>
                </a:solidFill>
              </a:rPr>
              <a:t> ферментами</a:t>
            </a:r>
          </a:p>
          <a:p>
            <a:r>
              <a:rPr lang="ru-RU" sz="2000" b="1" dirty="0" smtClean="0">
                <a:solidFill>
                  <a:srgbClr val="CC3399"/>
                </a:solidFill>
              </a:rPr>
              <a:t> </a:t>
            </a:r>
            <a:r>
              <a:rPr lang="ru-RU" sz="2000" b="1" dirty="0" err="1" smtClean="0">
                <a:solidFill>
                  <a:srgbClr val="CC3399"/>
                </a:solidFill>
              </a:rPr>
              <a:t>регулює</a:t>
            </a:r>
            <a:r>
              <a:rPr lang="ru-RU" sz="2000" b="1" dirty="0" smtClean="0">
                <a:solidFill>
                  <a:srgbClr val="CC3399"/>
                </a:solidFill>
              </a:rPr>
              <a:t> </a:t>
            </a:r>
            <a:r>
              <a:rPr lang="ru-RU" sz="2000" b="1" dirty="0" err="1" smtClean="0">
                <a:solidFill>
                  <a:srgbClr val="CC3399"/>
                </a:solidFill>
              </a:rPr>
              <a:t>обмін</a:t>
            </a:r>
            <a:r>
              <a:rPr lang="ru-RU" sz="2000" b="1" dirty="0" smtClean="0">
                <a:solidFill>
                  <a:srgbClr val="CC3399"/>
                </a:solidFill>
              </a:rPr>
              <a:t> </a:t>
            </a:r>
            <a:r>
              <a:rPr lang="ru-RU" sz="2000" b="1" dirty="0" err="1" smtClean="0">
                <a:solidFill>
                  <a:srgbClr val="CC3399"/>
                </a:solidFill>
              </a:rPr>
              <a:t>вуглеводів</a:t>
            </a:r>
            <a:r>
              <a:rPr lang="ru-RU" sz="2000" b="1" dirty="0" smtClean="0">
                <a:solidFill>
                  <a:srgbClr val="CC3399"/>
                </a:solidFill>
              </a:rPr>
              <a:t> </a:t>
            </a:r>
            <a:r>
              <a:rPr lang="ru-RU" sz="2000" b="1" dirty="0" err="1" smtClean="0">
                <a:solidFill>
                  <a:srgbClr val="CC3399"/>
                </a:solidFill>
              </a:rPr>
              <a:t>і</a:t>
            </a:r>
            <a:r>
              <a:rPr lang="ru-RU" sz="2000" b="1" dirty="0" smtClean="0">
                <a:solidFill>
                  <a:srgbClr val="CC3399"/>
                </a:solidFill>
              </a:rPr>
              <a:t> </a:t>
            </a:r>
            <a:r>
              <a:rPr lang="ru-RU" sz="2000" b="1" dirty="0" err="1" smtClean="0">
                <a:solidFill>
                  <a:srgbClr val="CC3399"/>
                </a:solidFill>
              </a:rPr>
              <a:t>амінокислот</a:t>
            </a:r>
            <a:r>
              <a:rPr lang="ru-RU" sz="2000" b="1" dirty="0" smtClean="0">
                <a:solidFill>
                  <a:srgbClr val="CC3399"/>
                </a:solidFill>
              </a:rPr>
              <a:t>.</a:t>
            </a:r>
          </a:p>
          <a:p>
            <a:r>
              <a:rPr lang="ru-RU" sz="2000" b="1" dirty="0" smtClean="0">
                <a:solidFill>
                  <a:srgbClr val="CC3399"/>
                </a:solidFill>
              </a:rPr>
              <a:t>При </a:t>
            </a:r>
            <a:r>
              <a:rPr lang="ru-RU" sz="2000" b="1" dirty="0" err="1" smtClean="0">
                <a:solidFill>
                  <a:srgbClr val="CC3399"/>
                </a:solidFill>
              </a:rPr>
              <a:t>недостачі-захворювання</a:t>
            </a:r>
            <a:r>
              <a:rPr lang="ru-RU" sz="2000" b="1" dirty="0" smtClean="0">
                <a:solidFill>
                  <a:srgbClr val="CC3399"/>
                </a:solidFill>
              </a:rPr>
              <a:t>«</a:t>
            </a:r>
            <a:r>
              <a:rPr lang="ru-RU" sz="2000" b="1" dirty="0" err="1" smtClean="0">
                <a:solidFill>
                  <a:srgbClr val="CC3399"/>
                </a:solidFill>
              </a:rPr>
              <a:t>бері-бері</a:t>
            </a:r>
            <a:r>
              <a:rPr lang="ru-RU" sz="2000" b="1" dirty="0" smtClean="0">
                <a:solidFill>
                  <a:srgbClr val="CC3399"/>
                </a:solidFill>
              </a:rPr>
              <a:t>»</a:t>
            </a:r>
          </a:p>
          <a:p>
            <a:r>
              <a:rPr lang="ru-RU" sz="2000" b="1" dirty="0" smtClean="0">
                <a:solidFill>
                  <a:srgbClr val="CC3399"/>
                </a:solidFill>
              </a:rPr>
              <a:t>(</a:t>
            </a:r>
            <a:r>
              <a:rPr lang="ru-RU" sz="2000" b="1" dirty="0" err="1" smtClean="0">
                <a:solidFill>
                  <a:srgbClr val="CC3399"/>
                </a:solidFill>
              </a:rPr>
              <a:t>ураження</a:t>
            </a:r>
            <a:r>
              <a:rPr lang="ru-RU" sz="2000" b="1" dirty="0" smtClean="0">
                <a:solidFill>
                  <a:srgbClr val="CC3399"/>
                </a:solidFill>
              </a:rPr>
              <a:t> </a:t>
            </a:r>
            <a:r>
              <a:rPr lang="ru-RU" sz="2000" b="1" dirty="0" err="1" smtClean="0">
                <a:solidFill>
                  <a:srgbClr val="CC3399"/>
                </a:solidFill>
              </a:rPr>
              <a:t>нервової</a:t>
            </a:r>
            <a:r>
              <a:rPr lang="ru-RU" sz="2000" b="1" dirty="0" smtClean="0">
                <a:solidFill>
                  <a:srgbClr val="CC3399"/>
                </a:solidFill>
              </a:rPr>
              <a:t> </a:t>
            </a:r>
            <a:r>
              <a:rPr lang="ru-RU" sz="2000" b="1" dirty="0" err="1" smtClean="0">
                <a:solidFill>
                  <a:srgbClr val="CC3399"/>
                </a:solidFill>
              </a:rPr>
              <a:t>системи</a:t>
            </a:r>
            <a:r>
              <a:rPr lang="ru-RU" sz="2000" b="1" dirty="0">
                <a:solidFill>
                  <a:srgbClr val="CC3399"/>
                </a:solidFill>
              </a:rPr>
              <a:t>, </a:t>
            </a:r>
            <a:endParaRPr lang="ru-RU" sz="2000" b="1" dirty="0" smtClean="0">
              <a:solidFill>
                <a:srgbClr val="CC3399"/>
              </a:solidFill>
            </a:endParaRPr>
          </a:p>
          <a:p>
            <a:r>
              <a:rPr lang="ru-RU" sz="2000" b="1" dirty="0" err="1" smtClean="0">
                <a:solidFill>
                  <a:srgbClr val="CC3399"/>
                </a:solidFill>
              </a:rPr>
              <a:t>відставання</a:t>
            </a:r>
            <a:r>
              <a:rPr lang="ru-RU" sz="2000" b="1" dirty="0" smtClean="0">
                <a:solidFill>
                  <a:srgbClr val="CC3399"/>
                </a:solidFill>
              </a:rPr>
              <a:t> </a:t>
            </a:r>
            <a:r>
              <a:rPr lang="ru-RU" sz="2000" b="1" dirty="0">
                <a:solidFill>
                  <a:srgbClr val="CC3399"/>
                </a:solidFill>
              </a:rPr>
              <a:t>в </a:t>
            </a:r>
            <a:r>
              <a:rPr lang="ru-RU" sz="2000" b="1" dirty="0" err="1" smtClean="0">
                <a:solidFill>
                  <a:srgbClr val="CC3399"/>
                </a:solidFill>
              </a:rPr>
              <a:t>рості,слабкіст</a:t>
            </a:r>
            <a:endParaRPr lang="ru-RU" sz="2000" b="1" dirty="0" smtClean="0">
              <a:solidFill>
                <a:srgbClr val="CC3399"/>
              </a:solidFill>
            </a:endParaRPr>
          </a:p>
          <a:p>
            <a:r>
              <a:rPr lang="ru-RU" sz="2000" b="1" dirty="0" smtClean="0">
                <a:solidFill>
                  <a:srgbClr val="CC3399"/>
                </a:solidFill>
              </a:rPr>
              <a:t> </a:t>
            </a:r>
            <a:r>
              <a:rPr lang="ru-RU" sz="2000" b="1" dirty="0" err="1">
                <a:solidFill>
                  <a:srgbClr val="CC3399"/>
                </a:solidFill>
              </a:rPr>
              <a:t>і</a:t>
            </a:r>
            <a:r>
              <a:rPr lang="ru-RU" sz="2000" b="1" dirty="0">
                <a:solidFill>
                  <a:srgbClr val="CC3399"/>
                </a:solidFill>
              </a:rPr>
              <a:t> </a:t>
            </a:r>
            <a:r>
              <a:rPr lang="ru-RU" sz="2000" b="1" dirty="0" err="1">
                <a:solidFill>
                  <a:srgbClr val="CC3399"/>
                </a:solidFill>
              </a:rPr>
              <a:t>параліч</a:t>
            </a:r>
            <a:r>
              <a:rPr lang="ru-RU" sz="2000" b="1" dirty="0">
                <a:solidFill>
                  <a:srgbClr val="CC3399"/>
                </a:solidFill>
              </a:rPr>
              <a:t> </a:t>
            </a:r>
            <a:r>
              <a:rPr lang="ru-RU" sz="2000" b="1" dirty="0" err="1">
                <a:solidFill>
                  <a:srgbClr val="CC3399"/>
                </a:solidFill>
              </a:rPr>
              <a:t>кінцівок</a:t>
            </a:r>
            <a:r>
              <a:rPr lang="ru-RU" sz="2000" b="1" dirty="0">
                <a:solidFill>
                  <a:srgbClr val="CC3399"/>
                </a:solidFill>
              </a:rPr>
              <a:t>).</a:t>
            </a:r>
          </a:p>
          <a:p>
            <a:pPr algn="ctr"/>
            <a:endParaRPr lang="ru-RU" sz="2000" b="1" dirty="0">
              <a:solidFill>
                <a:srgbClr val="CC3399"/>
              </a:solidFill>
            </a:endParaRPr>
          </a:p>
        </p:txBody>
      </p:sp>
      <p:sp>
        <p:nvSpPr>
          <p:cNvPr id="14345" name="AutoShape 9"/>
          <p:cNvSpPr>
            <a:spLocks noChangeArrowheads="1"/>
          </p:cNvSpPr>
          <p:nvPr/>
        </p:nvSpPr>
        <p:spPr bwMode="auto">
          <a:xfrm>
            <a:off x="2195736" y="4005064"/>
            <a:ext cx="2881089" cy="2664295"/>
          </a:xfrm>
          <a:prstGeom prst="octagon">
            <a:avLst>
              <a:gd name="adj" fmla="val 29287"/>
            </a:avLst>
          </a:prstGeom>
          <a:solidFill>
            <a:srgbClr val="FFCC99">
              <a:alpha val="41176"/>
            </a:srgbClr>
          </a:solidFill>
          <a:ln w="12700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2000" b="1" dirty="0">
              <a:solidFill>
                <a:srgbClr val="6600CC"/>
              </a:solidFill>
            </a:endParaRPr>
          </a:p>
          <a:p>
            <a:pPr algn="ctr"/>
            <a:endParaRPr lang="ru-RU" sz="2000" b="1" dirty="0">
              <a:solidFill>
                <a:srgbClr val="6600CC"/>
              </a:solidFill>
            </a:endParaRPr>
          </a:p>
          <a:p>
            <a:pPr algn="ctr"/>
            <a:r>
              <a:rPr lang="ru-RU" sz="2000" b="1" dirty="0" err="1">
                <a:solidFill>
                  <a:srgbClr val="6600CC"/>
                </a:solidFill>
              </a:rPr>
              <a:t>Міститься</a:t>
            </a:r>
            <a:r>
              <a:rPr lang="ru-RU" sz="2000" b="1" dirty="0">
                <a:solidFill>
                  <a:srgbClr val="6600CC"/>
                </a:solidFill>
              </a:rPr>
              <a:t>:</a:t>
            </a:r>
          </a:p>
          <a:p>
            <a:pPr algn="ctr"/>
            <a:r>
              <a:rPr lang="ru-RU" sz="2000" b="1" dirty="0" smtClean="0">
                <a:solidFill>
                  <a:srgbClr val="6600CC"/>
                </a:solidFill>
              </a:rPr>
              <a:t>в </a:t>
            </a:r>
            <a:r>
              <a:rPr lang="ru-RU" sz="2000" b="1" dirty="0" err="1" smtClean="0">
                <a:solidFill>
                  <a:srgbClr val="6600CC"/>
                </a:solidFill>
              </a:rPr>
              <a:t>зернівках</a:t>
            </a:r>
            <a:r>
              <a:rPr lang="ru-RU" sz="2000" b="1" dirty="0" smtClean="0">
                <a:solidFill>
                  <a:srgbClr val="6600CC"/>
                </a:solidFill>
              </a:rPr>
              <a:t> гречки, </a:t>
            </a:r>
          </a:p>
          <a:p>
            <a:pPr algn="ctr"/>
            <a:r>
              <a:rPr lang="ru-RU" sz="2000" b="1" dirty="0" smtClean="0">
                <a:solidFill>
                  <a:srgbClr val="6600CC"/>
                </a:solidFill>
              </a:rPr>
              <a:t>проса, </a:t>
            </a:r>
            <a:r>
              <a:rPr lang="ru-RU" sz="2000" b="1" dirty="0" err="1" smtClean="0">
                <a:solidFill>
                  <a:srgbClr val="6600CC"/>
                </a:solidFill>
              </a:rPr>
              <a:t>вівса</a:t>
            </a:r>
            <a:r>
              <a:rPr lang="ru-RU" sz="2000" b="1" dirty="0" smtClean="0">
                <a:solidFill>
                  <a:srgbClr val="6600CC"/>
                </a:solidFill>
              </a:rPr>
              <a:t>; </a:t>
            </a:r>
            <a:r>
              <a:rPr lang="ru-RU" sz="2000" b="1" dirty="0" err="1">
                <a:solidFill>
                  <a:srgbClr val="6600CC"/>
                </a:solidFill>
              </a:rPr>
              <a:t>горіхах</a:t>
            </a:r>
            <a:r>
              <a:rPr lang="ru-RU" sz="2000" b="1" dirty="0">
                <a:solidFill>
                  <a:srgbClr val="6600CC"/>
                </a:solidFill>
              </a:rPr>
              <a:t>, </a:t>
            </a:r>
          </a:p>
          <a:p>
            <a:pPr algn="ctr"/>
            <a:r>
              <a:rPr lang="ru-RU" sz="2000" b="1" dirty="0" smtClean="0">
                <a:solidFill>
                  <a:srgbClr val="6600CC"/>
                </a:solidFill>
              </a:rPr>
              <a:t>абрикосах, </a:t>
            </a:r>
            <a:r>
              <a:rPr lang="ru-RU" sz="2000" b="1" dirty="0" err="1" smtClean="0">
                <a:solidFill>
                  <a:srgbClr val="6600CC"/>
                </a:solidFill>
              </a:rPr>
              <a:t>шпинаті</a:t>
            </a:r>
            <a:endParaRPr lang="ru-RU" sz="2000" b="1" dirty="0">
              <a:solidFill>
                <a:srgbClr val="6600CC"/>
              </a:solidFill>
            </a:endParaRPr>
          </a:p>
          <a:p>
            <a:pPr algn="ctr"/>
            <a:r>
              <a:rPr lang="ru-RU" sz="2000" b="1" dirty="0">
                <a:solidFill>
                  <a:srgbClr val="6600CC"/>
                </a:solidFill>
              </a:rPr>
              <a:t> </a:t>
            </a:r>
            <a:r>
              <a:rPr lang="ru-RU" sz="2000" b="1" dirty="0" err="1">
                <a:solidFill>
                  <a:srgbClr val="6600CC"/>
                </a:solidFill>
              </a:rPr>
              <a:t>хлібі</a:t>
            </a:r>
            <a:r>
              <a:rPr lang="ru-RU" sz="2000" b="1" dirty="0">
                <a:solidFill>
                  <a:srgbClr val="6600CC"/>
                </a:solidFill>
              </a:rPr>
              <a:t> </a:t>
            </a:r>
            <a:r>
              <a:rPr lang="ru-RU" sz="2000" b="1" dirty="0" smtClean="0">
                <a:solidFill>
                  <a:srgbClr val="6600CC"/>
                </a:solidFill>
              </a:rPr>
              <a:t>грубого </a:t>
            </a:r>
            <a:r>
              <a:rPr lang="ru-RU" sz="2000" b="1" dirty="0">
                <a:solidFill>
                  <a:srgbClr val="6600CC"/>
                </a:solidFill>
              </a:rPr>
              <a:t>помолу,</a:t>
            </a:r>
          </a:p>
          <a:p>
            <a:pPr algn="ctr"/>
            <a:r>
              <a:rPr lang="ru-RU" sz="2000" b="1" dirty="0" err="1">
                <a:solidFill>
                  <a:srgbClr val="6600CC"/>
                </a:solidFill>
              </a:rPr>
              <a:t>мясі</a:t>
            </a:r>
            <a:r>
              <a:rPr lang="ru-RU" sz="2000" b="1" dirty="0">
                <a:solidFill>
                  <a:srgbClr val="6600CC"/>
                </a:solidFill>
              </a:rPr>
              <a:t> </a:t>
            </a:r>
            <a:r>
              <a:rPr lang="ru-RU" sz="2000" b="1" dirty="0" err="1">
                <a:solidFill>
                  <a:srgbClr val="6600CC"/>
                </a:solidFill>
              </a:rPr>
              <a:t>птиці</a:t>
            </a:r>
            <a:r>
              <a:rPr lang="ru-RU" sz="2000" b="1" dirty="0">
                <a:solidFill>
                  <a:srgbClr val="6600CC"/>
                </a:solidFill>
              </a:rPr>
              <a:t>, </a:t>
            </a:r>
            <a:endParaRPr lang="ru-RU" sz="2000" b="1" dirty="0" smtClean="0">
              <a:solidFill>
                <a:srgbClr val="6600CC"/>
              </a:solidFill>
            </a:endParaRPr>
          </a:p>
          <a:p>
            <a:pPr algn="ctr"/>
            <a:r>
              <a:rPr lang="ru-RU" sz="2000" b="1" dirty="0" err="1" smtClean="0">
                <a:solidFill>
                  <a:srgbClr val="6600CC"/>
                </a:solidFill>
              </a:rPr>
              <a:t>зелені</a:t>
            </a:r>
            <a:r>
              <a:rPr lang="ru-RU" sz="2000" b="1" dirty="0">
                <a:solidFill>
                  <a:srgbClr val="6600CC"/>
                </a:solidFill>
              </a:rPr>
              <a:t>.</a:t>
            </a:r>
          </a:p>
          <a:p>
            <a:pPr algn="ctr"/>
            <a:endParaRPr lang="ru-RU" sz="2000" b="1" dirty="0">
              <a:solidFill>
                <a:srgbClr val="6600CC"/>
              </a:solidFill>
            </a:endParaRPr>
          </a:p>
          <a:p>
            <a:pPr algn="ctr"/>
            <a:endParaRPr lang="ru-RU" sz="2000" b="1" dirty="0">
              <a:solidFill>
                <a:srgbClr val="6600CC"/>
              </a:solidFill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 rot="5400000">
            <a:off x="6765132" y="4331494"/>
            <a:ext cx="3097212" cy="5715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40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тіамин</a:t>
            </a:r>
            <a:endParaRPr lang="ru-RU" sz="40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14350" name="Picture 14" descr="b1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725" y="4292600"/>
            <a:ext cx="2376488" cy="2016125"/>
          </a:xfrm>
          <a:prstGeom prst="rect">
            <a:avLst/>
          </a:prstGeom>
          <a:noFill/>
          <a:ln w="12700">
            <a:solidFill>
              <a:srgbClr val="993366"/>
            </a:solidFill>
            <a:miter lim="800000"/>
            <a:headEnd/>
            <a:tailEnd/>
          </a:ln>
        </p:spPr>
      </p:pic>
      <p:pic>
        <p:nvPicPr>
          <p:cNvPr id="14356" name="Picture 20" descr="В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132856"/>
            <a:ext cx="2066925" cy="1543050"/>
          </a:xfrm>
          <a:prstGeom prst="rect">
            <a:avLst/>
          </a:prstGeom>
          <a:noFill/>
          <a:ln w="19050">
            <a:solidFill>
              <a:srgbClr val="3F15EF"/>
            </a:solidFill>
            <a:miter lim="800000"/>
            <a:headEnd/>
            <a:tailEnd/>
          </a:ln>
        </p:spPr>
      </p:pic>
      <p:pic>
        <p:nvPicPr>
          <p:cNvPr id="12" name="Рисунок 11" descr="Семена гречихи сорт ЮБИЛЕЙНАЯ 100 элита 1 репродукция, цена 22 000 ..."/>
          <p:cNvPicPr/>
          <p:nvPr/>
        </p:nvPicPr>
        <p:blipFill>
          <a:blip r:embed="rId4" cstate="print"/>
          <a:srcRect r="35507"/>
          <a:stretch>
            <a:fillRect/>
          </a:stretch>
        </p:blipFill>
        <p:spPr bwMode="auto">
          <a:xfrm>
            <a:off x="323528" y="4437112"/>
            <a:ext cx="1584176" cy="100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/>
          <p:nvPr/>
        </p:nvPicPr>
        <p:blipFill>
          <a:blip r:embed="rId5" cstate="print"/>
          <a:srcRect b="10582"/>
          <a:stretch>
            <a:fillRect/>
          </a:stretch>
        </p:blipFill>
        <p:spPr bwMode="auto">
          <a:xfrm>
            <a:off x="323528" y="5517232"/>
            <a:ext cx="1631692" cy="979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nimBg="1"/>
      <p:bldP spid="10244" grpId="0" animBg="1"/>
      <p:bldP spid="14344" grpId="0" animBg="1"/>
      <p:bldP spid="14345" grpId="0" animBg="1"/>
      <p:bldP spid="1434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ChangeArrowheads="1"/>
          </p:cNvSpPr>
          <p:nvPr/>
        </p:nvSpPr>
        <p:spPr bwMode="auto">
          <a:xfrm>
            <a:off x="1835696" y="0"/>
            <a:ext cx="4895850" cy="1441450"/>
          </a:xfrm>
          <a:prstGeom prst="rightArrow">
            <a:avLst>
              <a:gd name="adj1" fmla="val 50000"/>
              <a:gd name="adj2" fmla="val 84912"/>
            </a:avLst>
          </a:prstGeom>
          <a:solidFill>
            <a:srgbClr val="FFC5C5">
              <a:alpha val="89803"/>
            </a:srgbClr>
          </a:solidFill>
          <a:ln w="127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 dirty="0">
                <a:solidFill>
                  <a:srgbClr val="0000FF"/>
                </a:solidFill>
              </a:rPr>
              <a:t>ВІТАМІН</a:t>
            </a:r>
            <a:r>
              <a:rPr lang="ru-RU" sz="4400" b="1" dirty="0"/>
              <a:t> </a:t>
            </a:r>
          </a:p>
        </p:txBody>
      </p:sp>
      <p:sp>
        <p:nvSpPr>
          <p:cNvPr id="15363" name="AutoShape 3"/>
          <p:cNvSpPr>
            <a:spLocks noChangeArrowheads="1"/>
          </p:cNvSpPr>
          <p:nvPr/>
        </p:nvSpPr>
        <p:spPr bwMode="auto">
          <a:xfrm>
            <a:off x="7270750" y="260350"/>
            <a:ext cx="1873250" cy="1657350"/>
          </a:xfrm>
          <a:prstGeom prst="hexagon">
            <a:avLst>
              <a:gd name="adj" fmla="val 28257"/>
              <a:gd name="vf" fmla="val 115470"/>
            </a:avLst>
          </a:prstGeom>
          <a:solidFill>
            <a:srgbClr val="FFCC99">
              <a:alpha val="89803"/>
            </a:srgbClr>
          </a:solidFill>
          <a:ln w="127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FF0000"/>
                </a:solidFill>
                <a:latin typeface="Arial Black" pitchFamily="34" charset="0"/>
              </a:rPr>
              <a:t>B</a:t>
            </a:r>
            <a:r>
              <a:rPr lang="en-US" sz="6000" b="1" baseline="-25000">
                <a:solidFill>
                  <a:srgbClr val="FF0000"/>
                </a:solidFill>
                <a:latin typeface="Arial Black" pitchFamily="34" charset="0"/>
              </a:rPr>
              <a:t>2</a:t>
            </a:r>
            <a:endParaRPr lang="ru-RU" sz="6000" b="1" baseline="-2500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1268" name="AutoShape 4"/>
          <p:cNvSpPr>
            <a:spLocks noChangeArrowheads="1"/>
          </p:cNvSpPr>
          <p:nvPr/>
        </p:nvSpPr>
        <p:spPr bwMode="auto">
          <a:xfrm>
            <a:off x="7524750" y="1989138"/>
            <a:ext cx="1619250" cy="4608512"/>
          </a:xfrm>
          <a:prstGeom prst="upArrow">
            <a:avLst>
              <a:gd name="adj1" fmla="val 50000"/>
              <a:gd name="adj2" fmla="val 71152"/>
            </a:avLst>
          </a:prstGeom>
          <a:solidFill>
            <a:srgbClr val="FFCCCC">
              <a:alpha val="89803"/>
            </a:srgbClr>
          </a:solidFill>
          <a:ln w="127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65" name="WordArt 5"/>
          <p:cNvSpPr>
            <a:spLocks noChangeArrowheads="1" noChangeShapeType="1" noTextEdit="1"/>
          </p:cNvSpPr>
          <p:nvPr/>
        </p:nvSpPr>
        <p:spPr bwMode="auto">
          <a:xfrm rot="5400000">
            <a:off x="6380163" y="4286250"/>
            <a:ext cx="3886200" cy="59055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4000" b="1" kern="1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76862"/>
                  </a:srgbClr>
                </a:solidFill>
                <a:latin typeface="Arial"/>
                <a:cs typeface="Arial"/>
              </a:rPr>
              <a:t>рибофлавін</a:t>
            </a:r>
          </a:p>
        </p:txBody>
      </p:sp>
      <p:sp>
        <p:nvSpPr>
          <p:cNvPr id="15368" name="AutoShape 8"/>
          <p:cNvSpPr>
            <a:spLocks noChangeArrowheads="1"/>
          </p:cNvSpPr>
          <p:nvPr/>
        </p:nvSpPr>
        <p:spPr bwMode="auto">
          <a:xfrm>
            <a:off x="179512" y="1556792"/>
            <a:ext cx="4717281" cy="2376487"/>
          </a:xfrm>
          <a:prstGeom prst="flowChartProcess">
            <a:avLst/>
          </a:prstGeom>
          <a:solidFill>
            <a:srgbClr val="FFEFEF">
              <a:alpha val="20000"/>
            </a:srgbClr>
          </a:solidFill>
          <a:ln w="127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 err="1" smtClean="0">
                <a:solidFill>
                  <a:srgbClr val="CC3399"/>
                </a:solidFill>
              </a:rPr>
              <a:t>Впливає</a:t>
            </a:r>
            <a:r>
              <a:rPr lang="ru-RU" b="1" dirty="0" smtClean="0">
                <a:solidFill>
                  <a:srgbClr val="CC3399"/>
                </a:solidFill>
              </a:rPr>
              <a:t> на </a:t>
            </a:r>
            <a:r>
              <a:rPr lang="ru-RU" b="1" dirty="0" err="1" smtClean="0">
                <a:solidFill>
                  <a:srgbClr val="CC3399"/>
                </a:solidFill>
              </a:rPr>
              <a:t>ріст</a:t>
            </a:r>
            <a:r>
              <a:rPr lang="ru-RU" b="1" dirty="0" smtClean="0">
                <a:solidFill>
                  <a:srgbClr val="CC3399"/>
                </a:solidFill>
              </a:rPr>
              <a:t> </a:t>
            </a:r>
            <a:r>
              <a:rPr lang="ru-RU" b="1" dirty="0" err="1" smtClean="0">
                <a:solidFill>
                  <a:srgbClr val="CC3399"/>
                </a:solidFill>
              </a:rPr>
              <a:t>і</a:t>
            </a:r>
            <a:r>
              <a:rPr lang="ru-RU" b="1" dirty="0" smtClean="0">
                <a:solidFill>
                  <a:srgbClr val="CC3399"/>
                </a:solidFill>
              </a:rPr>
              <a:t> </a:t>
            </a:r>
            <a:r>
              <a:rPr lang="ru-RU" b="1" dirty="0" err="1" smtClean="0">
                <a:solidFill>
                  <a:srgbClr val="CC3399"/>
                </a:solidFill>
              </a:rPr>
              <a:t>відновлення</a:t>
            </a:r>
            <a:r>
              <a:rPr lang="ru-RU" b="1" dirty="0" smtClean="0">
                <a:solidFill>
                  <a:srgbClr val="CC3399"/>
                </a:solidFill>
              </a:rPr>
              <a:t> </a:t>
            </a:r>
            <a:r>
              <a:rPr lang="ru-RU" b="1" dirty="0" err="1" smtClean="0">
                <a:solidFill>
                  <a:srgbClr val="CC3399"/>
                </a:solidFill>
              </a:rPr>
              <a:t>клітин</a:t>
            </a:r>
            <a:r>
              <a:rPr lang="ru-RU" b="1" dirty="0" smtClean="0">
                <a:solidFill>
                  <a:srgbClr val="CC3399"/>
                </a:solidFill>
              </a:rPr>
              <a:t>,</a:t>
            </a:r>
            <a:endParaRPr lang="ru-RU" b="1" dirty="0">
              <a:solidFill>
                <a:srgbClr val="CC3399"/>
              </a:solidFill>
            </a:endParaRPr>
          </a:p>
          <a:p>
            <a:pPr algn="ctr"/>
            <a:r>
              <a:rPr lang="ru-RU" b="1" dirty="0" smtClean="0">
                <a:solidFill>
                  <a:srgbClr val="CC3399"/>
                </a:solidFill>
              </a:rPr>
              <a:t> </a:t>
            </a:r>
            <a:r>
              <a:rPr lang="ru-RU" b="1" dirty="0" err="1" smtClean="0">
                <a:solidFill>
                  <a:srgbClr val="CC3399"/>
                </a:solidFill>
              </a:rPr>
              <a:t>бере</a:t>
            </a:r>
            <a:r>
              <a:rPr lang="ru-RU" b="1" dirty="0" smtClean="0">
                <a:solidFill>
                  <a:srgbClr val="CC3399"/>
                </a:solidFill>
              </a:rPr>
              <a:t> </a:t>
            </a:r>
            <a:r>
              <a:rPr lang="ru-RU" b="1" dirty="0">
                <a:solidFill>
                  <a:srgbClr val="CC3399"/>
                </a:solidFill>
              </a:rPr>
              <a:t>участь в </a:t>
            </a:r>
            <a:r>
              <a:rPr lang="ru-RU" b="1" dirty="0" err="1" smtClean="0">
                <a:solidFill>
                  <a:srgbClr val="CC3399"/>
                </a:solidFill>
              </a:rPr>
              <a:t>процесах</a:t>
            </a:r>
            <a:r>
              <a:rPr lang="ru-RU" b="1" dirty="0" smtClean="0">
                <a:solidFill>
                  <a:srgbClr val="CC3399"/>
                </a:solidFill>
              </a:rPr>
              <a:t> </a:t>
            </a:r>
            <a:r>
              <a:rPr lang="ru-RU" b="1" dirty="0" err="1" smtClean="0">
                <a:solidFill>
                  <a:srgbClr val="CC3399"/>
                </a:solidFill>
              </a:rPr>
              <a:t>окиснення</a:t>
            </a:r>
            <a:r>
              <a:rPr lang="ru-RU" b="1" dirty="0" smtClean="0">
                <a:solidFill>
                  <a:srgbClr val="CC3399"/>
                </a:solidFill>
              </a:rPr>
              <a:t> </a:t>
            </a:r>
            <a:r>
              <a:rPr lang="ru-RU" b="1" dirty="0" err="1" smtClean="0">
                <a:solidFill>
                  <a:srgbClr val="CC3399"/>
                </a:solidFill>
              </a:rPr>
              <a:t>в</a:t>
            </a:r>
            <a:r>
              <a:rPr lang="ru-RU" b="1" dirty="0" smtClean="0">
                <a:solidFill>
                  <a:srgbClr val="CC3399"/>
                </a:solidFill>
              </a:rPr>
              <a:t> </a:t>
            </a:r>
            <a:r>
              <a:rPr lang="ru-RU" b="1" dirty="0" err="1" smtClean="0">
                <a:solidFill>
                  <a:srgbClr val="CC3399"/>
                </a:solidFill>
              </a:rPr>
              <a:t>усіх</a:t>
            </a:r>
            <a:r>
              <a:rPr lang="ru-RU" b="1" dirty="0" smtClean="0">
                <a:solidFill>
                  <a:srgbClr val="CC3399"/>
                </a:solidFill>
              </a:rPr>
              <a:t> </a:t>
            </a:r>
          </a:p>
          <a:p>
            <a:pPr algn="l"/>
            <a:r>
              <a:rPr lang="ru-RU" b="1" dirty="0" err="1" smtClean="0">
                <a:solidFill>
                  <a:srgbClr val="CC3399"/>
                </a:solidFill>
              </a:rPr>
              <a:t>танинах-полегшує</a:t>
            </a:r>
            <a:r>
              <a:rPr lang="ru-RU" b="1" dirty="0" smtClean="0">
                <a:solidFill>
                  <a:srgbClr val="CC3399"/>
                </a:solidFill>
              </a:rPr>
              <a:t> </a:t>
            </a:r>
            <a:r>
              <a:rPr lang="ru-RU" b="1" dirty="0" err="1" smtClean="0">
                <a:solidFill>
                  <a:srgbClr val="CC3399"/>
                </a:solidFill>
              </a:rPr>
              <a:t>поглинання</a:t>
            </a:r>
            <a:r>
              <a:rPr lang="ru-RU" b="1" dirty="0" smtClean="0">
                <a:solidFill>
                  <a:srgbClr val="CC3399"/>
                </a:solidFill>
              </a:rPr>
              <a:t> </a:t>
            </a:r>
            <a:r>
              <a:rPr lang="ru-RU" b="1" dirty="0" err="1" smtClean="0">
                <a:solidFill>
                  <a:srgbClr val="CC3399"/>
                </a:solidFill>
              </a:rPr>
              <a:t>кисню</a:t>
            </a:r>
            <a:r>
              <a:rPr lang="ru-RU" b="1" dirty="0" smtClean="0">
                <a:solidFill>
                  <a:srgbClr val="CC3399"/>
                </a:solidFill>
              </a:rPr>
              <a:t> </a:t>
            </a:r>
          </a:p>
          <a:p>
            <a:pPr algn="l"/>
            <a:r>
              <a:rPr lang="ru-RU" b="1" dirty="0" err="1" smtClean="0">
                <a:solidFill>
                  <a:srgbClr val="CC3399"/>
                </a:solidFill>
              </a:rPr>
              <a:t>Клітинами;понижує</a:t>
            </a:r>
            <a:r>
              <a:rPr lang="ru-RU" b="1" dirty="0" smtClean="0">
                <a:solidFill>
                  <a:srgbClr val="CC3399"/>
                </a:solidFill>
              </a:rPr>
              <a:t> </a:t>
            </a:r>
            <a:r>
              <a:rPr lang="ru-RU" b="1" dirty="0" err="1">
                <a:solidFill>
                  <a:srgbClr val="CC3399"/>
                </a:solidFill>
              </a:rPr>
              <a:t>втому</a:t>
            </a:r>
            <a:r>
              <a:rPr lang="ru-RU" b="1" dirty="0">
                <a:solidFill>
                  <a:srgbClr val="CC3399"/>
                </a:solidFill>
              </a:rPr>
              <a:t> очей, </a:t>
            </a:r>
            <a:endParaRPr lang="ru-RU" b="1" dirty="0" smtClean="0">
              <a:solidFill>
                <a:srgbClr val="CC3399"/>
              </a:solidFill>
            </a:endParaRPr>
          </a:p>
          <a:p>
            <a:pPr algn="l"/>
            <a:r>
              <a:rPr lang="ru-RU" b="1" dirty="0" smtClean="0">
                <a:solidFill>
                  <a:srgbClr val="CC3399"/>
                </a:solidFill>
              </a:rPr>
              <a:t>При </a:t>
            </a:r>
            <a:r>
              <a:rPr lang="ru-RU" b="1" dirty="0" err="1">
                <a:solidFill>
                  <a:srgbClr val="CC3399"/>
                </a:solidFill>
              </a:rPr>
              <a:t>недостачі</a:t>
            </a:r>
            <a:r>
              <a:rPr lang="ru-RU" b="1" dirty="0">
                <a:solidFill>
                  <a:srgbClr val="CC3399"/>
                </a:solidFill>
              </a:rPr>
              <a:t> - </a:t>
            </a:r>
            <a:r>
              <a:rPr lang="ru-RU" b="1" dirty="0" err="1">
                <a:solidFill>
                  <a:srgbClr val="CC3399"/>
                </a:solidFill>
              </a:rPr>
              <a:t>слабкість</a:t>
            </a:r>
            <a:r>
              <a:rPr lang="ru-RU" b="1" dirty="0">
                <a:solidFill>
                  <a:srgbClr val="CC3399"/>
                </a:solidFill>
              </a:rPr>
              <a:t>,</a:t>
            </a:r>
          </a:p>
          <a:p>
            <a:pPr algn="ctr"/>
            <a:r>
              <a:rPr lang="ru-RU" b="1" dirty="0" err="1">
                <a:solidFill>
                  <a:srgbClr val="CC3399"/>
                </a:solidFill>
              </a:rPr>
              <a:t>зниження</a:t>
            </a:r>
            <a:r>
              <a:rPr lang="ru-RU" b="1" dirty="0">
                <a:solidFill>
                  <a:srgbClr val="CC3399"/>
                </a:solidFill>
              </a:rPr>
              <a:t> </a:t>
            </a:r>
            <a:r>
              <a:rPr lang="ru-RU" b="1" dirty="0" err="1">
                <a:solidFill>
                  <a:srgbClr val="CC3399"/>
                </a:solidFill>
              </a:rPr>
              <a:t>апетиту</a:t>
            </a:r>
            <a:r>
              <a:rPr lang="ru-RU" b="1" dirty="0">
                <a:solidFill>
                  <a:srgbClr val="CC3399"/>
                </a:solidFill>
              </a:rPr>
              <a:t>, </a:t>
            </a:r>
          </a:p>
          <a:p>
            <a:pPr algn="ctr"/>
            <a:r>
              <a:rPr lang="ru-RU" b="1" dirty="0" err="1">
                <a:solidFill>
                  <a:srgbClr val="CC3399"/>
                </a:solidFill>
              </a:rPr>
              <a:t>запалення</a:t>
            </a:r>
            <a:r>
              <a:rPr lang="ru-RU" b="1" dirty="0">
                <a:solidFill>
                  <a:srgbClr val="CC3399"/>
                </a:solidFill>
              </a:rPr>
              <a:t> </a:t>
            </a:r>
            <a:r>
              <a:rPr lang="ru-RU" b="1" dirty="0" err="1">
                <a:solidFill>
                  <a:srgbClr val="CC3399"/>
                </a:solidFill>
              </a:rPr>
              <a:t>слизових</a:t>
            </a:r>
            <a:r>
              <a:rPr lang="ru-RU" b="1" dirty="0">
                <a:solidFill>
                  <a:srgbClr val="CC3399"/>
                </a:solidFill>
              </a:rPr>
              <a:t> </a:t>
            </a:r>
          </a:p>
          <a:p>
            <a:pPr algn="ctr"/>
            <a:r>
              <a:rPr lang="ru-RU" b="1" dirty="0" err="1">
                <a:solidFill>
                  <a:srgbClr val="CC3399"/>
                </a:solidFill>
              </a:rPr>
              <a:t>оболонок</a:t>
            </a:r>
            <a:r>
              <a:rPr lang="ru-RU" b="1" dirty="0">
                <a:solidFill>
                  <a:srgbClr val="CC3399"/>
                </a:solidFill>
              </a:rPr>
              <a:t>, </a:t>
            </a:r>
            <a:r>
              <a:rPr lang="ru-RU" b="1" dirty="0" err="1" smtClean="0">
                <a:solidFill>
                  <a:srgbClr val="CC3399"/>
                </a:solidFill>
              </a:rPr>
              <a:t>порушення</a:t>
            </a:r>
            <a:r>
              <a:rPr lang="ru-RU" b="1" dirty="0" smtClean="0">
                <a:solidFill>
                  <a:srgbClr val="CC3399"/>
                </a:solidFill>
              </a:rPr>
              <a:t> </a:t>
            </a:r>
            <a:r>
              <a:rPr lang="ru-RU" b="1" dirty="0" err="1">
                <a:solidFill>
                  <a:srgbClr val="CC3399"/>
                </a:solidFill>
              </a:rPr>
              <a:t>функцій</a:t>
            </a:r>
            <a:r>
              <a:rPr lang="ru-RU" b="1" dirty="0">
                <a:solidFill>
                  <a:srgbClr val="CC3399"/>
                </a:solidFill>
              </a:rPr>
              <a:t> </a:t>
            </a:r>
            <a:r>
              <a:rPr lang="ru-RU" b="1" dirty="0" err="1">
                <a:solidFill>
                  <a:srgbClr val="CC3399"/>
                </a:solidFill>
              </a:rPr>
              <a:t>зору</a:t>
            </a:r>
            <a:endParaRPr lang="ru-RU" b="1" dirty="0">
              <a:solidFill>
                <a:srgbClr val="CC3399"/>
              </a:solidFill>
            </a:endParaRPr>
          </a:p>
        </p:txBody>
      </p:sp>
      <p:sp>
        <p:nvSpPr>
          <p:cNvPr id="15369" name="AutoShape 9"/>
          <p:cNvSpPr>
            <a:spLocks noChangeArrowheads="1"/>
          </p:cNvSpPr>
          <p:nvPr/>
        </p:nvSpPr>
        <p:spPr bwMode="auto">
          <a:xfrm>
            <a:off x="2916238" y="4149725"/>
            <a:ext cx="2808287" cy="2374900"/>
          </a:xfrm>
          <a:prstGeom prst="octagon">
            <a:avLst>
              <a:gd name="adj" fmla="val 26870"/>
            </a:avLst>
          </a:prstGeom>
          <a:solidFill>
            <a:srgbClr val="FFCC99">
              <a:alpha val="41176"/>
            </a:srgbClr>
          </a:solidFill>
          <a:ln w="12700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u="sng" dirty="0" err="1">
                <a:solidFill>
                  <a:srgbClr val="6600CC"/>
                </a:solidFill>
              </a:rPr>
              <a:t>Міститься</a:t>
            </a:r>
            <a:r>
              <a:rPr lang="ru-RU" sz="2000" b="1" dirty="0">
                <a:solidFill>
                  <a:srgbClr val="6600CC"/>
                </a:solidFill>
              </a:rPr>
              <a:t>:</a:t>
            </a:r>
          </a:p>
          <a:p>
            <a:pPr algn="ctr"/>
            <a:r>
              <a:rPr lang="ru-RU" sz="2000" b="1" dirty="0">
                <a:solidFill>
                  <a:srgbClr val="6600CC"/>
                </a:solidFill>
              </a:rPr>
              <a:t>в </a:t>
            </a:r>
            <a:r>
              <a:rPr lang="ru-RU" sz="2000" b="1" dirty="0" err="1">
                <a:solidFill>
                  <a:srgbClr val="6600CC"/>
                </a:solidFill>
              </a:rPr>
              <a:t>мясі</a:t>
            </a:r>
            <a:r>
              <a:rPr lang="ru-RU" sz="2000" b="1" dirty="0">
                <a:solidFill>
                  <a:srgbClr val="6600CC"/>
                </a:solidFill>
              </a:rPr>
              <a:t>, </a:t>
            </a:r>
            <a:r>
              <a:rPr lang="ru-RU" sz="2000" b="1" dirty="0" err="1" smtClean="0">
                <a:solidFill>
                  <a:srgbClr val="6600CC"/>
                </a:solidFill>
              </a:rPr>
              <a:t>печінці</a:t>
            </a:r>
            <a:r>
              <a:rPr lang="ru-RU" sz="2000" b="1" dirty="0" smtClean="0">
                <a:solidFill>
                  <a:srgbClr val="6600CC"/>
                </a:solidFill>
              </a:rPr>
              <a:t>,</a:t>
            </a:r>
            <a:endParaRPr lang="ru-RU" sz="2000" b="1" dirty="0">
              <a:solidFill>
                <a:srgbClr val="6600CC"/>
              </a:solidFill>
            </a:endParaRPr>
          </a:p>
          <a:p>
            <a:pPr algn="ctr"/>
            <a:r>
              <a:rPr lang="ru-RU" sz="2000" b="1" dirty="0" err="1">
                <a:solidFill>
                  <a:srgbClr val="6600CC"/>
                </a:solidFill>
              </a:rPr>
              <a:t>молочних</a:t>
            </a:r>
            <a:r>
              <a:rPr lang="ru-RU" sz="2000" b="1" dirty="0">
                <a:solidFill>
                  <a:srgbClr val="6600CC"/>
                </a:solidFill>
              </a:rPr>
              <a:t> продуктах,</a:t>
            </a:r>
          </a:p>
          <a:p>
            <a:pPr algn="ctr"/>
            <a:r>
              <a:rPr lang="ru-RU" sz="2000" b="1" dirty="0" err="1">
                <a:solidFill>
                  <a:srgbClr val="6600CC"/>
                </a:solidFill>
              </a:rPr>
              <a:t>зелених</a:t>
            </a:r>
            <a:r>
              <a:rPr lang="ru-RU" sz="2000" b="1" dirty="0">
                <a:solidFill>
                  <a:srgbClr val="6600CC"/>
                </a:solidFill>
              </a:rPr>
              <a:t> </a:t>
            </a:r>
            <a:r>
              <a:rPr lang="ru-RU" sz="2000" b="1" dirty="0" err="1">
                <a:solidFill>
                  <a:srgbClr val="6600CC"/>
                </a:solidFill>
              </a:rPr>
              <a:t>овочах</a:t>
            </a:r>
            <a:r>
              <a:rPr lang="ru-RU" sz="2000" b="1" dirty="0">
                <a:solidFill>
                  <a:srgbClr val="6600CC"/>
                </a:solidFill>
              </a:rPr>
              <a:t>,</a:t>
            </a:r>
          </a:p>
          <a:p>
            <a:pPr algn="ctr"/>
            <a:r>
              <a:rPr lang="ru-RU" sz="2000" b="1" dirty="0" err="1">
                <a:solidFill>
                  <a:srgbClr val="6600CC"/>
                </a:solidFill>
              </a:rPr>
              <a:t>зернових</a:t>
            </a:r>
            <a:r>
              <a:rPr lang="ru-RU" sz="2000" b="1" dirty="0">
                <a:solidFill>
                  <a:srgbClr val="6600CC"/>
                </a:solidFill>
              </a:rPr>
              <a:t> </a:t>
            </a:r>
            <a:r>
              <a:rPr lang="ru-RU" sz="2000" b="1" dirty="0" err="1" smtClean="0">
                <a:solidFill>
                  <a:srgbClr val="6600CC"/>
                </a:solidFill>
              </a:rPr>
              <a:t>і</a:t>
            </a:r>
            <a:r>
              <a:rPr lang="ru-RU" sz="2000" b="1" dirty="0" smtClean="0">
                <a:solidFill>
                  <a:srgbClr val="6600CC"/>
                </a:solidFill>
              </a:rPr>
              <a:t> </a:t>
            </a:r>
            <a:r>
              <a:rPr lang="ru-RU" sz="2000" b="1" dirty="0" err="1">
                <a:solidFill>
                  <a:srgbClr val="6600CC"/>
                </a:solidFill>
              </a:rPr>
              <a:t>бобових</a:t>
            </a:r>
            <a:endParaRPr lang="ru-RU" sz="2000" b="1" dirty="0">
              <a:solidFill>
                <a:srgbClr val="6600CC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6600CC"/>
                </a:solidFill>
              </a:rPr>
              <a:t>культурах,</a:t>
            </a:r>
          </a:p>
          <a:p>
            <a:pPr algn="ctr"/>
            <a:r>
              <a:rPr lang="ru-RU" sz="2000" b="1" dirty="0" err="1" smtClean="0">
                <a:solidFill>
                  <a:srgbClr val="6600CC"/>
                </a:solidFill>
              </a:rPr>
              <a:t>шипшині</a:t>
            </a:r>
            <a:r>
              <a:rPr lang="ru-RU" sz="2000" b="1" dirty="0" smtClean="0">
                <a:solidFill>
                  <a:srgbClr val="6600CC"/>
                </a:solidFill>
              </a:rPr>
              <a:t>. </a:t>
            </a:r>
            <a:endParaRPr lang="ru-RU" sz="2000" b="1" dirty="0">
              <a:solidFill>
                <a:srgbClr val="6600CC"/>
              </a:solidFill>
            </a:endParaRPr>
          </a:p>
        </p:txBody>
      </p:sp>
      <p:pic>
        <p:nvPicPr>
          <p:cNvPr id="15372" name="Picture 12" descr="b2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425" y="4076700"/>
            <a:ext cx="1692275" cy="2303463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15373" name="Picture 13" descr="b2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509120"/>
            <a:ext cx="1871662" cy="1522412"/>
          </a:xfrm>
          <a:prstGeom prst="rect">
            <a:avLst/>
          </a:prstGeom>
          <a:noFill/>
          <a:ln w="12700">
            <a:solidFill>
              <a:srgbClr val="008000"/>
            </a:solidFill>
            <a:miter lim="800000"/>
            <a:headEnd/>
            <a:tailEnd/>
          </a:ln>
        </p:spPr>
      </p:pic>
      <p:pic>
        <p:nvPicPr>
          <p:cNvPr id="15375" name="Picture 15" descr="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1556792"/>
            <a:ext cx="2200275" cy="2447925"/>
          </a:xfrm>
          <a:prstGeom prst="rect">
            <a:avLst/>
          </a:prstGeom>
          <a:noFill/>
          <a:ln w="19050">
            <a:solidFill>
              <a:srgbClr val="FF66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animBg="1"/>
      <p:bldP spid="15365" grpId="0" animBg="1"/>
      <p:bldP spid="15368" grpId="0" animBg="1"/>
      <p:bldP spid="1536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ChangeArrowheads="1"/>
          </p:cNvSpPr>
          <p:nvPr/>
        </p:nvSpPr>
        <p:spPr bwMode="auto">
          <a:xfrm>
            <a:off x="2339975" y="333375"/>
            <a:ext cx="4895850" cy="1441450"/>
          </a:xfrm>
          <a:prstGeom prst="rightArrow">
            <a:avLst>
              <a:gd name="adj1" fmla="val 50000"/>
              <a:gd name="adj2" fmla="val 84912"/>
            </a:avLst>
          </a:prstGeom>
          <a:solidFill>
            <a:srgbClr val="FFC5C5">
              <a:alpha val="89803"/>
            </a:srgbClr>
          </a:solidFill>
          <a:ln w="127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0000FF"/>
                </a:solidFill>
              </a:rPr>
              <a:t>ВІТАМІН</a:t>
            </a:r>
            <a:r>
              <a:rPr lang="ru-RU" sz="4400" b="1"/>
              <a:t> </a:t>
            </a:r>
          </a:p>
        </p:txBody>
      </p:sp>
      <p:sp>
        <p:nvSpPr>
          <p:cNvPr id="16387" name="AutoShape 3"/>
          <p:cNvSpPr>
            <a:spLocks noChangeArrowheads="1"/>
          </p:cNvSpPr>
          <p:nvPr/>
        </p:nvSpPr>
        <p:spPr bwMode="auto">
          <a:xfrm>
            <a:off x="7270750" y="260350"/>
            <a:ext cx="1873250" cy="1657350"/>
          </a:xfrm>
          <a:prstGeom prst="hexagon">
            <a:avLst>
              <a:gd name="adj" fmla="val 28257"/>
              <a:gd name="vf" fmla="val 115470"/>
            </a:avLst>
          </a:prstGeom>
          <a:solidFill>
            <a:srgbClr val="FFCC99">
              <a:alpha val="89803"/>
            </a:srgbClr>
          </a:solidFill>
          <a:ln w="127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FF0000"/>
                </a:solidFill>
                <a:latin typeface="Arial Black" pitchFamily="34" charset="0"/>
              </a:rPr>
              <a:t>B</a:t>
            </a:r>
            <a:r>
              <a:rPr lang="en-US" sz="6000" b="1" baseline="-25000">
                <a:solidFill>
                  <a:srgbClr val="FF0000"/>
                </a:solidFill>
                <a:latin typeface="Arial Black" pitchFamily="34" charset="0"/>
              </a:rPr>
              <a:t>5</a:t>
            </a:r>
            <a:endParaRPr lang="ru-RU" sz="6000" b="1" baseline="-2500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7524750" y="1989138"/>
            <a:ext cx="1619250" cy="4608512"/>
          </a:xfrm>
          <a:prstGeom prst="upArrow">
            <a:avLst>
              <a:gd name="adj1" fmla="val 50000"/>
              <a:gd name="adj2" fmla="val 71152"/>
            </a:avLst>
          </a:prstGeom>
          <a:solidFill>
            <a:srgbClr val="FFCCCC">
              <a:alpha val="89803"/>
            </a:srgbClr>
          </a:solidFill>
          <a:ln w="127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389" name="WordArt 5"/>
          <p:cNvSpPr>
            <a:spLocks noChangeArrowheads="1" noChangeShapeType="1" noTextEdit="1"/>
          </p:cNvSpPr>
          <p:nvPr/>
        </p:nvSpPr>
        <p:spPr bwMode="auto">
          <a:xfrm rot="5400000">
            <a:off x="6304757" y="4210844"/>
            <a:ext cx="4103687" cy="523875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b="1" kern="10" dirty="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76862"/>
                  </a:srgbClr>
                </a:solidFill>
                <a:latin typeface="Arial"/>
                <a:cs typeface="Arial"/>
              </a:rPr>
              <a:t>пантотенова </a:t>
            </a:r>
            <a:r>
              <a:rPr lang="ru-RU" sz="3600" b="1" kern="10" dirty="0" err="1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76862"/>
                  </a:srgbClr>
                </a:solidFill>
                <a:latin typeface="Arial"/>
                <a:cs typeface="Arial"/>
              </a:rPr>
              <a:t>к-та</a:t>
            </a:r>
            <a:endParaRPr lang="ru-RU" sz="3600" b="1" kern="10" dirty="0">
              <a:ln w="12700">
                <a:solidFill>
                  <a:srgbClr val="800000"/>
                </a:solidFill>
                <a:round/>
                <a:headEnd/>
                <a:tailEnd/>
              </a:ln>
              <a:solidFill>
                <a:srgbClr val="FF0000">
                  <a:alpha val="76862"/>
                </a:srgbClr>
              </a:solidFill>
              <a:latin typeface="Arial"/>
              <a:cs typeface="Arial"/>
            </a:endParaRPr>
          </a:p>
        </p:txBody>
      </p:sp>
      <p:sp>
        <p:nvSpPr>
          <p:cNvPr id="16392" name="AutoShape 8"/>
          <p:cNvSpPr>
            <a:spLocks noChangeArrowheads="1"/>
          </p:cNvSpPr>
          <p:nvPr/>
        </p:nvSpPr>
        <p:spPr bwMode="auto">
          <a:xfrm>
            <a:off x="611560" y="1700808"/>
            <a:ext cx="3457575" cy="1871663"/>
          </a:xfrm>
          <a:prstGeom prst="flowChartProcess">
            <a:avLst/>
          </a:prstGeom>
          <a:solidFill>
            <a:srgbClr val="FFEFEF">
              <a:alpha val="20000"/>
            </a:srgbClr>
          </a:solidFill>
          <a:ln w="127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dirty="0" err="1">
                <a:solidFill>
                  <a:srgbClr val="CC3399"/>
                </a:solidFill>
              </a:rPr>
              <a:t>Регулює</a:t>
            </a:r>
            <a:r>
              <a:rPr lang="ru-RU" sz="2000" b="1" dirty="0">
                <a:solidFill>
                  <a:srgbClr val="CC3399"/>
                </a:solidFill>
              </a:rPr>
              <a:t> </a:t>
            </a:r>
          </a:p>
          <a:p>
            <a:pPr algn="ctr"/>
            <a:r>
              <a:rPr lang="ru-RU" sz="2000" b="1" dirty="0">
                <a:solidFill>
                  <a:srgbClr val="CC3399"/>
                </a:solidFill>
              </a:rPr>
              <a:t>роботу </a:t>
            </a:r>
            <a:r>
              <a:rPr lang="ru-RU" sz="2000" b="1" dirty="0" err="1">
                <a:solidFill>
                  <a:srgbClr val="CC3399"/>
                </a:solidFill>
              </a:rPr>
              <a:t>наднирковиків</a:t>
            </a:r>
            <a:r>
              <a:rPr lang="ru-RU" sz="2000" b="1" dirty="0">
                <a:solidFill>
                  <a:srgbClr val="CC3399"/>
                </a:solidFill>
              </a:rPr>
              <a:t>,</a:t>
            </a:r>
          </a:p>
          <a:p>
            <a:pPr algn="ctr"/>
            <a:r>
              <a:rPr lang="ru-RU" sz="2000" b="1" dirty="0" err="1">
                <a:solidFill>
                  <a:srgbClr val="CC3399"/>
                </a:solidFill>
              </a:rPr>
              <a:t>засвоєння</a:t>
            </a:r>
            <a:r>
              <a:rPr lang="ru-RU" sz="2000" b="1" dirty="0">
                <a:solidFill>
                  <a:srgbClr val="CC3399"/>
                </a:solidFill>
              </a:rPr>
              <a:t> </a:t>
            </a:r>
            <a:r>
              <a:rPr lang="ru-RU" sz="2000" b="1" dirty="0" err="1">
                <a:solidFill>
                  <a:srgbClr val="CC3399"/>
                </a:solidFill>
              </a:rPr>
              <a:t>вітамінів</a:t>
            </a:r>
            <a:r>
              <a:rPr lang="ru-RU" sz="2000" b="1" dirty="0">
                <a:solidFill>
                  <a:srgbClr val="CC3399"/>
                </a:solidFill>
              </a:rPr>
              <a:t>,</a:t>
            </a:r>
          </a:p>
          <a:p>
            <a:pPr algn="ctr"/>
            <a:r>
              <a:rPr lang="ru-RU" sz="2000" b="1" dirty="0">
                <a:solidFill>
                  <a:srgbClr val="CC3399"/>
                </a:solidFill>
              </a:rPr>
              <a:t> синтез </a:t>
            </a:r>
            <a:r>
              <a:rPr lang="ru-RU" sz="2000" b="1" dirty="0" err="1">
                <a:solidFill>
                  <a:srgbClr val="CC3399"/>
                </a:solidFill>
              </a:rPr>
              <a:t>антитіл</a:t>
            </a:r>
            <a:r>
              <a:rPr lang="ru-RU" sz="2000" b="1" dirty="0">
                <a:solidFill>
                  <a:srgbClr val="CC3399"/>
                </a:solidFill>
              </a:rPr>
              <a:t>,</a:t>
            </a:r>
          </a:p>
          <a:p>
            <a:pPr algn="ctr"/>
            <a:r>
              <a:rPr lang="ru-RU" sz="2000" b="1" dirty="0" err="1">
                <a:solidFill>
                  <a:srgbClr val="CC3399"/>
                </a:solidFill>
              </a:rPr>
              <a:t>жировий</a:t>
            </a:r>
            <a:r>
              <a:rPr lang="ru-RU" sz="2000" b="1" dirty="0">
                <a:solidFill>
                  <a:srgbClr val="CC3399"/>
                </a:solidFill>
              </a:rPr>
              <a:t> </a:t>
            </a:r>
            <a:r>
              <a:rPr lang="ru-RU" sz="2000" b="1" dirty="0" err="1">
                <a:solidFill>
                  <a:srgbClr val="CC3399"/>
                </a:solidFill>
              </a:rPr>
              <a:t>обмін</a:t>
            </a:r>
            <a:endParaRPr lang="ru-RU" sz="2000" b="1" dirty="0">
              <a:solidFill>
                <a:srgbClr val="CC3399"/>
              </a:solidFill>
            </a:endParaRPr>
          </a:p>
        </p:txBody>
      </p:sp>
      <p:sp>
        <p:nvSpPr>
          <p:cNvPr id="16393" name="AutoShape 9"/>
          <p:cNvSpPr>
            <a:spLocks noChangeArrowheads="1"/>
          </p:cNvSpPr>
          <p:nvPr/>
        </p:nvSpPr>
        <p:spPr bwMode="auto">
          <a:xfrm>
            <a:off x="2483768" y="4077072"/>
            <a:ext cx="2663825" cy="2447552"/>
          </a:xfrm>
          <a:prstGeom prst="octagon">
            <a:avLst>
              <a:gd name="adj" fmla="val 29287"/>
            </a:avLst>
          </a:prstGeom>
          <a:solidFill>
            <a:srgbClr val="FFCC99">
              <a:alpha val="41176"/>
            </a:srgbClr>
          </a:solidFill>
          <a:ln w="12700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u="sng" dirty="0" err="1">
                <a:solidFill>
                  <a:srgbClr val="6600CC"/>
                </a:solidFill>
              </a:rPr>
              <a:t>Міститься</a:t>
            </a:r>
            <a:r>
              <a:rPr lang="ru-RU" sz="2000" b="1" u="sng" dirty="0">
                <a:solidFill>
                  <a:srgbClr val="6600CC"/>
                </a:solidFill>
              </a:rPr>
              <a:t>:</a:t>
            </a:r>
          </a:p>
          <a:p>
            <a:pPr algn="ctr"/>
            <a:r>
              <a:rPr lang="ru-RU" sz="2000" b="1" dirty="0">
                <a:solidFill>
                  <a:srgbClr val="6600CC"/>
                </a:solidFill>
              </a:rPr>
              <a:t>в </a:t>
            </a:r>
            <a:r>
              <a:rPr lang="ru-RU" sz="2000" b="1" dirty="0" err="1">
                <a:solidFill>
                  <a:srgbClr val="6600CC"/>
                </a:solidFill>
              </a:rPr>
              <a:t>горосі</a:t>
            </a:r>
            <a:r>
              <a:rPr lang="ru-RU" sz="2000" b="1" dirty="0">
                <a:solidFill>
                  <a:srgbClr val="6600CC"/>
                </a:solidFill>
              </a:rPr>
              <a:t>,</a:t>
            </a:r>
          </a:p>
          <a:p>
            <a:pPr algn="ctr"/>
            <a:r>
              <a:rPr lang="ru-RU" sz="2000" b="1" dirty="0">
                <a:solidFill>
                  <a:srgbClr val="6600CC"/>
                </a:solidFill>
              </a:rPr>
              <a:t> </a:t>
            </a:r>
            <a:r>
              <a:rPr lang="ru-RU" sz="2000" b="1" dirty="0" err="1" smtClean="0">
                <a:solidFill>
                  <a:srgbClr val="6600CC"/>
                </a:solidFill>
              </a:rPr>
              <a:t>дріжджах</a:t>
            </a:r>
            <a:r>
              <a:rPr lang="ru-RU" sz="2000" b="1" dirty="0">
                <a:solidFill>
                  <a:srgbClr val="6600CC"/>
                </a:solidFill>
              </a:rPr>
              <a:t>, </a:t>
            </a:r>
            <a:r>
              <a:rPr lang="ru-RU" sz="2000" b="1" dirty="0" err="1">
                <a:solidFill>
                  <a:srgbClr val="6600CC"/>
                </a:solidFill>
              </a:rPr>
              <a:t>фундуці</a:t>
            </a:r>
            <a:r>
              <a:rPr lang="ru-RU" sz="2000" b="1" dirty="0">
                <a:solidFill>
                  <a:srgbClr val="6600CC"/>
                </a:solidFill>
              </a:rPr>
              <a:t>,</a:t>
            </a:r>
          </a:p>
          <a:p>
            <a:pPr algn="ctr"/>
            <a:r>
              <a:rPr lang="ru-RU" sz="2000" b="1" dirty="0" err="1">
                <a:solidFill>
                  <a:srgbClr val="6600CC"/>
                </a:solidFill>
              </a:rPr>
              <a:t>листових</a:t>
            </a:r>
            <a:r>
              <a:rPr lang="ru-RU" sz="2000" b="1" dirty="0">
                <a:solidFill>
                  <a:srgbClr val="6600CC"/>
                </a:solidFill>
              </a:rPr>
              <a:t> </a:t>
            </a:r>
            <a:r>
              <a:rPr lang="ru-RU" sz="2000" b="1" dirty="0" err="1">
                <a:solidFill>
                  <a:srgbClr val="6600CC"/>
                </a:solidFill>
              </a:rPr>
              <a:t>овочах</a:t>
            </a:r>
            <a:r>
              <a:rPr lang="ru-RU" sz="2000" b="1" dirty="0">
                <a:solidFill>
                  <a:srgbClr val="6600CC"/>
                </a:solidFill>
              </a:rPr>
              <a:t>,</a:t>
            </a:r>
          </a:p>
          <a:p>
            <a:pPr algn="ctr"/>
            <a:r>
              <a:rPr lang="ru-RU" sz="2000" b="1" dirty="0">
                <a:solidFill>
                  <a:srgbClr val="6600CC"/>
                </a:solidFill>
              </a:rPr>
              <a:t>курчатах, крупах,</a:t>
            </a:r>
          </a:p>
          <a:p>
            <a:pPr algn="ctr"/>
            <a:r>
              <a:rPr lang="ru-RU" sz="2000" b="1" dirty="0" err="1">
                <a:solidFill>
                  <a:srgbClr val="6600CC"/>
                </a:solidFill>
              </a:rPr>
              <a:t>ікрі</a:t>
            </a:r>
            <a:endParaRPr lang="ru-RU" sz="2000" b="1" dirty="0">
              <a:solidFill>
                <a:srgbClr val="6600CC"/>
              </a:solidFill>
            </a:endParaRPr>
          </a:p>
        </p:txBody>
      </p:sp>
      <p:pic>
        <p:nvPicPr>
          <p:cNvPr id="16396" name="Picture 12" descr="b5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221088"/>
            <a:ext cx="2051050" cy="2303462"/>
          </a:xfrm>
          <a:prstGeom prst="rect">
            <a:avLst/>
          </a:prstGeom>
          <a:noFill/>
          <a:ln w="12700">
            <a:solidFill>
              <a:srgbClr val="800000"/>
            </a:solidFill>
            <a:miter lim="800000"/>
            <a:headEnd/>
            <a:tailEnd/>
          </a:ln>
        </p:spPr>
      </p:pic>
      <p:pic>
        <p:nvPicPr>
          <p:cNvPr id="16398" name="Picture 14" descr="dross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725" y="4652963"/>
            <a:ext cx="2592388" cy="1870075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16399" name="Picture 15" descr="p4365i"/>
          <p:cNvPicPr>
            <a:picLocks noChangeAspect="1" noChangeArrowheads="1"/>
          </p:cNvPicPr>
          <p:nvPr/>
        </p:nvPicPr>
        <p:blipFill>
          <a:blip r:embed="rId4" cstate="print">
            <a:lum bright="-6000" contrast="12000"/>
          </a:blip>
          <a:srcRect/>
          <a:stretch>
            <a:fillRect/>
          </a:stretch>
        </p:blipFill>
        <p:spPr bwMode="auto">
          <a:xfrm>
            <a:off x="4644008" y="1988840"/>
            <a:ext cx="2736850" cy="2044700"/>
          </a:xfrm>
          <a:prstGeom prst="rect">
            <a:avLst/>
          </a:prstGeom>
          <a:noFill/>
          <a:ln w="19050">
            <a:solidFill>
              <a:srgbClr val="3F15E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nimBg="1"/>
      <p:bldP spid="16389" grpId="0" animBg="1"/>
      <p:bldP spid="16392" grpId="0" animBg="1"/>
      <p:bldP spid="1639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ChangeArrowheads="1"/>
          </p:cNvSpPr>
          <p:nvPr/>
        </p:nvSpPr>
        <p:spPr bwMode="auto">
          <a:xfrm>
            <a:off x="2339975" y="333375"/>
            <a:ext cx="4895850" cy="1441450"/>
          </a:xfrm>
          <a:prstGeom prst="rightArrow">
            <a:avLst>
              <a:gd name="adj1" fmla="val 50000"/>
              <a:gd name="adj2" fmla="val 84912"/>
            </a:avLst>
          </a:prstGeom>
          <a:solidFill>
            <a:srgbClr val="FFC5C5">
              <a:alpha val="89803"/>
            </a:srgbClr>
          </a:solidFill>
          <a:ln w="127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solidFill>
                  <a:srgbClr val="0000FF"/>
                </a:solidFill>
              </a:rPr>
              <a:t>ВІТАМІН</a:t>
            </a:r>
            <a:r>
              <a:rPr lang="ru-RU" sz="4400" b="1"/>
              <a:t> </a:t>
            </a:r>
          </a:p>
        </p:txBody>
      </p:sp>
      <p:sp>
        <p:nvSpPr>
          <p:cNvPr id="17411" name="AutoShape 3"/>
          <p:cNvSpPr>
            <a:spLocks noChangeArrowheads="1"/>
          </p:cNvSpPr>
          <p:nvPr/>
        </p:nvSpPr>
        <p:spPr bwMode="auto">
          <a:xfrm>
            <a:off x="7270750" y="260350"/>
            <a:ext cx="1873250" cy="1657350"/>
          </a:xfrm>
          <a:prstGeom prst="hexagon">
            <a:avLst>
              <a:gd name="adj" fmla="val 28257"/>
              <a:gd name="vf" fmla="val 115470"/>
            </a:avLst>
          </a:prstGeom>
          <a:solidFill>
            <a:srgbClr val="FFCC99">
              <a:alpha val="89803"/>
            </a:srgbClr>
          </a:solidFill>
          <a:ln w="127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000" b="1">
                <a:solidFill>
                  <a:srgbClr val="FF0000"/>
                </a:solidFill>
                <a:latin typeface="Arial Black" pitchFamily="34" charset="0"/>
              </a:rPr>
              <a:t>B</a:t>
            </a:r>
            <a:r>
              <a:rPr lang="en-US" sz="6000" b="1" baseline="-25000">
                <a:solidFill>
                  <a:srgbClr val="FF0000"/>
                </a:solidFill>
                <a:latin typeface="Arial Black" pitchFamily="34" charset="0"/>
              </a:rPr>
              <a:t>6</a:t>
            </a:r>
            <a:endParaRPr lang="ru-RU" sz="6000" b="1" baseline="-2500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3316" name="AutoShape 4"/>
          <p:cNvSpPr>
            <a:spLocks noChangeArrowheads="1"/>
          </p:cNvSpPr>
          <p:nvPr/>
        </p:nvSpPr>
        <p:spPr bwMode="auto">
          <a:xfrm>
            <a:off x="7524750" y="1989138"/>
            <a:ext cx="1619250" cy="4608512"/>
          </a:xfrm>
          <a:prstGeom prst="upArrow">
            <a:avLst>
              <a:gd name="adj1" fmla="val 50000"/>
              <a:gd name="adj2" fmla="val 71152"/>
            </a:avLst>
          </a:prstGeom>
          <a:solidFill>
            <a:srgbClr val="FFCCCC">
              <a:alpha val="89803"/>
            </a:srgbClr>
          </a:solidFill>
          <a:ln w="127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13" name="WordArt 5"/>
          <p:cNvSpPr>
            <a:spLocks noChangeArrowheads="1" noChangeShapeType="1" noTextEdit="1"/>
          </p:cNvSpPr>
          <p:nvPr/>
        </p:nvSpPr>
        <p:spPr bwMode="auto">
          <a:xfrm rot="5400000">
            <a:off x="6451600" y="4214813"/>
            <a:ext cx="3743325" cy="59055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4000" b="1" kern="1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>
                    <a:alpha val="76862"/>
                  </a:srgbClr>
                </a:solidFill>
                <a:latin typeface="Arial"/>
                <a:cs typeface="Arial"/>
              </a:rPr>
              <a:t>піридоксин</a:t>
            </a:r>
          </a:p>
        </p:txBody>
      </p:sp>
      <p:sp>
        <p:nvSpPr>
          <p:cNvPr id="17416" name="AutoShape 8"/>
          <p:cNvSpPr>
            <a:spLocks noChangeArrowheads="1"/>
          </p:cNvSpPr>
          <p:nvPr/>
        </p:nvSpPr>
        <p:spPr bwMode="auto">
          <a:xfrm>
            <a:off x="179512" y="1556792"/>
            <a:ext cx="4679627" cy="2447925"/>
          </a:xfrm>
          <a:prstGeom prst="flowChartProcess">
            <a:avLst/>
          </a:prstGeom>
          <a:solidFill>
            <a:srgbClr val="FFEFEF">
              <a:alpha val="20000"/>
            </a:srgbClr>
          </a:solidFill>
          <a:ln w="127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000" b="1" dirty="0">
                <a:solidFill>
                  <a:srgbClr val="CC3399"/>
                </a:solidFill>
              </a:rPr>
              <a:t>Бере </a:t>
            </a:r>
            <a:r>
              <a:rPr lang="ru-RU" sz="2000" b="1" dirty="0">
                <a:solidFill>
                  <a:srgbClr val="CC3399"/>
                </a:solidFill>
              </a:rPr>
              <a:t>участь в </a:t>
            </a:r>
            <a:r>
              <a:rPr lang="ru-RU" sz="2000" b="1" dirty="0" err="1">
                <a:solidFill>
                  <a:srgbClr val="CC3399"/>
                </a:solidFill>
              </a:rPr>
              <a:t>обміні</a:t>
            </a:r>
            <a:r>
              <a:rPr lang="ru-RU" sz="2000" b="1" dirty="0">
                <a:solidFill>
                  <a:srgbClr val="CC3399"/>
                </a:solidFill>
              </a:rPr>
              <a:t> </a:t>
            </a:r>
            <a:r>
              <a:rPr lang="ru-RU" sz="2000" b="1" dirty="0" err="1" smtClean="0">
                <a:solidFill>
                  <a:srgbClr val="CC3399"/>
                </a:solidFill>
              </a:rPr>
              <a:t>амінокислот</a:t>
            </a:r>
            <a:endParaRPr lang="ru-RU" sz="2000" b="1" dirty="0" smtClean="0">
              <a:solidFill>
                <a:srgbClr val="CC3399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CC3399"/>
                </a:solidFill>
              </a:rPr>
              <a:t>(</a:t>
            </a:r>
            <a:r>
              <a:rPr lang="ru-RU" sz="2000" b="1" dirty="0" err="1" smtClean="0">
                <a:solidFill>
                  <a:srgbClr val="CC3399"/>
                </a:solidFill>
              </a:rPr>
              <a:t>забезпечує</a:t>
            </a:r>
            <a:r>
              <a:rPr lang="ru-RU" sz="2000" b="1" dirty="0" smtClean="0">
                <a:solidFill>
                  <a:srgbClr val="CC3399"/>
                </a:solidFill>
              </a:rPr>
              <a:t> </a:t>
            </a:r>
            <a:r>
              <a:rPr lang="ru-RU" sz="2000" b="1" dirty="0" err="1" smtClean="0">
                <a:solidFill>
                  <a:srgbClr val="CC3399"/>
                </a:solidFill>
              </a:rPr>
              <a:t>їх</a:t>
            </a:r>
            <a:r>
              <a:rPr lang="ru-RU" sz="2000" b="1" dirty="0" smtClean="0">
                <a:solidFill>
                  <a:srgbClr val="CC3399"/>
                </a:solidFill>
              </a:rPr>
              <a:t> </a:t>
            </a:r>
            <a:r>
              <a:rPr lang="ru-RU" sz="2000" b="1" dirty="0" err="1" smtClean="0">
                <a:solidFill>
                  <a:srgbClr val="CC3399"/>
                </a:solidFill>
              </a:rPr>
              <a:t>максмальну</a:t>
            </a:r>
            <a:r>
              <a:rPr lang="ru-RU" sz="2000" b="1" dirty="0" smtClean="0">
                <a:solidFill>
                  <a:srgbClr val="CC3399"/>
                </a:solidFill>
              </a:rPr>
              <a:t> </a:t>
            </a:r>
            <a:r>
              <a:rPr lang="ru-RU" sz="2000" b="1" dirty="0" err="1" smtClean="0">
                <a:solidFill>
                  <a:srgbClr val="CC3399"/>
                </a:solidFill>
              </a:rPr>
              <a:t>перобку</a:t>
            </a:r>
            <a:r>
              <a:rPr lang="ru-RU" sz="2000" b="1" dirty="0" smtClean="0">
                <a:solidFill>
                  <a:srgbClr val="CC3399"/>
                </a:solidFill>
              </a:rPr>
              <a:t>),</a:t>
            </a:r>
            <a:endParaRPr lang="ru-RU" sz="2000" b="1" dirty="0">
              <a:solidFill>
                <a:srgbClr val="CC3399"/>
              </a:solidFill>
            </a:endParaRPr>
          </a:p>
          <a:p>
            <a:pPr algn="ctr"/>
            <a:r>
              <a:rPr lang="ru-RU" sz="2000" b="1" dirty="0" err="1">
                <a:solidFill>
                  <a:srgbClr val="CC3399"/>
                </a:solidFill>
              </a:rPr>
              <a:t>жирів</a:t>
            </a:r>
            <a:r>
              <a:rPr lang="ru-RU" sz="2000" b="1" dirty="0">
                <a:solidFill>
                  <a:srgbClr val="CC3399"/>
                </a:solidFill>
              </a:rPr>
              <a:t>, </a:t>
            </a:r>
            <a:r>
              <a:rPr lang="ru-RU" sz="2000" b="1" dirty="0" err="1">
                <a:solidFill>
                  <a:srgbClr val="CC3399"/>
                </a:solidFill>
              </a:rPr>
              <a:t>роботі</a:t>
            </a:r>
            <a:r>
              <a:rPr lang="ru-RU" sz="2000" b="1" dirty="0">
                <a:solidFill>
                  <a:srgbClr val="CC3399"/>
                </a:solidFill>
              </a:rPr>
              <a:t> </a:t>
            </a:r>
            <a:r>
              <a:rPr lang="ru-RU" sz="2000" b="1" dirty="0" err="1">
                <a:solidFill>
                  <a:srgbClr val="CC3399"/>
                </a:solidFill>
              </a:rPr>
              <a:t>нервової</a:t>
            </a:r>
            <a:r>
              <a:rPr lang="ru-RU" sz="2000" b="1" dirty="0">
                <a:solidFill>
                  <a:srgbClr val="CC3399"/>
                </a:solidFill>
              </a:rPr>
              <a:t> </a:t>
            </a:r>
            <a:r>
              <a:rPr lang="ru-RU" sz="2000" b="1" dirty="0" err="1">
                <a:solidFill>
                  <a:srgbClr val="CC3399"/>
                </a:solidFill>
              </a:rPr>
              <a:t>системи</a:t>
            </a:r>
            <a:r>
              <a:rPr lang="ru-RU" sz="2000" b="1" dirty="0">
                <a:solidFill>
                  <a:srgbClr val="CC3399"/>
                </a:solidFill>
              </a:rPr>
              <a:t>,</a:t>
            </a:r>
          </a:p>
          <a:p>
            <a:pPr algn="ctr"/>
            <a:r>
              <a:rPr lang="ru-RU" sz="2000" b="1" dirty="0" err="1">
                <a:solidFill>
                  <a:srgbClr val="CC3399"/>
                </a:solidFill>
              </a:rPr>
              <a:t>понижує</a:t>
            </a:r>
            <a:r>
              <a:rPr lang="ru-RU" sz="2000" b="1" dirty="0">
                <a:solidFill>
                  <a:srgbClr val="CC3399"/>
                </a:solidFill>
              </a:rPr>
              <a:t> </a:t>
            </a:r>
            <a:r>
              <a:rPr lang="ru-RU" sz="2000" b="1" dirty="0" err="1">
                <a:solidFill>
                  <a:srgbClr val="CC3399"/>
                </a:solidFill>
              </a:rPr>
              <a:t>рівень</a:t>
            </a:r>
            <a:r>
              <a:rPr lang="ru-RU" sz="2000" b="1" dirty="0">
                <a:solidFill>
                  <a:srgbClr val="CC3399"/>
                </a:solidFill>
              </a:rPr>
              <a:t> холестерину.</a:t>
            </a:r>
          </a:p>
          <a:p>
            <a:pPr algn="ctr"/>
            <a:r>
              <a:rPr lang="ru-RU" sz="2000" b="1" dirty="0">
                <a:solidFill>
                  <a:srgbClr val="CC3399"/>
                </a:solidFill>
              </a:rPr>
              <a:t>При </a:t>
            </a:r>
            <a:r>
              <a:rPr lang="ru-RU" sz="2000" b="1" dirty="0" err="1">
                <a:solidFill>
                  <a:srgbClr val="CC3399"/>
                </a:solidFill>
              </a:rPr>
              <a:t>недостачі</a:t>
            </a:r>
            <a:r>
              <a:rPr lang="ru-RU" sz="2000" b="1" dirty="0">
                <a:solidFill>
                  <a:srgbClr val="CC3399"/>
                </a:solidFill>
              </a:rPr>
              <a:t> - </a:t>
            </a:r>
            <a:r>
              <a:rPr lang="ru-RU" sz="2000" b="1" dirty="0" err="1">
                <a:solidFill>
                  <a:srgbClr val="CC3399"/>
                </a:solidFill>
              </a:rPr>
              <a:t>анемія</a:t>
            </a:r>
            <a:r>
              <a:rPr lang="ru-RU" sz="2000" b="1" dirty="0">
                <a:solidFill>
                  <a:srgbClr val="CC3399"/>
                </a:solidFill>
              </a:rPr>
              <a:t>,</a:t>
            </a:r>
          </a:p>
          <a:p>
            <a:pPr algn="ctr"/>
            <a:r>
              <a:rPr lang="ru-RU" sz="2000" b="1" dirty="0">
                <a:solidFill>
                  <a:srgbClr val="CC3399"/>
                </a:solidFill>
              </a:rPr>
              <a:t>дерматит, </a:t>
            </a:r>
            <a:r>
              <a:rPr lang="ru-RU" sz="2000" b="1" dirty="0" err="1">
                <a:solidFill>
                  <a:srgbClr val="CC3399"/>
                </a:solidFill>
              </a:rPr>
              <a:t>судоми</a:t>
            </a:r>
            <a:r>
              <a:rPr lang="ru-RU" sz="2000" b="1" dirty="0">
                <a:solidFill>
                  <a:srgbClr val="CC3399"/>
                </a:solidFill>
              </a:rPr>
              <a:t>,</a:t>
            </a:r>
          </a:p>
          <a:p>
            <a:pPr algn="ctr"/>
            <a:r>
              <a:rPr lang="uk-UA" sz="2000" b="1" dirty="0">
                <a:solidFill>
                  <a:srgbClr val="CC3399"/>
                </a:solidFill>
              </a:rPr>
              <a:t>розлади травлення.</a:t>
            </a:r>
            <a:endParaRPr lang="ru-RU" sz="2000" b="1" dirty="0">
              <a:solidFill>
                <a:srgbClr val="CC3399"/>
              </a:solidFill>
            </a:endParaRPr>
          </a:p>
        </p:txBody>
      </p:sp>
      <p:sp>
        <p:nvSpPr>
          <p:cNvPr id="17417" name="AutoShape 9"/>
          <p:cNvSpPr>
            <a:spLocks noChangeArrowheads="1"/>
          </p:cNvSpPr>
          <p:nvPr/>
        </p:nvSpPr>
        <p:spPr bwMode="auto">
          <a:xfrm>
            <a:off x="2124075" y="4149725"/>
            <a:ext cx="2808288" cy="2374900"/>
          </a:xfrm>
          <a:prstGeom prst="octagon">
            <a:avLst>
              <a:gd name="adj" fmla="val 29287"/>
            </a:avLst>
          </a:prstGeom>
          <a:solidFill>
            <a:srgbClr val="FFCC99">
              <a:alpha val="41176"/>
            </a:srgbClr>
          </a:solidFill>
          <a:ln w="12700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u="sng">
                <a:solidFill>
                  <a:srgbClr val="6600CC"/>
                </a:solidFill>
              </a:rPr>
              <a:t>Міститься</a:t>
            </a:r>
            <a:r>
              <a:rPr lang="ru-RU" sz="2000" b="1">
                <a:solidFill>
                  <a:srgbClr val="6600CC"/>
                </a:solidFill>
              </a:rPr>
              <a:t>:</a:t>
            </a:r>
          </a:p>
          <a:p>
            <a:pPr algn="ctr"/>
            <a:r>
              <a:rPr lang="ru-RU" sz="2000" b="1">
                <a:solidFill>
                  <a:srgbClr val="6600CC"/>
                </a:solidFill>
              </a:rPr>
              <a:t>сої, бананах,</a:t>
            </a:r>
          </a:p>
          <a:p>
            <a:pPr algn="ctr"/>
            <a:r>
              <a:rPr lang="ru-RU" sz="2000" b="1">
                <a:solidFill>
                  <a:srgbClr val="6600CC"/>
                </a:solidFill>
              </a:rPr>
              <a:t>в морепродуктах, </a:t>
            </a:r>
          </a:p>
          <a:p>
            <a:pPr algn="ctr"/>
            <a:r>
              <a:rPr lang="ru-RU" sz="2000" b="1">
                <a:solidFill>
                  <a:srgbClr val="6600CC"/>
                </a:solidFill>
              </a:rPr>
              <a:t>картоплі,</a:t>
            </a:r>
          </a:p>
          <a:p>
            <a:pPr algn="ctr"/>
            <a:r>
              <a:rPr lang="ru-RU" sz="2000" b="1">
                <a:solidFill>
                  <a:srgbClr val="6600CC"/>
                </a:solidFill>
              </a:rPr>
              <a:t> моркві,</a:t>
            </a:r>
          </a:p>
          <a:p>
            <a:pPr algn="ctr"/>
            <a:r>
              <a:rPr lang="ru-RU" sz="2000" b="1">
                <a:solidFill>
                  <a:srgbClr val="6600CC"/>
                </a:solidFill>
              </a:rPr>
              <a:t>бобових</a:t>
            </a:r>
          </a:p>
        </p:txBody>
      </p:sp>
      <p:pic>
        <p:nvPicPr>
          <p:cNvPr id="17421" name="Picture 13" descr="b6-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4437063"/>
            <a:ext cx="1636713" cy="2232025"/>
          </a:xfrm>
          <a:prstGeom prst="rect">
            <a:avLst/>
          </a:prstGeom>
          <a:noFill/>
          <a:ln w="12700">
            <a:solidFill>
              <a:srgbClr val="FF9900"/>
            </a:solidFill>
            <a:miter lim="800000"/>
            <a:headEnd/>
            <a:tailEnd/>
          </a:ln>
        </p:spPr>
      </p:pic>
      <p:pic>
        <p:nvPicPr>
          <p:cNvPr id="17424" name="Picture 16" descr="Pp4371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276872"/>
            <a:ext cx="2447925" cy="1827212"/>
          </a:xfrm>
          <a:prstGeom prst="rect">
            <a:avLst/>
          </a:prstGeom>
          <a:noFill/>
          <a:ln w="19050">
            <a:solidFill>
              <a:srgbClr val="3F15EF"/>
            </a:solidFill>
            <a:miter lim="800000"/>
            <a:headEnd/>
            <a:tailEnd/>
          </a:ln>
        </p:spPr>
      </p:pic>
      <p:pic>
        <p:nvPicPr>
          <p:cNvPr id="12" name="Рисунок 11" descr="Великий піст 2020: чи можна морепродукти в пост | Телеканал СТБ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4365104"/>
            <a:ext cx="2736304" cy="1925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animBg="1"/>
      <p:bldP spid="17413" grpId="0" animBg="1"/>
      <p:bldP spid="17416" grpId="0" animBg="1"/>
      <p:bldP spid="1741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MOVIE_ONCLICK_URL" val="http://"/>
  <p:tag name="GENSWF_MOVIE_PRESENTATION_END_URL" val="http://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1544</TotalTime>
  <Words>1685</Words>
  <Application>Microsoft Office PowerPoint</Application>
  <PresentationFormat>Экран (4:3)</PresentationFormat>
  <Paragraphs>342</Paragraphs>
  <Slides>26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Поток</vt:lpstr>
      <vt:lpstr>Слайд 1</vt:lpstr>
      <vt:lpstr>Біологічно активні речовини (БАР)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Історія відкриття вітамінів</vt:lpstr>
      <vt:lpstr>            Біологічна роль вітамінів </vt:lpstr>
      <vt:lpstr>Ферменти (ензими)</vt:lpstr>
      <vt:lpstr>Слайд 23</vt:lpstr>
      <vt:lpstr>Класифікація ферментів</vt:lpstr>
      <vt:lpstr>Слайд 25</vt:lpstr>
      <vt:lpstr>Слайд 26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Вітаміни і їх роль в житті людини</dc:title>
  <dc:creator>Тимченко Р.В.</dc:creator>
  <cp:lastModifiedBy>Svitlana</cp:lastModifiedBy>
  <cp:revision>208</cp:revision>
  <dcterms:created xsi:type="dcterms:W3CDTF">2006-02-04T14:33:12Z</dcterms:created>
  <dcterms:modified xsi:type="dcterms:W3CDTF">2021-03-14T16:44:36Z</dcterms:modified>
  <cp:category>презентація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450725</vt:lpwstr>
  </property>
  <property fmtid="{D5CDD505-2E9C-101B-9397-08002B2CF9AE}" pid="3" name="NXPowerLiteVersion">
    <vt:lpwstr>D3.6.2</vt:lpwstr>
  </property>
  <property fmtid="{D5CDD505-2E9C-101B-9397-08002B2CF9AE}" pid="4" name="NXTAG2">
    <vt:lpwstr>000800600b000000000001023620</vt:lpwstr>
  </property>
</Properties>
</file>