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708" r:id="rId4"/>
  </p:sldMasterIdLst>
  <p:notesMasterIdLst>
    <p:notesMasterId r:id="rId20"/>
  </p:notesMasterIdLst>
  <p:sldIdLst>
    <p:sldId id="273" r:id="rId5"/>
    <p:sldId id="256" r:id="rId6"/>
    <p:sldId id="258" r:id="rId7"/>
    <p:sldId id="260" r:id="rId8"/>
    <p:sldId id="264" r:id="rId9"/>
    <p:sldId id="263" r:id="rId10"/>
    <p:sldId id="261" r:id="rId11"/>
    <p:sldId id="262" r:id="rId12"/>
    <p:sldId id="274" r:id="rId13"/>
    <p:sldId id="265" r:id="rId14"/>
    <p:sldId id="266" r:id="rId15"/>
    <p:sldId id="268" r:id="rId16"/>
    <p:sldId id="267" r:id="rId17"/>
    <p:sldId id="269" r:id="rId18"/>
    <p:sldId id="27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888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09D0B-ACC7-40F2-B940-F89D51F682B1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F6498-07ED-4904-9389-284069A590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173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91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602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453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3236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2433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7999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278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65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9523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5462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40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970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67750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83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923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910080" y="359898"/>
            <a:ext cx="98755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910080" y="1850064"/>
            <a:ext cx="98755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228577" y="1413802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542901" y="1345016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4065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8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43853" y="-54"/>
            <a:ext cx="9144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7856" y="2600325"/>
            <a:ext cx="85344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37856" y="1066800"/>
            <a:ext cx="85344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3048000" y="0"/>
            <a:ext cx="1016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896428" y="2814656"/>
            <a:ext cx="280416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10752" y="2745870"/>
            <a:ext cx="85344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51740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723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3189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657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53312" y="0"/>
            <a:ext cx="10838688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040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0018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508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508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10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marR="0" lvl="0" indent="-283464" algn="l" defTabSz="914400" rtl="0" eaLnBrk="1" fontAlgn="auto" latinLnBrk="0" hangingPunct="1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rgbClr val="3891A7"/>
              </a:buClr>
              <a:buSzPct val="80000"/>
              <a:buFont typeface="Wingdings 2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327784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093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155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0029204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740463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4036733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5255344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179796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26587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11231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045428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920419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966563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505433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0127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1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9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36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49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D6B17-B3E6-4F6E-9170-0555C8FB57C8}" type="datetimeFigureOut">
              <a:rPr lang="ru-RU" smtClean="0"/>
              <a:t>24.05.2023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45AA-B2CF-4D59-BE14-BCC53AA9C6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863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465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1087902" y="-815922"/>
            <a:ext cx="2185183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25089" y="21103"/>
            <a:ext cx="2269588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243842" y="1055077"/>
            <a:ext cx="1500956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0498" y="-54"/>
            <a:ext cx="1084150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4AB02A5-4FE5-49D9-9E24-09F23B90C450}" type="datetimeFigureOut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5/24/2023</a:t>
            </a:fld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294C92D-0306-4E69-9CD3-20855E849650}" type="slidenum">
              <a:rPr 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en-US">
              <a:solidFill>
                <a:srgbClr val="E7DEC9">
                  <a:shade val="5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353312" y="-54"/>
            <a:ext cx="97536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097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2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A5BDAA-AE20-4C0B-B045-4F458162AAAD}" type="datetimeFigureOut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24.05.2023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242F26-7E9A-4695-97A1-262909E66C7B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72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rmtg.gov.ua/ua/novyny/44/908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hool_6.klasna.com/uploads/editor/414/68941/sitepage_114/815535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4552" y="1992239"/>
            <a:ext cx="4430840" cy="4608073"/>
          </a:xfrm>
          <a:prstGeom prst="rect">
            <a:avLst/>
          </a:prstGeom>
          <a:noFill/>
        </p:spPr>
      </p:pic>
      <p:pic>
        <p:nvPicPr>
          <p:cNvPr id="1030" name="Picture 6" descr="http://www.soli.com.ua/wp-content/uploads/2012/04/uspekh-300x2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704" y="3887670"/>
            <a:ext cx="3960440" cy="2970330"/>
          </a:xfrm>
          <a:prstGeom prst="rect">
            <a:avLst/>
          </a:prstGeom>
          <a:noFill/>
        </p:spPr>
      </p:pic>
      <p:pic>
        <p:nvPicPr>
          <p:cNvPr id="1028" name="Picture 4" descr="http://uspix.net/wp-content/uploads/2011/11/%D0%A3%D1%81%D0%BF%D1%96%D1%8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344" y="0"/>
            <a:ext cx="4279391" cy="374446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23993" y="692696"/>
            <a:ext cx="32673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7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ХВИЛИНКА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700" b="1" i="1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ДОБРИХ ПОБАЖАНЬ</a:t>
            </a:r>
            <a:endParaRPr kumimoji="0" lang="ru-RU" sz="2700" b="1" i="1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118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dn.segodnya.ua/i/image_1080x/media/image/617/17b/e94/61717be94d1dd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-9536"/>
            <a:ext cx="4705720" cy="69147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548680"/>
            <a:ext cx="4591161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78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3825"/>
            <a:ext cx="5448300" cy="69818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1117" y="620688"/>
            <a:ext cx="6620883" cy="464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14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3512" y="620688"/>
            <a:ext cx="5578323" cy="348111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280" y="0"/>
            <a:ext cx="3096344" cy="67038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63552" y="4437112"/>
            <a:ext cx="4009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rmtg.gov.ua/ua/novyny/44/908</a:t>
            </a: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776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7928" y="332656"/>
            <a:ext cx="6463656" cy="5915744"/>
          </a:xfrm>
        </p:spPr>
        <p:txBody>
          <a:bodyPr>
            <a:normAutofit fontScale="77500" lnSpcReduction="20000"/>
          </a:bodyPr>
          <a:lstStyle/>
          <a:p>
            <a:pPr marL="82296" indent="0" algn="ctr">
              <a:buNone/>
            </a:pPr>
            <a:r>
              <a:rPr lang="uk-UA" b="1" dirty="0" smtClean="0">
                <a:solidFill>
                  <a:schemeClr val="bg2">
                    <a:lumMod val="25000"/>
                  </a:schemeClr>
                </a:solidFill>
              </a:rPr>
              <a:t>КОРИСНИЙ ЗАСТОСУНОК</a:t>
            </a:r>
          </a:p>
          <a:p>
            <a:pPr marL="82296" indent="0" algn="ctr">
              <a:buNone/>
            </a:pPr>
            <a:endParaRPr lang="ru-RU" b="1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dirty="0" smtClean="0"/>
              <a:t>“</a:t>
            </a:r>
            <a:r>
              <a:rPr lang="ru-RU" dirty="0"/>
              <a:t>Перевірка”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новий</a:t>
            </a:r>
            <a:r>
              <a:rPr lang="ru-RU" dirty="0"/>
              <a:t> бот-</a:t>
            </a:r>
            <a:r>
              <a:rPr lang="ru-RU" dirty="0" err="1"/>
              <a:t>рятівник</a:t>
            </a:r>
            <a:r>
              <a:rPr lang="ru-RU" dirty="0"/>
              <a:t> від </a:t>
            </a:r>
            <a:r>
              <a:rPr lang="ru-RU" dirty="0" err="1"/>
              <a:t>фейкових</a:t>
            </a:r>
            <a:r>
              <a:rPr lang="ru-RU" dirty="0"/>
              <a:t> новин, </a:t>
            </a:r>
            <a:r>
              <a:rPr lang="ru-RU" dirty="0" err="1"/>
              <a:t>неперевіреної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відвертої</a:t>
            </a:r>
            <a:r>
              <a:rPr lang="ru-RU" dirty="0"/>
              <a:t> </a:t>
            </a:r>
            <a:r>
              <a:rPr lang="ru-RU" dirty="0" err="1"/>
              <a:t>брехні</a:t>
            </a:r>
            <a:r>
              <a:rPr lang="ru-RU" dirty="0"/>
              <a:t>, </a:t>
            </a:r>
            <a:r>
              <a:rPr lang="ru-RU" dirty="0" err="1" smtClean="0"/>
              <a:t>пропаганди</a:t>
            </a:r>
            <a:r>
              <a:rPr lang="ru-RU" dirty="0" smtClean="0"/>
              <a:t>. </a:t>
            </a:r>
            <a:endParaRPr lang="ru-RU" dirty="0"/>
          </a:p>
          <a:p>
            <a:pPr marL="82296" indent="0">
              <a:buNone/>
            </a:pPr>
            <a:endParaRPr lang="ru-RU" dirty="0"/>
          </a:p>
          <a:p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допоможе</a:t>
            </a:r>
            <a:r>
              <a:rPr lang="ru-RU" dirty="0"/>
              <a:t> </a:t>
            </a:r>
            <a:r>
              <a:rPr lang="ru-RU" dirty="0" err="1"/>
              <a:t>розпізнати</a:t>
            </a:r>
            <a:r>
              <a:rPr lang="ru-RU" dirty="0"/>
              <a:t> </a:t>
            </a:r>
            <a:r>
              <a:rPr lang="ru-RU" dirty="0" err="1"/>
              <a:t>фейкові</a:t>
            </a:r>
            <a:r>
              <a:rPr lang="ru-RU" dirty="0"/>
              <a:t> </a:t>
            </a:r>
            <a:r>
              <a:rPr lang="ru-RU" dirty="0" err="1"/>
              <a:t>новини</a:t>
            </a:r>
            <a:r>
              <a:rPr lang="ru-RU" dirty="0"/>
              <a:t> у </a:t>
            </a:r>
            <a:r>
              <a:rPr lang="ru-RU" dirty="0" err="1"/>
              <a:t>соцмережах</a:t>
            </a:r>
            <a:r>
              <a:rPr lang="ru-RU" dirty="0"/>
              <a:t>, у </a:t>
            </a:r>
            <a:r>
              <a:rPr lang="ru-RU" dirty="0" err="1"/>
              <a:t>політиці</a:t>
            </a:r>
            <a:r>
              <a:rPr lang="ru-RU" dirty="0"/>
              <a:t>, </a:t>
            </a:r>
            <a:r>
              <a:rPr lang="ru-RU" dirty="0" err="1"/>
              <a:t>російських</a:t>
            </a:r>
            <a:r>
              <a:rPr lang="ru-RU" dirty="0"/>
              <a:t> ЗМІ, 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боротьбу</a:t>
            </a:r>
            <a:r>
              <a:rPr lang="ru-RU" dirty="0"/>
              <a:t> з </a:t>
            </a:r>
            <a:r>
              <a:rPr lang="ru-RU" dirty="0" err="1"/>
              <a:t>Україною</a:t>
            </a:r>
            <a:r>
              <a:rPr lang="ru-RU" dirty="0"/>
              <a:t>.</a:t>
            </a:r>
          </a:p>
          <a:p>
            <a:pPr marL="82296" indent="0">
              <a:buNone/>
            </a:pPr>
            <a:endParaRPr lang="ru-RU" dirty="0"/>
          </a:p>
          <a:p>
            <a:r>
              <a:rPr lang="ru-RU" dirty="0" err="1"/>
              <a:t>Користуватися</a:t>
            </a:r>
            <a:r>
              <a:rPr lang="ru-RU" dirty="0"/>
              <a:t> ботом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smtClean="0"/>
              <a:t>легко: </a:t>
            </a:r>
            <a:r>
              <a:rPr lang="ru-RU" dirty="0" err="1" smtClean="0"/>
              <a:t>надішліть</a:t>
            </a:r>
            <a:r>
              <a:rPr lang="ru-RU" dirty="0" smtClean="0"/>
              <a:t> </a:t>
            </a:r>
            <a:r>
              <a:rPr lang="ru-RU" dirty="0" err="1"/>
              <a:t>інформацію</a:t>
            </a:r>
            <a:r>
              <a:rPr lang="ru-RU" dirty="0"/>
              <a:t>, яку </a:t>
            </a:r>
            <a:r>
              <a:rPr lang="ru-RU" dirty="0" err="1"/>
              <a:t>хочете</a:t>
            </a:r>
            <a:r>
              <a:rPr lang="ru-RU" dirty="0"/>
              <a:t> </a:t>
            </a:r>
            <a:r>
              <a:rPr lang="ru-RU" dirty="0" err="1"/>
              <a:t>перевірити</a:t>
            </a:r>
            <a:r>
              <a:rPr lang="ru-RU" dirty="0"/>
              <a:t> на </a:t>
            </a:r>
            <a:r>
              <a:rPr lang="ru-RU" dirty="0" err="1"/>
              <a:t>справжність</a:t>
            </a:r>
            <a:r>
              <a:rPr lang="ru-RU" dirty="0"/>
              <a:t>. Ваше </a:t>
            </a:r>
            <a:r>
              <a:rPr lang="ru-RU" dirty="0" err="1"/>
              <a:t>посилання</a:t>
            </a:r>
            <a:r>
              <a:rPr lang="ru-RU" dirty="0"/>
              <a:t> </a:t>
            </a:r>
            <a:r>
              <a:rPr lang="ru-RU" dirty="0" err="1"/>
              <a:t>відразу</a:t>
            </a:r>
            <a:r>
              <a:rPr lang="ru-RU" dirty="0"/>
              <a:t> </a:t>
            </a:r>
            <a:r>
              <a:rPr lang="ru-RU" dirty="0" err="1"/>
              <a:t>потрапляє</a:t>
            </a:r>
            <a:r>
              <a:rPr lang="ru-RU" dirty="0"/>
              <a:t> </a:t>
            </a:r>
            <a:r>
              <a:rPr lang="ru-RU" dirty="0" err="1"/>
              <a:t>команді</a:t>
            </a:r>
            <a:r>
              <a:rPr lang="ru-RU" dirty="0"/>
              <a:t>, яка </a:t>
            </a:r>
            <a:r>
              <a:rPr lang="ru-RU" dirty="0" err="1"/>
              <a:t>вміє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перевіряти</a:t>
            </a:r>
            <a:r>
              <a:rPr lang="ru-RU" dirty="0"/>
              <a:t> </a:t>
            </a:r>
            <a:r>
              <a:rPr lang="ru-RU" dirty="0" err="1"/>
              <a:t>великі</a:t>
            </a:r>
            <a:r>
              <a:rPr lang="ru-RU" dirty="0"/>
              <a:t> </a:t>
            </a:r>
            <a:r>
              <a:rPr lang="ru-RU" dirty="0" err="1"/>
              <a:t>масиви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застосуванням</a:t>
            </a:r>
            <a:r>
              <a:rPr lang="ru-RU" dirty="0"/>
              <a:t> штучного </a:t>
            </a:r>
            <a:r>
              <a:rPr lang="ru-RU" dirty="0" err="1"/>
              <a:t>інтелекту</a:t>
            </a:r>
            <a:r>
              <a:rPr lang="ru-RU" dirty="0"/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" y="0"/>
            <a:ext cx="5162669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34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0056" y="274638"/>
            <a:ext cx="5311528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latin typeface="Cambria" panose="02040503050406030204" pitchFamily="18" charset="0"/>
                <a:ea typeface="Cambria" panose="02040503050406030204" pitchFamily="18" charset="0"/>
              </a:rPr>
              <a:t>Прочитай це у книжці</a:t>
            </a:r>
            <a:endParaRPr lang="ru-RU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12024" y="1052736"/>
            <a:ext cx="5688632" cy="4320480"/>
          </a:xfrm>
        </p:spPr>
        <p:txBody>
          <a:bodyPr>
            <a:normAutofit fontScale="62500" lnSpcReduction="20000"/>
          </a:bodyPr>
          <a:lstStyle/>
          <a:p>
            <a:pPr marL="82296" indent="0">
              <a:buNone/>
            </a:pP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Ніта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—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звичайна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школярка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яка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має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супервпертість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— на будь-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які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запитання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прохання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чи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пропозиції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батьків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вона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відповідає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«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Ні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».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Найбільша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прикрість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її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життя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— математика, а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надто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—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контрольна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у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п’ятницю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Ніта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і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її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однокласник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Оксен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відчайдушно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шукають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спосіб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як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написати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контрольну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без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напрягів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Оксен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натрапляє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цікаве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відео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у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мережі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відомий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тіктокер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рекламує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ручку «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Розд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ý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плю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».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Якщо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писати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контрольну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цією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ручкою,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мозок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«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роздупляється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» і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виконує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все на «12».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Спершу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Ніта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радіє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знахідці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Оксена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, але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її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впертість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бере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гору: вона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вирішує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перевірити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інформацію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про диво-ручку.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Чи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впорається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вона з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фактчекінгом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? І як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допоможе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іншим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її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цікавезний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і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корисний</a:t>
            </a: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dirty="0" err="1">
                <a:latin typeface="Cambria" panose="02040503050406030204" pitchFamily="18" charset="0"/>
                <a:ea typeface="Cambria" panose="02040503050406030204" pitchFamily="18" charset="0"/>
              </a:rPr>
              <a:t>досвід</a:t>
            </a:r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648"/>
            <a:ext cx="6071730" cy="633670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240016" y="5517232"/>
            <a:ext cx="5832648" cy="99412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sz="2000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Лексична робота (неологізми)</a:t>
            </a:r>
          </a:p>
          <a:p>
            <a:r>
              <a:rPr lang="uk-UA" sz="2000" dirty="0" smtClean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-- Пригадайте слово, яким у соціальних мережах (переважно </a:t>
            </a:r>
            <a:r>
              <a:rPr lang="en-US" sz="2000" dirty="0" err="1" smtClean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TikTok</a:t>
            </a:r>
            <a:r>
              <a:rPr lang="en-US" sz="2000" dirty="0" smtClean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uk-UA" sz="2000" dirty="0" smtClean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називаються розіграші й жарти над кимось?</a:t>
            </a:r>
            <a:endParaRPr lang="ru-RU" sz="2000" dirty="0"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9895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ДОМАШНЄ ЗАВДАННЯ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uk-UA" dirty="0" smtClean="0"/>
              <a:t>Скласти пам’ятку «Як розрізняти правдиву і неправдиву інформацію в інтернеті та </a:t>
            </a:r>
            <a:r>
              <a:rPr lang="uk-UA" dirty="0" err="1" smtClean="0"/>
              <a:t>соцмережах</a:t>
            </a:r>
            <a:r>
              <a:rPr lang="uk-UA" dirty="0" smtClean="0"/>
              <a:t>» із 5-6 пунктів.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72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6517"/>
          </a:xfrm>
        </p:spPr>
        <p:txBody>
          <a:bodyPr>
            <a:normAutofit fontScale="90000"/>
          </a:bodyPr>
          <a:lstStyle/>
          <a:p>
            <a:r>
              <a:rPr lang="uk-UA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Двадцять четверте травня</a:t>
            </a:r>
            <a:r>
              <a:rPr lang="uk-UA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uk-UA" sz="4400" dirty="0" smtClean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uk-UA" sz="4400" dirty="0" smtClean="0">
                <a:latin typeface="Cambria" panose="02040503050406030204" pitchFamily="18" charset="0"/>
                <a:ea typeface="Cambria" panose="02040503050406030204" pitchFamily="18" charset="0"/>
              </a:rPr>
              <a:t>Класна робота</a:t>
            </a:r>
            <a:endParaRPr lang="ru-RU" sz="4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2564904"/>
            <a:ext cx="9144000" cy="2692896"/>
          </a:xfrm>
        </p:spPr>
        <p:txBody>
          <a:bodyPr>
            <a:normAutofit/>
          </a:bodyPr>
          <a:lstStyle/>
          <a:p>
            <a:r>
              <a:rPr lang="ru-RU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Усний</a:t>
            </a:r>
            <a:r>
              <a:rPr lang="ru-RU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переказ </a:t>
            </a:r>
            <a:r>
              <a:rPr lang="ru-RU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повідомлення</a:t>
            </a:r>
            <a:r>
              <a:rPr lang="ru-RU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ЗМІ з </a:t>
            </a:r>
            <a:r>
              <a:rPr lang="ru-RU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обґрунтуванням</a:t>
            </a:r>
            <a:r>
              <a:rPr lang="ru-RU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достовірності</a:t>
            </a:r>
            <a:r>
              <a:rPr lang="ru-RU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повноти</a:t>
            </a:r>
            <a:r>
              <a:rPr lang="ru-RU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3200" i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інформації</a:t>
            </a:r>
            <a:r>
              <a:rPr lang="ru-RU" sz="3200" i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ru-RU" sz="3200" i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23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5603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rgbClr val="002060"/>
                </a:solidFill>
              </a:rPr>
              <a:t>Що </a:t>
            </a:r>
            <a:r>
              <a:rPr lang="uk-UA" sz="3200" b="1" dirty="0">
                <a:solidFill>
                  <a:srgbClr val="002060"/>
                </a:solidFill>
              </a:rPr>
              <a:t>таке </a:t>
            </a:r>
            <a:r>
              <a:rPr lang="uk-UA" sz="3200" b="1" dirty="0" smtClean="0">
                <a:solidFill>
                  <a:srgbClr val="002060"/>
                </a:solidFill>
              </a:rPr>
              <a:t>інформація і мас-медіа (ЗМІ)?</a:t>
            </a:r>
            <a:endParaRPr lang="uk-UA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124744"/>
            <a:ext cx="7848872" cy="551723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>
                <a:solidFill>
                  <a:srgbClr val="00B0F0"/>
                </a:solidFill>
              </a:rPr>
              <a:t>Інформація </a:t>
            </a:r>
            <a:r>
              <a:rPr lang="uk-UA" dirty="0"/>
              <a:t>– це знання, яке здобуває споживач (суб’єкт) внаслідок сприйняття та опрацювання певних </a:t>
            </a:r>
            <a:r>
              <a:rPr lang="uk-UA" dirty="0" smtClean="0"/>
              <a:t>відомостей.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 smtClean="0"/>
              <a:t>Інформація поширюється за допомогою медіа – засобів зберігання, передавання та відтворення інформації.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b="1" dirty="0" smtClean="0">
                <a:solidFill>
                  <a:srgbClr val="00B0F0"/>
                </a:solidFill>
              </a:rPr>
              <a:t>Мас-медіа, або засоби масової інформації (ЗМІ), </a:t>
            </a:r>
            <a:r>
              <a:rPr lang="uk-UA" dirty="0" smtClean="0"/>
              <a:t>бувають:</a:t>
            </a:r>
          </a:p>
          <a:p>
            <a:pPr marL="0" indent="-514350">
              <a:lnSpc>
                <a:spcPct val="120000"/>
              </a:lnSpc>
              <a:spcBef>
                <a:spcPts val="0"/>
              </a:spcBef>
              <a:buAutoNum type="arabicParenR"/>
            </a:pP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</a:rPr>
              <a:t>друковані </a:t>
            </a:r>
            <a:r>
              <a:rPr lang="uk-UA" dirty="0" smtClean="0"/>
              <a:t>(газети, журнали, листівки, буклети, книжки, комікси, щоденники), </a:t>
            </a:r>
          </a:p>
          <a:p>
            <a:pPr marL="0" indent="-514350">
              <a:lnSpc>
                <a:spcPct val="120000"/>
              </a:lnSpc>
              <a:spcBef>
                <a:spcPts val="0"/>
              </a:spcBef>
              <a:buAutoNum type="arabicParenR"/>
            </a:pPr>
            <a:r>
              <a:rPr lang="uk-UA" b="1" dirty="0" smtClean="0">
                <a:solidFill>
                  <a:schemeClr val="accent5">
                    <a:lumMod val="75000"/>
                  </a:schemeClr>
                </a:solidFill>
              </a:rPr>
              <a:t>електронні</a:t>
            </a:r>
            <a:r>
              <a:rPr lang="uk-UA" dirty="0" smtClean="0"/>
              <a:t> (радіо, телебачення, телефонія), </a:t>
            </a:r>
          </a:p>
          <a:p>
            <a:pPr marL="0" indent="-514350">
              <a:lnSpc>
                <a:spcPct val="120000"/>
              </a:lnSpc>
              <a:spcBef>
                <a:spcPts val="0"/>
              </a:spcBef>
              <a:buAutoNum type="arabicParenR"/>
            </a:pPr>
            <a:r>
              <a:rPr lang="uk-UA" b="1" dirty="0" smtClean="0">
                <a:solidFill>
                  <a:srgbClr val="00B050"/>
                </a:solidFill>
              </a:rPr>
              <a:t>цифрові </a:t>
            </a:r>
            <a:r>
              <a:rPr lang="uk-UA" dirty="0" smtClean="0"/>
              <a:t>(інтернет, мобільна телефонія, </a:t>
            </a:r>
            <a:r>
              <a:rPr lang="uk-UA" dirty="0" err="1" smtClean="0"/>
              <a:t>вебсайти</a:t>
            </a:r>
            <a:r>
              <a:rPr lang="uk-UA" dirty="0" smtClean="0"/>
              <a:t>, інтернет-телебачення, комп’ютерна анімація, аудіо- та </a:t>
            </a:r>
            <a:r>
              <a:rPr lang="uk-UA" dirty="0" err="1" smtClean="0"/>
              <a:t>відеоконтент</a:t>
            </a:r>
            <a:r>
              <a:rPr lang="uk-UA" dirty="0" smtClean="0"/>
              <a:t>, віртуальна реальність).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 smtClean="0"/>
              <a:t>Зараз поширюються </a:t>
            </a:r>
            <a:r>
              <a:rPr lang="uk-UA" b="1" dirty="0" smtClean="0">
                <a:solidFill>
                  <a:srgbClr val="FF0000"/>
                </a:solidFill>
              </a:rPr>
              <a:t>«нові медіа» </a:t>
            </a:r>
            <a:r>
              <a:rPr lang="uk-UA" dirty="0" smtClean="0"/>
              <a:t>– блоги, соціальні мережі тощо.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uk-UA" dirty="0" smtClean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4500" b="1" dirty="0" smtClean="0">
                <a:solidFill>
                  <a:srgbClr val="002060"/>
                </a:solidFill>
              </a:rPr>
              <a:t>БЕСІДА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 smtClean="0"/>
              <a:t>• Якими медіа ви користуєтеся щодня?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uk-UA" dirty="0" smtClean="0"/>
              <a:t>• Як часто використовуєте «старі медіа»? Чи ви є творцями «нових медіа»?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48" y="2996952"/>
            <a:ext cx="371368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4280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Щ</a:t>
            </a:r>
            <a:r>
              <a:rPr lang="uk-UA" dirty="0" smtClean="0"/>
              <a:t>о </a:t>
            </a:r>
            <a:r>
              <a:rPr lang="uk-UA" dirty="0"/>
              <a:t>таке «</a:t>
            </a:r>
            <a:r>
              <a:rPr lang="uk-UA" dirty="0" err="1"/>
              <a:t>фейк</a:t>
            </a:r>
            <a:r>
              <a:rPr lang="uk-UA" dirty="0"/>
              <a:t>»?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uk-UA" b="1" dirty="0" err="1">
                <a:solidFill>
                  <a:srgbClr val="00B0F0"/>
                </a:solidFill>
              </a:rPr>
              <a:t>Фейк</a:t>
            </a:r>
            <a:r>
              <a:rPr lang="uk-UA" dirty="0"/>
              <a:t> – це одна з найпоширеніших форм маніпуляцій у медіа сьогодні, це навмисно </a:t>
            </a:r>
            <a:r>
              <a:rPr lang="uk-UA" dirty="0" err="1"/>
              <a:t>зманіпульована</a:t>
            </a:r>
            <a:r>
              <a:rPr lang="uk-UA" dirty="0"/>
              <a:t> новина. </a:t>
            </a:r>
            <a:endParaRPr lang="uk-UA" dirty="0" smtClean="0"/>
          </a:p>
          <a:p>
            <a:pPr marL="82296" indent="0">
              <a:buNone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3429001"/>
            <a:ext cx="4364260" cy="315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75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uk-UA" b="1" dirty="0" smtClean="0"/>
              <a:t>Виділяють такі види </a:t>
            </a:r>
            <a:r>
              <a:rPr lang="uk-UA" b="1" dirty="0" err="1" smtClean="0"/>
              <a:t>фейків</a:t>
            </a:r>
            <a:r>
              <a:rPr lang="uk-UA" b="1" dirty="0" smtClean="0"/>
              <a:t>: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	навмисно створені </a:t>
            </a:r>
            <a:r>
              <a:rPr lang="uk-UA" dirty="0" err="1"/>
              <a:t>фейки</a:t>
            </a:r>
            <a:r>
              <a:rPr lang="uk-UA" dirty="0"/>
              <a:t>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	жарти, сприйняті як правда;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	масштабні містифікації;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	навмисно однобоке висвітлення подій;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dirty="0"/>
              <a:t>	історії, в яких «правда» є </a:t>
            </a:r>
            <a:r>
              <a:rPr lang="uk-UA" dirty="0" smtClean="0"/>
              <a:t>суперечливою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26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616624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960" y="476672"/>
            <a:ext cx="5904656" cy="574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08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4144" y="274638"/>
            <a:ext cx="3749808" cy="1143000"/>
          </a:xfrm>
        </p:spPr>
        <p:txBody>
          <a:bodyPr/>
          <a:lstStyle/>
          <a:p>
            <a:pPr algn="ctr"/>
            <a:r>
              <a:rPr lang="ru-RU" dirty="0" smtClean="0">
                <a:latin typeface="Cambria" panose="02040503050406030204" pitchFamily="18" charset="0"/>
                <a:ea typeface="Cambria" panose="02040503050406030204" pitchFamily="18" charset="0"/>
              </a:rPr>
              <a:t>УВАГА!!!!!!</a:t>
            </a:r>
            <a:endParaRPr lang="uk-UA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4144" y="1447800"/>
            <a:ext cx="4397880" cy="3637384"/>
          </a:xfrm>
        </p:spPr>
        <p:txBody>
          <a:bodyPr>
            <a:normAutofit fontScale="85000" lnSpcReduction="10000"/>
          </a:bodyPr>
          <a:lstStyle/>
          <a:p>
            <a:pPr marL="82296" indent="0" algn="ctr">
              <a:buNone/>
            </a:pP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Коли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читаєте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газету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або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переглядаєте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сайт, не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покладайтеся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тільки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на заголовки. Часто вони не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дають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чіткого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розуміння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фактів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, а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іноді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використовуються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пропагандою для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різних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b="1" dirty="0" err="1">
                <a:latin typeface="Cambria" panose="02040503050406030204" pitchFamily="18" charset="0"/>
                <a:ea typeface="Cambria" panose="02040503050406030204" pitchFamily="18" charset="0"/>
              </a:rPr>
              <a:t>маніпуляцій</a:t>
            </a: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uk-UA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112" y="332657"/>
            <a:ext cx="4628035" cy="56166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88088" y="3717032"/>
            <a:ext cx="4943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Факт-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чекінг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(з англ. </a:t>
            </a:r>
            <a:r>
              <a:rPr lang="en-US" sz="2400" b="1" dirty="0">
                <a:latin typeface="Cambria" panose="02040503050406030204" pitchFamily="18" charset="0"/>
                <a:ea typeface="Cambria" panose="02040503050406030204" pitchFamily="18" charset="0"/>
              </a:rPr>
              <a:t>f</a:t>
            </a:r>
            <a:r>
              <a:rPr lang="en-US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act checking —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перевірка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фактів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) —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це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перевірка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фактів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спрямована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на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виявлення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невідповідностей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між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наявними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фактами та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навколишньою</a:t>
            </a:r>
            <a:r>
              <a:rPr lang="ru-RU" sz="24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 err="1" smtClean="0">
                <a:latin typeface="Cambria" panose="02040503050406030204" pitchFamily="18" charset="0"/>
                <a:ea typeface="Cambria" panose="02040503050406030204" pitchFamily="18" charset="0"/>
              </a:rPr>
              <a:t>дійсністю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1484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5880" y="274638"/>
            <a:ext cx="6895704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/>
              <a:t>Вправа  «Вірю - не вірю»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9896" y="1124744"/>
            <a:ext cx="6751688" cy="5123656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i="1" dirty="0" err="1"/>
              <a:t>Перевірте</a:t>
            </a:r>
            <a:r>
              <a:rPr lang="ru-RU" sz="1800" i="1" dirty="0"/>
              <a:t> </a:t>
            </a:r>
            <a:r>
              <a:rPr lang="ru-RU" sz="1800" i="1" dirty="0" err="1" smtClean="0"/>
              <a:t>факти</a:t>
            </a:r>
            <a:r>
              <a:rPr lang="ru-RU" sz="1800" i="1" dirty="0" smtClean="0"/>
              <a:t> про </a:t>
            </a:r>
            <a:r>
              <a:rPr lang="ru-RU" sz="1800" i="1" dirty="0" err="1" smtClean="0"/>
              <a:t>українського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письменника</a:t>
            </a:r>
            <a:r>
              <a:rPr lang="ru-RU" sz="1800" i="1" dirty="0" smtClean="0"/>
              <a:t> </a:t>
            </a:r>
            <a:r>
              <a:rPr lang="ru-RU" sz="1800" i="1" dirty="0" err="1" smtClean="0"/>
              <a:t>Т.Г.Шевченка</a:t>
            </a:r>
            <a:r>
              <a:rPr lang="ru-RU" sz="1800" i="1" dirty="0" smtClean="0"/>
              <a:t> (1814-1861) в </a:t>
            </a:r>
            <a:r>
              <a:rPr lang="ru-RU" sz="1800" i="1" dirty="0" err="1" smtClean="0"/>
              <a:t>поданих</a:t>
            </a:r>
            <a:r>
              <a:rPr lang="ru-RU" sz="1800" i="1" dirty="0" smtClean="0"/>
              <a:t> </a:t>
            </a:r>
            <a:r>
              <a:rPr lang="ru-RU" sz="1800" i="1" dirty="0"/>
              <a:t>текстах. </a:t>
            </a:r>
            <a:r>
              <a:rPr lang="ru-RU" sz="1800" i="1" dirty="0" err="1"/>
              <a:t>Які</a:t>
            </a:r>
            <a:r>
              <a:rPr lang="ru-RU" sz="1800" i="1" dirty="0"/>
              <a:t> з них є </a:t>
            </a:r>
            <a:r>
              <a:rPr lang="ru-RU" sz="1800" i="1" dirty="0" err="1"/>
              <a:t>фейковими</a:t>
            </a:r>
            <a:r>
              <a:rPr lang="ru-RU" sz="1800" i="1" dirty="0"/>
              <a:t>? Як </a:t>
            </a:r>
            <a:r>
              <a:rPr lang="ru-RU" sz="1800" i="1" dirty="0" err="1"/>
              <a:t>ви</a:t>
            </a:r>
            <a:r>
              <a:rPr lang="ru-RU" sz="1800" i="1" dirty="0"/>
              <a:t> </a:t>
            </a:r>
            <a:r>
              <a:rPr lang="ru-RU" sz="1800" i="1" dirty="0" err="1"/>
              <a:t>це</a:t>
            </a:r>
            <a:r>
              <a:rPr lang="ru-RU" sz="1800" i="1" dirty="0"/>
              <a:t> </a:t>
            </a:r>
            <a:r>
              <a:rPr lang="ru-RU" sz="1800" i="1" dirty="0" err="1"/>
              <a:t>визначили</a:t>
            </a:r>
            <a:r>
              <a:rPr lang="ru-RU" sz="1800" i="1" dirty="0"/>
              <a:t>?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B0F0"/>
                </a:solidFill>
              </a:rPr>
              <a:t>Текст </a:t>
            </a:r>
            <a:r>
              <a:rPr lang="ru-RU" sz="1800" b="1" dirty="0">
                <a:solidFill>
                  <a:srgbClr val="00B0F0"/>
                </a:solidFill>
              </a:rPr>
              <a:t>1. </a:t>
            </a:r>
            <a:r>
              <a:rPr lang="ru-RU" sz="1800" dirty="0"/>
              <a:t>У 1865 </a:t>
            </a:r>
            <a:r>
              <a:rPr lang="ru-RU" sz="1800" dirty="0" err="1"/>
              <a:t>році</a:t>
            </a:r>
            <a:r>
              <a:rPr lang="ru-RU" sz="1800" dirty="0"/>
              <a:t> </a:t>
            </a:r>
            <a:r>
              <a:rPr lang="ru-RU" sz="1800" b="1" dirty="0"/>
              <a:t>Тарас Шевченко </a:t>
            </a:r>
            <a:r>
              <a:rPr lang="ru-RU" sz="1800" dirty="0" err="1"/>
              <a:t>здійснив</a:t>
            </a:r>
            <a:r>
              <a:rPr lang="ru-RU" sz="1800" dirty="0"/>
              <a:t> першу </a:t>
            </a:r>
            <a:r>
              <a:rPr lang="ru-RU" sz="1800" dirty="0" err="1"/>
              <a:t>після</a:t>
            </a:r>
            <a:r>
              <a:rPr lang="ru-RU" sz="1800" dirty="0"/>
              <a:t> </a:t>
            </a:r>
            <a:r>
              <a:rPr lang="ru-RU" sz="1800" dirty="0" err="1"/>
              <a:t>заслання</a:t>
            </a:r>
            <a:r>
              <a:rPr lang="ru-RU" sz="1800" dirty="0"/>
              <a:t> </a:t>
            </a:r>
            <a:r>
              <a:rPr lang="ru-RU" sz="1800" dirty="0" err="1"/>
              <a:t>подорож</a:t>
            </a:r>
            <a:r>
              <a:rPr lang="ru-RU" sz="1800" dirty="0"/>
              <a:t> </a:t>
            </a:r>
            <a:r>
              <a:rPr lang="ru-RU" sz="1800" dirty="0" err="1"/>
              <a:t>Україною</a:t>
            </a:r>
            <a:r>
              <a:rPr lang="ru-RU" sz="1800" dirty="0"/>
              <a:t>. </a:t>
            </a:r>
            <a:r>
              <a:rPr lang="ru-RU" sz="1800" dirty="0" err="1"/>
              <a:t>Він</a:t>
            </a:r>
            <a:r>
              <a:rPr lang="ru-RU" sz="1800" dirty="0"/>
              <a:t> </a:t>
            </a:r>
            <a:r>
              <a:rPr lang="ru-RU" sz="1800" dirty="0" err="1"/>
              <a:t>збирав</a:t>
            </a:r>
            <a:r>
              <a:rPr lang="ru-RU" sz="1800" dirty="0"/>
              <a:t> </a:t>
            </a:r>
            <a:r>
              <a:rPr lang="ru-RU" sz="1800" dirty="0" err="1"/>
              <a:t>фольклорні</a:t>
            </a:r>
            <a:r>
              <a:rPr lang="ru-RU" sz="1800" dirty="0"/>
              <a:t> й </a:t>
            </a:r>
            <a:r>
              <a:rPr lang="ru-RU" sz="1800" dirty="0" err="1"/>
              <a:t>етнографічні</a:t>
            </a:r>
            <a:r>
              <a:rPr lang="ru-RU" sz="1800" dirty="0"/>
              <a:t> </a:t>
            </a:r>
            <a:r>
              <a:rPr lang="ru-RU" sz="1800" dirty="0" err="1"/>
              <a:t>матеріали</a:t>
            </a:r>
            <a:r>
              <a:rPr lang="ru-RU" sz="1800" dirty="0"/>
              <a:t> та </a:t>
            </a:r>
            <a:r>
              <a:rPr lang="ru-RU" sz="1800" dirty="0" err="1"/>
              <a:t>змальовував</a:t>
            </a:r>
            <a:r>
              <a:rPr lang="ru-RU" sz="1800" dirty="0"/>
              <a:t> </a:t>
            </a:r>
            <a:r>
              <a:rPr lang="ru-RU" sz="1800" dirty="0" err="1"/>
              <a:t>історичні</a:t>
            </a:r>
            <a:r>
              <a:rPr lang="ru-RU" sz="1800" dirty="0"/>
              <a:t> й </a:t>
            </a:r>
            <a:r>
              <a:rPr lang="ru-RU" sz="1800" dirty="0" err="1"/>
              <a:t>архітектурні</a:t>
            </a:r>
            <a:r>
              <a:rPr lang="ru-RU" sz="1800" dirty="0"/>
              <a:t> </a:t>
            </a:r>
            <a:r>
              <a:rPr lang="ru-RU" sz="1800" dirty="0" err="1"/>
              <a:t>пам’ятки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B0F0"/>
                </a:solidFill>
              </a:rPr>
              <a:t>Текст </a:t>
            </a:r>
            <a:r>
              <a:rPr lang="ru-RU" sz="1800" b="1" dirty="0">
                <a:solidFill>
                  <a:srgbClr val="00B0F0"/>
                </a:solidFill>
              </a:rPr>
              <a:t>2. </a:t>
            </a:r>
            <a:r>
              <a:rPr lang="ru-RU" sz="1800" dirty="0"/>
              <a:t>«</a:t>
            </a:r>
            <a:r>
              <a:rPr lang="ru-RU" sz="1800" dirty="0" err="1"/>
              <a:t>Поява</a:t>
            </a:r>
            <a:r>
              <a:rPr lang="ru-RU" sz="1800" dirty="0"/>
              <a:t> </a:t>
            </a:r>
            <a:r>
              <a:rPr lang="ru-RU" sz="1800" dirty="0" err="1"/>
              <a:t>соціальних</a:t>
            </a:r>
            <a:r>
              <a:rPr lang="ru-RU" sz="1800" dirty="0"/>
              <a:t> мереж, – писав у </a:t>
            </a:r>
            <a:r>
              <a:rPr lang="ru-RU" sz="1800" dirty="0" err="1"/>
              <a:t>листі</a:t>
            </a:r>
            <a:r>
              <a:rPr lang="ru-RU" sz="1800" dirty="0"/>
              <a:t> від 2 листопада 1858 року </a:t>
            </a:r>
            <a:r>
              <a:rPr lang="ru-RU" sz="1800" b="1" dirty="0"/>
              <a:t>Тарас Шевченко </a:t>
            </a:r>
            <a:r>
              <a:rPr lang="ru-RU" sz="1800" dirty="0" err="1"/>
              <a:t>приятельці</a:t>
            </a:r>
            <a:r>
              <a:rPr lang="ru-RU" sz="1800" dirty="0"/>
              <a:t> </a:t>
            </a:r>
            <a:r>
              <a:rPr lang="ru-RU" sz="1800" dirty="0" err="1"/>
              <a:t>Ганні</a:t>
            </a:r>
            <a:r>
              <a:rPr lang="ru-RU" sz="1800" dirty="0"/>
              <a:t> </a:t>
            </a:r>
            <a:r>
              <a:rPr lang="ru-RU" sz="1800" dirty="0" err="1"/>
              <a:t>Закревській</a:t>
            </a:r>
            <a:r>
              <a:rPr lang="ru-RU" sz="1800" dirty="0"/>
              <a:t>, – </a:t>
            </a:r>
            <a:r>
              <a:rPr lang="ru-RU" sz="1800" dirty="0" err="1"/>
              <a:t>дуже</a:t>
            </a:r>
            <a:r>
              <a:rPr lang="ru-RU" sz="1800" dirty="0"/>
              <a:t> </a:t>
            </a:r>
            <a:r>
              <a:rPr lang="ru-RU" sz="1800" dirty="0" err="1"/>
              <a:t>відволікає</a:t>
            </a:r>
            <a:r>
              <a:rPr lang="ru-RU" sz="1800" dirty="0"/>
              <a:t> мене від </a:t>
            </a:r>
            <a:r>
              <a:rPr lang="ru-RU" sz="1800" dirty="0" err="1"/>
              <a:t>роботи</a:t>
            </a:r>
            <a:r>
              <a:rPr lang="ru-RU" sz="1800" dirty="0"/>
              <a:t> над “Катериною”. </a:t>
            </a:r>
            <a:r>
              <a:rPr lang="ru-RU" sz="1800" dirty="0" err="1"/>
              <a:t>Мабуть</a:t>
            </a:r>
            <a:r>
              <a:rPr lang="ru-RU" sz="1800" dirty="0"/>
              <a:t>, так і не завершу </a:t>
            </a:r>
            <a:r>
              <a:rPr lang="ru-RU" sz="1800" dirty="0" err="1"/>
              <a:t>цей</a:t>
            </a:r>
            <a:r>
              <a:rPr lang="ru-RU" sz="1800" dirty="0"/>
              <a:t> твір</a:t>
            </a:r>
            <a:r>
              <a:rPr lang="ru-RU" sz="1800" dirty="0" smtClean="0"/>
              <a:t>».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B0F0"/>
                </a:solidFill>
              </a:rPr>
              <a:t>Текст </a:t>
            </a:r>
            <a:r>
              <a:rPr lang="ru-RU" sz="1800" b="1" dirty="0">
                <a:solidFill>
                  <a:srgbClr val="00B0F0"/>
                </a:solidFill>
              </a:rPr>
              <a:t>3. </a:t>
            </a:r>
            <a:r>
              <a:rPr lang="ru-RU" sz="1800" b="1" dirty="0"/>
              <a:t>Тарас Шевченко </a:t>
            </a:r>
            <a:r>
              <a:rPr lang="ru-RU" sz="1800" dirty="0" err="1"/>
              <a:t>завжди</a:t>
            </a:r>
            <a:r>
              <a:rPr lang="ru-RU" sz="1800" dirty="0"/>
              <a:t> </a:t>
            </a:r>
            <a:r>
              <a:rPr lang="ru-RU" sz="1800" dirty="0" err="1"/>
              <a:t>одягався</a:t>
            </a:r>
            <a:r>
              <a:rPr lang="ru-RU" sz="1800" dirty="0"/>
              <a:t> </a:t>
            </a:r>
            <a:r>
              <a:rPr lang="ru-RU" sz="1800" dirty="0" err="1"/>
              <a:t>досить</a:t>
            </a:r>
            <a:r>
              <a:rPr lang="ru-RU" sz="1800" dirty="0"/>
              <a:t> модно. У </a:t>
            </a:r>
            <a:r>
              <a:rPr lang="ru-RU" sz="1800" dirty="0" err="1"/>
              <a:t>своєму</a:t>
            </a:r>
            <a:r>
              <a:rPr lang="ru-RU" sz="1800" dirty="0"/>
              <a:t> </a:t>
            </a:r>
            <a:r>
              <a:rPr lang="ru-RU" sz="1800" dirty="0" err="1"/>
              <a:t>щоденнику</a:t>
            </a:r>
            <a:r>
              <a:rPr lang="ru-RU" sz="1800" dirty="0"/>
              <a:t> </a:t>
            </a:r>
            <a:r>
              <a:rPr lang="ru-RU" sz="1800" dirty="0" err="1"/>
              <a:t>він</a:t>
            </a:r>
            <a:r>
              <a:rPr lang="ru-RU" sz="1800" dirty="0"/>
              <a:t> писав про </a:t>
            </a:r>
            <a:r>
              <a:rPr lang="ru-RU" sz="1800" dirty="0" err="1"/>
              <a:t>величезне</a:t>
            </a:r>
            <a:r>
              <a:rPr lang="ru-RU" sz="1800" dirty="0"/>
              <a:t> </a:t>
            </a:r>
            <a:r>
              <a:rPr lang="ru-RU" sz="1800" dirty="0" err="1"/>
              <a:t>задоволення</a:t>
            </a:r>
            <a:r>
              <a:rPr lang="ru-RU" sz="1800" dirty="0"/>
              <a:t> від </a:t>
            </a:r>
            <a:r>
              <a:rPr lang="ru-RU" sz="1800" dirty="0" err="1"/>
              <a:t>придбання</a:t>
            </a:r>
            <a:r>
              <a:rPr lang="ru-RU" sz="1800" dirty="0"/>
              <a:t> </a:t>
            </a:r>
            <a:r>
              <a:rPr lang="ru-RU" sz="1800" dirty="0" err="1"/>
              <a:t>гумового</a:t>
            </a:r>
            <a:r>
              <a:rPr lang="ru-RU" sz="1800" dirty="0"/>
              <a:t> плаща-</a:t>
            </a:r>
            <a:r>
              <a:rPr lang="ru-RU" sz="1800" dirty="0" err="1"/>
              <a:t>макінтоша</a:t>
            </a:r>
            <a:r>
              <a:rPr lang="ru-RU" sz="1800" dirty="0"/>
              <a:t> за 100 </a:t>
            </a:r>
            <a:r>
              <a:rPr lang="ru-RU" sz="1800" dirty="0" err="1"/>
              <a:t>рублів</a:t>
            </a:r>
            <a:r>
              <a:rPr lang="ru-RU" sz="1800" dirty="0"/>
              <a:t>. </a:t>
            </a:r>
            <a:r>
              <a:rPr lang="ru-RU" sz="1800" dirty="0" err="1"/>
              <a:t>Це</a:t>
            </a:r>
            <a:r>
              <a:rPr lang="ru-RU" sz="1800" dirty="0"/>
              <a:t> </a:t>
            </a:r>
            <a:r>
              <a:rPr lang="ru-RU" sz="1800" dirty="0" err="1"/>
              <a:t>було</a:t>
            </a:r>
            <a:r>
              <a:rPr lang="ru-RU" sz="1800" dirty="0"/>
              <a:t> </a:t>
            </a:r>
            <a:r>
              <a:rPr lang="ru-RU" sz="1800" dirty="0" err="1"/>
              <a:t>значною</a:t>
            </a:r>
            <a:r>
              <a:rPr lang="ru-RU" sz="1800" dirty="0"/>
              <a:t> сумою на той час. А для </a:t>
            </a:r>
            <a:r>
              <a:rPr lang="ru-RU" sz="1800" dirty="0" err="1"/>
              <a:t>фотографії</a:t>
            </a:r>
            <a:r>
              <a:rPr lang="ru-RU" sz="1800" dirty="0"/>
              <a:t> з </a:t>
            </a:r>
            <a:r>
              <a:rPr lang="ru-RU" sz="1800" dirty="0" err="1"/>
              <a:t>друзями</a:t>
            </a:r>
            <a:r>
              <a:rPr lang="ru-RU" sz="1800" dirty="0"/>
              <a:t> </a:t>
            </a:r>
            <a:r>
              <a:rPr lang="ru-RU" sz="1800" dirty="0" err="1"/>
              <a:t>він</a:t>
            </a:r>
            <a:r>
              <a:rPr lang="ru-RU" sz="1800" dirty="0"/>
              <a:t> </a:t>
            </a:r>
            <a:r>
              <a:rPr lang="ru-RU" sz="1800" dirty="0" err="1"/>
              <a:t>вбрався</a:t>
            </a:r>
            <a:r>
              <a:rPr lang="ru-RU" sz="1800" dirty="0"/>
              <a:t> в </a:t>
            </a:r>
            <a:r>
              <a:rPr lang="ru-RU" sz="1800" dirty="0" err="1"/>
              <a:t>модну</a:t>
            </a:r>
            <a:r>
              <a:rPr lang="ru-RU" sz="1800" dirty="0"/>
              <a:t> шубу та шапку</a:t>
            </a:r>
            <a:r>
              <a:rPr lang="ru-RU" sz="1800" dirty="0" smtClean="0"/>
              <a:t>.</a:t>
            </a:r>
            <a:endParaRPr lang="ru-RU" sz="18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B0F0"/>
                </a:solidFill>
              </a:rPr>
              <a:t>Текст </a:t>
            </a:r>
            <a:r>
              <a:rPr lang="ru-RU" sz="1800" b="1" dirty="0">
                <a:solidFill>
                  <a:srgbClr val="00B0F0"/>
                </a:solidFill>
              </a:rPr>
              <a:t>4. </a:t>
            </a:r>
            <a:r>
              <a:rPr lang="ru-RU" sz="1800" dirty="0"/>
              <a:t>У «</a:t>
            </a:r>
            <a:r>
              <a:rPr lang="ru-RU" sz="1800" dirty="0" err="1"/>
              <a:t>Щоденнику</a:t>
            </a:r>
            <a:r>
              <a:rPr lang="ru-RU" sz="1800" dirty="0"/>
              <a:t>» </a:t>
            </a:r>
            <a:r>
              <a:rPr lang="ru-RU" sz="1800" b="1" dirty="0"/>
              <a:t>Тарас Шевченко </a:t>
            </a:r>
            <a:r>
              <a:rPr lang="ru-RU" sz="1800" dirty="0" err="1"/>
              <a:t>вдало</a:t>
            </a:r>
            <a:r>
              <a:rPr lang="ru-RU" sz="1800" dirty="0"/>
              <a:t> та </a:t>
            </a:r>
            <a:r>
              <a:rPr lang="ru-RU" sz="1800" dirty="0" err="1"/>
              <a:t>кмітливо</a:t>
            </a:r>
            <a:r>
              <a:rPr lang="ru-RU" sz="1800" dirty="0"/>
              <a:t> </a:t>
            </a:r>
            <a:r>
              <a:rPr lang="ru-RU" sz="1800" dirty="0" err="1"/>
              <a:t>підмітив</a:t>
            </a:r>
            <a:r>
              <a:rPr lang="ru-RU" sz="1800" dirty="0"/>
              <a:t>: «</a:t>
            </a:r>
            <a:r>
              <a:rPr lang="ru-RU" sz="1800" dirty="0" err="1"/>
              <a:t>Брехня</a:t>
            </a:r>
            <a:r>
              <a:rPr lang="ru-RU" sz="1800" dirty="0"/>
              <a:t> </a:t>
            </a:r>
            <a:r>
              <a:rPr lang="ru-RU" sz="1800" dirty="0" err="1"/>
              <a:t>встигає</a:t>
            </a:r>
            <a:r>
              <a:rPr lang="ru-RU" sz="1800" dirty="0"/>
              <a:t> </a:t>
            </a:r>
            <a:r>
              <a:rPr lang="ru-RU" sz="1800" dirty="0" err="1"/>
              <a:t>обійти</a:t>
            </a:r>
            <a:r>
              <a:rPr lang="ru-RU" sz="1800" dirty="0"/>
              <a:t> </a:t>
            </a:r>
            <a:r>
              <a:rPr lang="ru-RU" sz="1800" dirty="0" err="1"/>
              <a:t>пів</a:t>
            </a:r>
            <a:r>
              <a:rPr lang="ru-RU" sz="1800" dirty="0"/>
              <a:t> </a:t>
            </a:r>
            <a:r>
              <a:rPr lang="ru-RU" sz="1800" dirty="0" err="1"/>
              <a:t>світу</a:t>
            </a:r>
            <a:r>
              <a:rPr lang="ru-RU" sz="1800" dirty="0"/>
              <a:t>, </a:t>
            </a:r>
            <a:r>
              <a:rPr lang="ru-RU" sz="1800" dirty="0" err="1"/>
              <a:t>поки</a:t>
            </a:r>
            <a:r>
              <a:rPr lang="ru-RU" sz="1800" dirty="0"/>
              <a:t> правда </a:t>
            </a:r>
            <a:r>
              <a:rPr lang="ru-RU" sz="1800" dirty="0" err="1"/>
              <a:t>одягає</a:t>
            </a:r>
            <a:r>
              <a:rPr lang="ru-RU" sz="1800" dirty="0"/>
              <a:t> </a:t>
            </a:r>
            <a:r>
              <a:rPr lang="ru-RU" sz="1800" dirty="0" err="1"/>
              <a:t>штани</a:t>
            </a:r>
            <a:r>
              <a:rPr lang="ru-RU" sz="1800" dirty="0"/>
              <a:t>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22104"/>
            <a:ext cx="4718459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16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1268760"/>
            <a:ext cx="9997440" cy="1143000"/>
          </a:xfrm>
        </p:spPr>
        <p:txBody>
          <a:bodyPr>
            <a:noAutofit/>
          </a:bodyPr>
          <a:lstStyle/>
          <a:p>
            <a:pPr algn="ctr"/>
            <a:r>
              <a:rPr lang="uk-UA" sz="5400" dirty="0" smtClean="0"/>
              <a:t>ЧИТАННЯ </a:t>
            </a:r>
            <a:br>
              <a:rPr lang="uk-UA" sz="5400" dirty="0" smtClean="0"/>
            </a:br>
            <a:r>
              <a:rPr lang="uk-UA" sz="5400" dirty="0" smtClean="0"/>
              <a:t>повідомлень ЗМІ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584" y="3140968"/>
            <a:ext cx="9343976" cy="2232248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uk-UA" sz="4400" dirty="0"/>
              <a:t>з</a:t>
            </a:r>
            <a:r>
              <a:rPr lang="uk-UA" sz="4400" dirty="0" smtClean="0"/>
              <a:t> усним коментуванням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59967889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Солнцестояние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олнцестояние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695</Words>
  <Application>Microsoft Office PowerPoint</Application>
  <PresentationFormat>Широкоэкранный</PresentationFormat>
  <Paragraphs>51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Corbel</vt:lpstr>
      <vt:lpstr>Gill Sans MT</vt:lpstr>
      <vt:lpstr>Verdana</vt:lpstr>
      <vt:lpstr>Wingdings</vt:lpstr>
      <vt:lpstr>Wingdings 2</vt:lpstr>
      <vt:lpstr>Тема Office</vt:lpstr>
      <vt:lpstr>1_Солнцестояние</vt:lpstr>
      <vt:lpstr>2_Солнцестояние</vt:lpstr>
      <vt:lpstr>1_Тема Office</vt:lpstr>
      <vt:lpstr>Презентация PowerPoint</vt:lpstr>
      <vt:lpstr>Двадцять четверте травня Класна робота</vt:lpstr>
      <vt:lpstr>Що таке інформація і мас-медіа (ЗМІ)?</vt:lpstr>
      <vt:lpstr>Що таке «фейк»?</vt:lpstr>
      <vt:lpstr>Виділяють такі види фейків:</vt:lpstr>
      <vt:lpstr>Презентация PowerPoint</vt:lpstr>
      <vt:lpstr>УВАГА!!!!!!</vt:lpstr>
      <vt:lpstr>Вправа  «Вірю - не вірю»</vt:lpstr>
      <vt:lpstr>ЧИТАННЯ  повідомлень ЗМІ</vt:lpstr>
      <vt:lpstr>Презентация PowerPoint</vt:lpstr>
      <vt:lpstr>Презентация PowerPoint</vt:lpstr>
      <vt:lpstr>Презентация PowerPoint</vt:lpstr>
      <vt:lpstr>Презентация PowerPoint</vt:lpstr>
      <vt:lpstr>Прочитай це у книжці</vt:lpstr>
      <vt:lpstr>ДОМАШНЄ ЗАВДАННЯ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Шістнадцяте листопада Класна робота</dc:title>
  <dc:creator>Карпатська Джерельна</dc:creator>
  <cp:lastModifiedBy>Карпатська Джерельна</cp:lastModifiedBy>
  <cp:revision>11</cp:revision>
  <dcterms:created xsi:type="dcterms:W3CDTF">2022-11-15T21:18:56Z</dcterms:created>
  <dcterms:modified xsi:type="dcterms:W3CDTF">2023-05-24T06:23:43Z</dcterms:modified>
</cp:coreProperties>
</file>