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8" r:id="rId3"/>
    <p:sldId id="261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81056-7FC0-4A02-9D06-70A77F0C7A53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B98A4C6-AC35-49C3-ABAB-EF0FCDBF62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16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BB00C-1C5E-414D-A6F3-FFD6ED8A31DB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5D566-93E0-468A-B91B-DB3FEB554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594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1708-4982-4AA8-952C-AB5262AC6466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F4DF5-700B-43AC-BACD-CA300F43CC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42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7D0EA-3CE2-4EFE-A128-8DA396739422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16A56-EB22-4525-8F30-A202DE1AAC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70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19442-793B-4E90-9969-507267DBC68E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356F-6CA2-4F1E-A974-637601B45C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959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B22DF-1C97-402E-B89D-57F35456E8EB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FB0A6-DC33-4C60-BC73-5CC0E9CCE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53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768AA-8D19-45A5-9D52-D3829FEB623B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01691-830D-4674-A10E-6BF9648F7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2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848DD-F3A3-49FA-8A97-79A8CF8F374C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65D8F-C7E2-4BD5-B421-4DD53E552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71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EAC7D-BCF5-4182-AF77-35998B134E54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45FB-F4A6-4CE2-BB45-99EEDAE7F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10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6" name="Скругленный прямоугольник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11CBC-E28D-40B5-96FA-4C9D6FFE55F1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E157F-31AB-4B9F-AA0E-C63D6306B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05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CE0E8-DDD1-4CC2-9E72-F1FB77D9BCF2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BDCC-AF49-4A24-9364-99A58AB86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4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28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3A6622C-F385-428A-AFFE-F5E0D50A096F}" type="datetime1">
              <a:rPr lang="ru-RU">
                <a:solidFill>
                  <a:srgbClr val="696464"/>
                </a:solidFill>
              </a:rPr>
              <a:pPr>
                <a:defRPr/>
              </a:pPr>
              <a:t>17.08.2020</a:t>
            </a:fld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>
                <a:solidFill>
                  <a:srgbClr val="696464"/>
                </a:solidFill>
              </a:rPr>
              <a:t>Демидова О.Л.</a:t>
            </a: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3872FBD0-1E26-4F26-B4EE-FCAF7CE25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66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srgbClr val="696464"/>
                </a:solidFill>
              </a:rPr>
              <a:t>Демидова О.Л.</a:t>
            </a:r>
            <a:endParaRPr lang="ru-RU">
              <a:solidFill>
                <a:srgbClr val="696464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6145FB-F4A6-4CE2-BB45-99EEDAE7F31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901" y="0"/>
            <a:ext cx="9399802" cy="705678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24844" y="1597094"/>
            <a:ext cx="5094312" cy="3862596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</a:pPr>
            <a:r>
              <a:rPr lang="uk-UA" sz="32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Характеристика хімічних елементів </a:t>
            </a:r>
            <a:endParaRPr lang="ru-RU" sz="4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ctr" eaLnBrk="0" fontAlgn="base" hangingPunct="0"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</a:pPr>
            <a:r>
              <a:rPr lang="ru-RU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їхнім місцем у періодичній системі та будовою атома.</a:t>
            </a:r>
            <a:endParaRPr lang="ru-RU" sz="4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7" descr="980377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7"/>
          <a:stretch>
            <a:fillRect/>
          </a:stretch>
        </p:blipFill>
        <p:spPr bwMode="auto">
          <a:xfrm>
            <a:off x="323528" y="764704"/>
            <a:ext cx="1620663" cy="158417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372200" y="5589240"/>
            <a:ext cx="2520280" cy="609398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1400" kern="0" dirty="0">
                <a:solidFill>
                  <a:srgbClr val="FBEEC9">
                    <a:lumMod val="10000"/>
                  </a:srgbClr>
                </a:solidFill>
                <a:latin typeface="Arial Black"/>
                <a:cs typeface="Times New Roman" pitchFamily="18" charset="0"/>
              </a:rPr>
              <a:t>Урок </a:t>
            </a:r>
            <a:r>
              <a:rPr lang="ru-RU" sz="1400" kern="0" dirty="0" err="1">
                <a:solidFill>
                  <a:srgbClr val="FBEEC9">
                    <a:lumMod val="10000"/>
                  </a:srgbClr>
                </a:solidFill>
                <a:latin typeface="Arial Black"/>
                <a:cs typeface="Times New Roman" pitchFamily="18" charset="0"/>
              </a:rPr>
              <a:t>хімії</a:t>
            </a:r>
            <a:r>
              <a:rPr lang="ru-RU" sz="1400" kern="0" dirty="0">
                <a:solidFill>
                  <a:srgbClr val="FBEEC9">
                    <a:lumMod val="10000"/>
                  </a:srgbClr>
                </a:solidFill>
                <a:latin typeface="Arial Black"/>
                <a:cs typeface="Times New Roman" pitchFamily="18" charset="0"/>
              </a:rPr>
              <a:t> у 8 </a:t>
            </a:r>
            <a:r>
              <a:rPr lang="ru-RU" sz="1400" kern="0" dirty="0" err="1">
                <a:solidFill>
                  <a:srgbClr val="FBEEC9">
                    <a:lumMod val="10000"/>
                  </a:srgbClr>
                </a:solidFill>
                <a:latin typeface="Arial Black"/>
                <a:cs typeface="Times New Roman" pitchFamily="18" charset="0"/>
              </a:rPr>
              <a:t>класі</a:t>
            </a:r>
            <a:endParaRPr lang="ru-RU" sz="1400" kern="0" dirty="0">
              <a:solidFill>
                <a:srgbClr val="FBEEC9">
                  <a:lumMod val="10000"/>
                </a:srgbClr>
              </a:solidFill>
              <a:latin typeface="Arial Black"/>
              <a:cs typeface="Times New Roman" pitchFamily="18" charset="0"/>
            </a:endParaRPr>
          </a:p>
          <a:p>
            <a:pPr lvl="0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1400" kern="0" dirty="0" err="1">
                <a:solidFill>
                  <a:srgbClr val="FBEEC9">
                    <a:lumMod val="10000"/>
                  </a:srgbClr>
                </a:solidFill>
                <a:latin typeface="Arial Black"/>
                <a:cs typeface="Times New Roman" pitchFamily="18" charset="0"/>
              </a:rPr>
              <a:t>Вчитель</a:t>
            </a:r>
            <a:r>
              <a:rPr lang="ru-RU" sz="1400" kern="0" dirty="0">
                <a:solidFill>
                  <a:srgbClr val="FBEEC9">
                    <a:lumMod val="10000"/>
                  </a:srgbClr>
                </a:solidFill>
                <a:latin typeface="Arial Black"/>
                <a:cs typeface="Times New Roman" pitchFamily="18" charset="0"/>
              </a:rPr>
              <a:t> </a:t>
            </a:r>
            <a:r>
              <a:rPr lang="ru-RU" sz="1400" kern="0" dirty="0" smtClean="0">
                <a:solidFill>
                  <a:srgbClr val="FBEEC9">
                    <a:lumMod val="10000"/>
                  </a:srgbClr>
                </a:solidFill>
                <a:latin typeface="Arial Black"/>
                <a:cs typeface="Times New Roman" pitchFamily="18" charset="0"/>
              </a:rPr>
              <a:t>Ворона Л.М..</a:t>
            </a:r>
            <a:endParaRPr lang="ru-RU" sz="1400" kern="0" dirty="0">
              <a:solidFill>
                <a:srgbClr val="FBEEC9">
                  <a:lumMod val="10000"/>
                </a:srgbClr>
              </a:solidFill>
              <a:latin typeface="Arial Black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38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332656"/>
            <a:ext cx="7772400" cy="1224136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ІV. Характер хімічного елемента:</a:t>
            </a: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59632" y="846335"/>
            <a:ext cx="5543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 </a:t>
            </a:r>
            <a:r>
              <a:rPr lang="uk-UA" sz="2800" dirty="0"/>
              <a:t>s-елемент;  металічний  елемент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48454" y="1369555"/>
            <a:ext cx="6925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V. Назва та формула простої речовини.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1896" y="2000539"/>
            <a:ext cx="633218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/>
              <a:t>Кальцій  </a:t>
            </a:r>
            <a:r>
              <a:rPr lang="uk-UA" sz="2800" dirty="0" err="1"/>
              <a:t>Са</a:t>
            </a:r>
            <a:r>
              <a:rPr lang="uk-UA" sz="2800" dirty="0"/>
              <a:t>  -  лужноземельний метал</a:t>
            </a:r>
            <a:endParaRPr lang="ru-RU" sz="2800" dirty="0"/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65482" y="2539148"/>
            <a:ext cx="70913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dirty="0">
                <a:solidFill>
                  <a:srgbClr val="FF0000"/>
                </a:solidFill>
              </a:rPr>
              <a:t>VІ. Характер сполук хімічного елемента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173874"/>
              </p:ext>
            </p:extLst>
          </p:nvPr>
        </p:nvGraphicFramePr>
        <p:xfrm>
          <a:off x="1043607" y="3284983"/>
          <a:ext cx="7200800" cy="28170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5"/>
                <a:gridCol w="4464495"/>
              </a:tblGrid>
              <a:tr h="936104">
                <a:tc>
                  <a:txBody>
                    <a:bodyPr/>
                    <a:lstStyle/>
                    <a:p>
                      <a:r>
                        <a:rPr lang="uk-UA" sz="3200" dirty="0" smtClean="0"/>
                        <a:t>Вищий оксид</a:t>
                      </a:r>
                      <a:endParaRPr lang="ru-RU" sz="32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Гідрат оксиду</a:t>
                      </a:r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uk-UA" sz="2800" dirty="0" smtClean="0"/>
                        <a:t>Летка сполука з Гідрогеном</a:t>
                      </a:r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851920" y="3302000"/>
            <a:ext cx="419377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err="1" smtClean="0"/>
              <a:t>СаО</a:t>
            </a:r>
            <a:r>
              <a:rPr lang="uk-UA" sz="2400" dirty="0" smtClean="0"/>
              <a:t> </a:t>
            </a:r>
            <a:r>
              <a:rPr lang="uk-UA" sz="2800" dirty="0"/>
              <a:t>кальцій оксид </a:t>
            </a:r>
            <a:endParaRPr lang="uk-UA" sz="2800" dirty="0" smtClean="0"/>
          </a:p>
          <a:p>
            <a:r>
              <a:rPr lang="uk-UA" sz="2400" dirty="0" smtClean="0"/>
              <a:t>виявляє </a:t>
            </a:r>
            <a:r>
              <a:rPr lang="uk-UA" sz="2400" dirty="0"/>
              <a:t>основні </a:t>
            </a:r>
            <a:r>
              <a:rPr lang="uk-UA" sz="2400" dirty="0" smtClean="0"/>
              <a:t>властивості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3851920" y="4332379"/>
            <a:ext cx="449360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err="1"/>
              <a:t>Са</a:t>
            </a:r>
            <a:r>
              <a:rPr lang="uk-UA" sz="2400" dirty="0"/>
              <a:t>(ОН)</a:t>
            </a:r>
            <a:r>
              <a:rPr lang="uk-UA" sz="2400" baseline="-25000" dirty="0"/>
              <a:t>2 </a:t>
            </a:r>
            <a:r>
              <a:rPr lang="uk-UA" sz="2400" dirty="0" smtClean="0"/>
              <a:t> </a:t>
            </a:r>
            <a:r>
              <a:rPr lang="uk-UA" sz="2800" dirty="0"/>
              <a:t>кальцій гідроксид, </a:t>
            </a:r>
            <a:endParaRPr lang="uk-UA" sz="2800" dirty="0" smtClean="0"/>
          </a:p>
          <a:p>
            <a:r>
              <a:rPr lang="uk-UA" sz="2400" dirty="0" smtClean="0"/>
              <a:t>		луг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031384" y="5364311"/>
            <a:ext cx="27935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Не утворюється</a:t>
            </a:r>
            <a:endParaRPr lang="ru-RU" sz="2800" dirty="0"/>
          </a:p>
        </p:txBody>
      </p:sp>
      <p:pic>
        <p:nvPicPr>
          <p:cNvPr id="15" name="Picture 2" descr="Презентация на тему: &quot;КАЛЬЦІЙ (Са) Виконала учениця 10- В класу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74" t="52512" r="12933" b="7715"/>
          <a:stretch/>
        </p:blipFill>
        <p:spPr bwMode="auto">
          <a:xfrm>
            <a:off x="7433321" y="181832"/>
            <a:ext cx="1393135" cy="100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0430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41292"/>
            <a:ext cx="7772400" cy="1417638"/>
          </a:xfrm>
        </p:spPr>
        <p:txBody>
          <a:bodyPr/>
          <a:lstStyle/>
          <a:p>
            <a:r>
              <a:rPr lang="ru-RU" dirty="0"/>
              <a:t> </a:t>
            </a:r>
            <a:r>
              <a:rPr lang="uk-UA" sz="2800" b="1" dirty="0">
                <a:solidFill>
                  <a:srgbClr val="FF0000"/>
                </a:solidFill>
              </a:rPr>
              <a:t>VІІ.</a:t>
            </a:r>
            <a:r>
              <a:rPr lang="uk-UA" sz="2800" dirty="0">
                <a:solidFill>
                  <a:srgbClr val="FF0000"/>
                </a:solidFill>
              </a:rPr>
              <a:t> </a:t>
            </a:r>
            <a:r>
              <a:rPr lang="uk-UA" sz="2800" b="1" dirty="0">
                <a:solidFill>
                  <a:srgbClr val="FF0000"/>
                </a:solidFill>
              </a:rPr>
              <a:t>Порівняння металічних   властивостей із властивостями елементів, що стоять поряд у періоді та групі</a:t>
            </a:r>
            <a:r>
              <a:rPr lang="uk-UA" sz="2800" b="1" dirty="0" smtClean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04056" y="4365104"/>
            <a:ext cx="8352928" cy="2248505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400" dirty="0" err="1"/>
              <a:t>Са</a:t>
            </a:r>
            <a:r>
              <a:rPr lang="uk-UA" sz="2400" dirty="0"/>
              <a:t> проявляє металічні властивості слабше за </a:t>
            </a:r>
            <a:r>
              <a:rPr lang="uk-UA" sz="2400" dirty="0" err="1"/>
              <a:t>Mg</a:t>
            </a:r>
            <a:r>
              <a:rPr lang="uk-UA" sz="2400" dirty="0"/>
              <a:t>, але сильніше за </a:t>
            </a:r>
            <a:r>
              <a:rPr lang="uk-UA" sz="2400" dirty="0" err="1"/>
              <a:t>Sr</a:t>
            </a:r>
            <a:r>
              <a:rPr lang="uk-UA" sz="2400" dirty="0"/>
              <a:t>, оскільки  радіус атома </a:t>
            </a:r>
            <a:r>
              <a:rPr lang="uk-UA" sz="2400" dirty="0" err="1"/>
              <a:t>Са</a:t>
            </a:r>
            <a:r>
              <a:rPr lang="uk-UA" sz="2400" dirty="0"/>
              <a:t> (4 енергетичні рівні) більший, ніж у </a:t>
            </a:r>
            <a:r>
              <a:rPr lang="uk-UA" sz="2400" dirty="0" err="1"/>
              <a:t>Mg</a:t>
            </a:r>
            <a:r>
              <a:rPr lang="uk-UA" sz="2400" dirty="0"/>
              <a:t> (2 енергетичні рівні) і менший, ніж у  </a:t>
            </a:r>
            <a:r>
              <a:rPr lang="uk-UA" sz="2400" dirty="0" err="1"/>
              <a:t>Sr</a:t>
            </a:r>
            <a:r>
              <a:rPr lang="uk-UA" sz="2400" dirty="0"/>
              <a:t> (5 енергетичних рівнів). Тому </a:t>
            </a:r>
            <a:r>
              <a:rPr lang="uk-UA" sz="2400" dirty="0" err="1"/>
              <a:t>Са</a:t>
            </a:r>
            <a:r>
              <a:rPr lang="uk-UA" sz="2400" dirty="0"/>
              <a:t> притягує валентні електрони слабше за </a:t>
            </a:r>
            <a:r>
              <a:rPr lang="uk-UA" sz="2400" dirty="0" err="1"/>
              <a:t>Mg</a:t>
            </a:r>
            <a:r>
              <a:rPr lang="uk-UA" sz="2400" dirty="0"/>
              <a:t>, але сильніше за </a:t>
            </a:r>
            <a:r>
              <a:rPr lang="uk-UA" sz="2400" dirty="0" err="1" smtClean="0"/>
              <a:t>Sr</a:t>
            </a:r>
            <a:r>
              <a:rPr lang="uk-UA" sz="2400" dirty="0"/>
              <a:t>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772816"/>
            <a:ext cx="8461448" cy="221599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uk-UA" sz="2400" dirty="0" err="1"/>
              <a:t>Са</a:t>
            </a:r>
            <a:r>
              <a:rPr lang="uk-UA" sz="2400" dirty="0"/>
              <a:t> проявляє металічні властивості слабше за К</a:t>
            </a:r>
            <a:r>
              <a:rPr lang="uk-UA" sz="2400" dirty="0" smtClean="0"/>
              <a:t>, </a:t>
            </a:r>
            <a:r>
              <a:rPr lang="uk-UA" sz="2400" dirty="0"/>
              <a:t>але сильніше за </a:t>
            </a:r>
            <a:r>
              <a:rPr lang="uk-UA" sz="2400" dirty="0" err="1"/>
              <a:t>Sс</a:t>
            </a:r>
            <a:r>
              <a:rPr lang="uk-UA" sz="2400" dirty="0"/>
              <a:t>, </a:t>
            </a:r>
            <a:r>
              <a:rPr lang="uk-UA" sz="2400" dirty="0" smtClean="0"/>
              <a:t>оскільки </a:t>
            </a:r>
            <a:r>
              <a:rPr lang="uk-UA" sz="2400" dirty="0"/>
              <a:t>заряд ядра </a:t>
            </a:r>
            <a:r>
              <a:rPr lang="uk-UA" sz="2400" dirty="0" err="1"/>
              <a:t>Са</a:t>
            </a:r>
            <a:r>
              <a:rPr lang="uk-UA" sz="2400" dirty="0"/>
              <a:t> (+20) </a:t>
            </a:r>
            <a:r>
              <a:rPr lang="uk-UA" sz="2400" dirty="0" smtClean="0"/>
              <a:t>більший</a:t>
            </a:r>
            <a:r>
              <a:rPr lang="uk-UA" sz="2400" dirty="0"/>
              <a:t>,  </a:t>
            </a:r>
            <a:r>
              <a:rPr lang="uk-UA" sz="2400" dirty="0" smtClean="0"/>
              <a:t>ніж </a:t>
            </a:r>
            <a:r>
              <a:rPr lang="uk-UA" sz="2400" dirty="0"/>
              <a:t>у К (+19) і менший, ніж у </a:t>
            </a:r>
            <a:r>
              <a:rPr lang="uk-UA" sz="2400" dirty="0" err="1"/>
              <a:t>Sс</a:t>
            </a:r>
            <a:r>
              <a:rPr lang="uk-UA" sz="2400" dirty="0"/>
              <a:t> (+21</a:t>
            </a:r>
            <a:r>
              <a:rPr lang="uk-UA" sz="2400" dirty="0" smtClean="0"/>
              <a:t>).</a:t>
            </a:r>
          </a:p>
          <a:p>
            <a:r>
              <a:rPr lang="uk-UA" sz="2400" dirty="0" smtClean="0"/>
              <a:t> </a:t>
            </a:r>
            <a:r>
              <a:rPr lang="uk-UA" sz="2400" dirty="0"/>
              <a:t>Тому </a:t>
            </a:r>
            <a:r>
              <a:rPr lang="uk-UA" sz="2400" dirty="0" err="1"/>
              <a:t>Са</a:t>
            </a:r>
            <a:r>
              <a:rPr lang="uk-UA" sz="2400" dirty="0"/>
              <a:t> притягує валентні електрони сильніше, </a:t>
            </a:r>
            <a:endParaRPr lang="uk-UA" sz="2400" dirty="0" smtClean="0"/>
          </a:p>
          <a:p>
            <a:r>
              <a:rPr lang="uk-UA" sz="2400" dirty="0" smtClean="0"/>
              <a:t>ніж </a:t>
            </a:r>
            <a:r>
              <a:rPr lang="uk-UA" sz="2400" dirty="0"/>
              <a:t>К і слабше, ніж </a:t>
            </a:r>
            <a:r>
              <a:rPr lang="uk-UA" sz="2400" dirty="0" err="1"/>
              <a:t>Sс</a:t>
            </a:r>
            <a:r>
              <a:rPr lang="uk-UA" sz="2400" dirty="0"/>
              <a:t>. </a:t>
            </a:r>
            <a:endParaRPr lang="ru-RU" sz="2800" dirty="0"/>
          </a:p>
          <a:p>
            <a:endParaRPr lang="ru-RU" dirty="0"/>
          </a:p>
        </p:txBody>
      </p:sp>
      <p:pic>
        <p:nvPicPr>
          <p:cNvPr id="7" name="Picture 4" descr="Картинки по запросу знак питання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640"/>
            <a:ext cx="1476672" cy="144016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93994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3" y="260648"/>
            <a:ext cx="9144000" cy="508918"/>
          </a:xfrm>
        </p:spPr>
        <p:txBody>
          <a:bodyPr/>
          <a:lstStyle/>
          <a:p>
            <a:r>
              <a:rPr lang="ru-RU" sz="3200" dirty="0" err="1" smtClean="0">
                <a:solidFill>
                  <a:schemeClr val="tx1"/>
                </a:solidFill>
              </a:rPr>
              <a:t>Додаткові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вправи</a:t>
            </a:r>
            <a:r>
              <a:rPr lang="ru-RU" sz="3200" dirty="0" smtClean="0">
                <a:solidFill>
                  <a:schemeClr val="tx1"/>
                </a:solidFill>
              </a:rPr>
              <a:t> для </a:t>
            </a:r>
            <a:r>
              <a:rPr lang="ru-RU" sz="3200" dirty="0" err="1" smtClean="0">
                <a:solidFill>
                  <a:schemeClr val="tx1"/>
                </a:solidFill>
              </a:rPr>
              <a:t>закріплення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</a:rPr>
              <a:t>матеріалу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507288" cy="5616624"/>
          </a:xfrm>
        </p:spPr>
        <p:txBody>
          <a:bodyPr/>
          <a:lstStyle/>
          <a:p>
            <a:r>
              <a:rPr lang="ru-RU" sz="2400" b="1" dirty="0"/>
              <a:t>1.</a:t>
            </a:r>
            <a:r>
              <a:rPr lang="ru-RU" sz="2400" dirty="0"/>
              <a:t>     </a:t>
            </a:r>
            <a:r>
              <a:rPr lang="uk-UA" sz="2400" dirty="0"/>
              <a:t>Користуючись планом характеристики хімічного елемента, схарактеризуйте Хлор, Карбон.</a:t>
            </a:r>
            <a:endParaRPr lang="ru-RU" sz="2400" dirty="0"/>
          </a:p>
          <a:p>
            <a:r>
              <a:rPr lang="uk-UA" sz="2400" b="1" dirty="0"/>
              <a:t>2. </a:t>
            </a:r>
            <a:r>
              <a:rPr lang="uk-UA" sz="2400" dirty="0"/>
              <a:t>В атомі хімічного елемента електрони розподілені по енергетичних рівнях так: 2, 8, 6. Визначте місце цього елемента в періодичній системі; характер простої речовини, яку утворює цей елемент; склад і характер його вищого оксиду та гідроксиду; склад леткої сполуки з Гідрогеном, </a:t>
            </a:r>
            <a:r>
              <a:rPr lang="uk-UA" sz="2400" dirty="0" smtClean="0"/>
              <a:t>якщо </a:t>
            </a:r>
            <a:r>
              <a:rPr lang="uk-UA" sz="2400" dirty="0"/>
              <a:t>цей елемент її утворює. </a:t>
            </a:r>
            <a:endParaRPr lang="uk-UA" sz="2400" dirty="0" smtClean="0"/>
          </a:p>
          <a:p>
            <a:r>
              <a:rPr lang="uk-UA" sz="2400" b="1" dirty="0"/>
              <a:t>3. </a:t>
            </a:r>
            <a:r>
              <a:rPr lang="uk-UA" sz="2400" dirty="0"/>
              <a:t>Зазначте склад і назву вищого оксиду хімічного елемента з атомним номером 14. Поясніть характер цього оксиду. </a:t>
            </a:r>
            <a:endParaRPr lang="uk-UA" sz="2400" dirty="0" smtClean="0"/>
          </a:p>
          <a:p>
            <a:r>
              <a:rPr lang="uk-UA" sz="2400" b="1" dirty="0" smtClean="0"/>
              <a:t>4. </a:t>
            </a:r>
            <a:r>
              <a:rPr lang="uk-UA" sz="2400" dirty="0"/>
              <a:t>Відомо, що металічні властивості Магнію виражені слабкіше, ніж Натрію, але сильніше, ніж Алюмінію. Дайте пояснення</a:t>
            </a:r>
            <a:r>
              <a:rPr lang="uk-UA" sz="2400" dirty="0" smtClean="0"/>
              <a:t>.</a:t>
            </a:r>
          </a:p>
          <a:p>
            <a:pPr marL="0" indent="0">
              <a:buNone/>
            </a:pP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523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9154" y="332656"/>
            <a:ext cx="8784976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SzPct val="110000"/>
              <a:buFont typeface="Arial" pitchFamily="34" charset="0"/>
              <a:buChar char="•"/>
            </a:pPr>
            <a:r>
              <a:rPr lang="uk-UA" sz="2400" dirty="0"/>
              <a:t>5. Обґрунтуйте, чи будуть вищі оксиди елементів з атомними номерами 6, 11, 18 взаємодіяти з кислотою. Напишіть рівняння можливих реакцій</a:t>
            </a:r>
            <a:r>
              <a:rPr lang="uk-UA" sz="2400" dirty="0" smtClean="0"/>
              <a:t>.</a:t>
            </a:r>
          </a:p>
          <a:p>
            <a:pPr>
              <a:buClr>
                <a:srgbClr val="FF0000"/>
              </a:buClr>
              <a:buSzPct val="110000"/>
            </a:pPr>
            <a:endParaRPr lang="uk-UA" sz="2400" dirty="0" smtClean="0"/>
          </a:p>
          <a:p>
            <a:pPr marL="285750" indent="-285750">
              <a:buClr>
                <a:srgbClr val="FF0000"/>
              </a:buClr>
              <a:buSzPct val="110000"/>
              <a:buFont typeface="Arial" pitchFamily="34" charset="0"/>
              <a:buChar char="•"/>
            </a:pPr>
            <a:r>
              <a:rPr lang="uk-UA" sz="2400" b="1" dirty="0"/>
              <a:t>6. </a:t>
            </a:r>
            <a:r>
              <a:rPr lang="uk-UA" sz="2400" dirty="0"/>
              <a:t>Назвіть елемент п’ятого періоду, який є найтиповішим неметалічним елементом. Чому? </a:t>
            </a:r>
            <a:endParaRPr lang="uk-UA" sz="2400" dirty="0" smtClean="0"/>
          </a:p>
          <a:p>
            <a:pPr>
              <a:buClr>
                <a:srgbClr val="FF0000"/>
              </a:buClr>
              <a:buSzPct val="110000"/>
            </a:pPr>
            <a:endParaRPr lang="uk-UA" sz="2400" dirty="0" smtClean="0"/>
          </a:p>
          <a:p>
            <a:pPr marL="285750" indent="-285750">
              <a:buClr>
                <a:srgbClr val="FF0000"/>
              </a:buClr>
              <a:buSzPct val="110000"/>
              <a:buFont typeface="Arial" pitchFamily="34" charset="0"/>
              <a:buChar char="•"/>
            </a:pPr>
            <a:r>
              <a:rPr lang="uk-UA" sz="2400" b="1" dirty="0" smtClean="0"/>
              <a:t>7. </a:t>
            </a:r>
            <a:r>
              <a:rPr lang="uk-UA" sz="2400" dirty="0"/>
              <a:t>Визначте хімічний елемент, якщо відомо, що в його атомі два електронних шари, а склад леткої сполуки з Гідрогеном відповідає формулі RH</a:t>
            </a:r>
            <a:r>
              <a:rPr lang="uk-UA" sz="2400" baseline="-25000" dirty="0"/>
              <a:t>2</a:t>
            </a:r>
            <a:r>
              <a:rPr lang="uk-UA" sz="2400" dirty="0"/>
              <a:t>. Яку просту речовину — метал або неметал — утворює цей елемент? Відповідь мотивуйте</a:t>
            </a:r>
            <a:r>
              <a:rPr lang="uk-UA" sz="2400" dirty="0" smtClean="0"/>
              <a:t>.</a:t>
            </a:r>
          </a:p>
          <a:p>
            <a:pPr>
              <a:buClr>
                <a:srgbClr val="FF0000"/>
              </a:buClr>
              <a:buSzPct val="110000"/>
            </a:pPr>
            <a:endParaRPr lang="uk-UA" sz="2400" dirty="0" smtClean="0"/>
          </a:p>
          <a:p>
            <a:pPr marL="285750" indent="-285750">
              <a:buClr>
                <a:srgbClr val="FF0000"/>
              </a:buClr>
              <a:buSzPct val="110000"/>
              <a:buFont typeface="Arial" pitchFamily="34" charset="0"/>
              <a:buChar char="•"/>
            </a:pPr>
            <a:r>
              <a:rPr lang="uk-UA" sz="2400" dirty="0" smtClean="0"/>
              <a:t> </a:t>
            </a:r>
            <a:r>
              <a:rPr lang="uk-UA" sz="2400" b="1" dirty="0"/>
              <a:t>8. </a:t>
            </a:r>
            <a:r>
              <a:rPr lang="uk-UA" sz="2400" dirty="0"/>
              <a:t>Порівняйте будову електронних оболонок атомів елементів з атомними номерами: а) 7 і 15; б) 17 і 18. Знайдіть подібність і відмінність у будові атомів цих елементів. Поясніть, як це позначається на їх властивостях.</a:t>
            </a:r>
            <a:endParaRPr lang="ru-RU" sz="2400" dirty="0"/>
          </a:p>
          <a:p>
            <a:pPr marL="285750" indent="-285750">
              <a:buClr>
                <a:srgbClr val="FF0000"/>
              </a:buClr>
              <a:buSzPct val="110000"/>
              <a:buFont typeface="Arial" pitchFamily="34" charset="0"/>
              <a:buChar char="•"/>
            </a:pPr>
            <a:endParaRPr lang="uk-UA" sz="2400" dirty="0" smtClean="0"/>
          </a:p>
          <a:p>
            <a:pPr marL="285750" indent="-285750">
              <a:buClr>
                <a:srgbClr val="FF0000"/>
              </a:buClr>
              <a:buSzPct val="110000"/>
              <a:buFont typeface="Arial" pitchFamily="34" charset="0"/>
              <a:buChar char="•"/>
            </a:pPr>
            <a:endParaRPr lang="uk-UA" sz="2400" dirty="0"/>
          </a:p>
          <a:p>
            <a:pPr marL="285750" indent="-285750">
              <a:buClr>
                <a:srgbClr val="FF0000"/>
              </a:buClr>
              <a:buSzPct val="110000"/>
              <a:buFont typeface="Arial" pitchFamily="34" charset="0"/>
              <a:buChar char="•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3990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Картинки по запросу картинка домашнє завданн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09120"/>
            <a:ext cx="2232248" cy="1902579"/>
          </a:xfrm>
          <a:prstGeom prst="rect">
            <a:avLst/>
          </a:prstGeom>
          <a:noFill/>
          <a:extLst/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60648"/>
            <a:ext cx="2484120" cy="2039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547664" y="1346160"/>
            <a:ext cx="50405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/>
              <a:t>Домашнє</a:t>
            </a:r>
            <a:r>
              <a:rPr lang="ru-RU" sz="2800" b="1" i="1" dirty="0"/>
              <a:t> </a:t>
            </a:r>
            <a:r>
              <a:rPr lang="ru-RU" sz="2800" b="1" i="1" dirty="0" err="1"/>
              <a:t>завдання</a:t>
            </a:r>
            <a:r>
              <a:rPr lang="ru-RU" sz="2800" dirty="0"/>
              <a:t> </a:t>
            </a:r>
          </a:p>
          <a:p>
            <a:r>
              <a:rPr lang="uk-UA" sz="2400" dirty="0"/>
              <a:t>Вивчити §9, повторити §</a:t>
            </a:r>
            <a:r>
              <a:rPr lang="uk-UA" sz="2400" dirty="0" smtClean="0"/>
              <a:t>3-8</a:t>
            </a:r>
          </a:p>
          <a:p>
            <a:endParaRPr lang="ru-RU" sz="2400" dirty="0"/>
          </a:p>
          <a:p>
            <a:r>
              <a:rPr lang="uk-UA" sz="2400" dirty="0"/>
              <a:t>Користуючись планом характеристики хімічного елемента, схарактеризуйте елемент №16.</a:t>
            </a:r>
            <a:r>
              <a:rPr lang="uk-UA" sz="2400" b="1" dirty="0"/>
              <a:t> </a:t>
            </a:r>
            <a:endParaRPr lang="ru-RU" sz="2400" dirty="0"/>
          </a:p>
          <a:p>
            <a:r>
              <a:rPr lang="uk-UA" sz="2400" dirty="0"/>
              <a:t>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6409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body" idx="1"/>
          </p:nvPr>
        </p:nvSpPr>
        <p:spPr>
          <a:xfrm>
            <a:off x="611560" y="476672"/>
            <a:ext cx="7848873" cy="5760640"/>
          </a:xfrm>
        </p:spPr>
        <p:txBody>
          <a:bodyPr/>
          <a:lstStyle/>
          <a:p>
            <a:pPr eaLnBrk="1" hangingPunct="1">
              <a:buNone/>
            </a:pPr>
            <a:r>
              <a:rPr lang="ru-RU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уроку: </a:t>
            </a:r>
            <a:endParaRPr lang="ru-RU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None/>
            </a:pPr>
            <a:endParaRPr lang="ru-RU" sz="3200" dirty="0" smtClean="0"/>
          </a:p>
          <a:p>
            <a:pPr eaLnBrk="1" hangingPunct="1">
              <a:buFont typeface="Wingdings" pitchFamily="2" charset="2"/>
              <a:buChar char="q"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Узагальнити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систематизувати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знання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хімічні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елементи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buNone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будову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атомів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eaLnBrk="1" hangingPunct="1">
              <a:buNone/>
            </a:pP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Навчитися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характеризувати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хімічні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елементи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розміщенням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періодичній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системі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будовою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атома</a:t>
            </a:r>
            <a:endParaRPr lang="uk-U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Картинки по запросу сова вчитель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60648"/>
            <a:ext cx="1648197" cy="223224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404779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4017640" cy="796950"/>
          </a:xfrm>
        </p:spPr>
        <p:txBody>
          <a:bodyPr/>
          <a:lstStyle/>
          <a:p>
            <a:r>
              <a:rPr lang="uk-UA" dirty="0" smtClean="0"/>
              <a:t>  </a:t>
            </a:r>
            <a:r>
              <a:rPr lang="uk-UA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актуально!</a:t>
            </a:r>
            <a:endParaRPr lang="ru-RU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5760" y="1124744"/>
            <a:ext cx="7772400" cy="140513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sz="2800" dirty="0"/>
              <a:t>1) Чим можна пояснити періодичну зміну властивостей елементів,    розташованих у періодичній системі?</a:t>
            </a:r>
            <a:endParaRPr lang="ru-RU" sz="2800" dirty="0"/>
          </a:p>
          <a:p>
            <a:pPr marL="0" indent="0">
              <a:buNone/>
            </a:pPr>
            <a:r>
              <a:rPr lang="uk-UA" sz="2800" dirty="0" smtClean="0"/>
              <a:t> </a:t>
            </a:r>
            <a:endParaRPr lang="ru-RU" sz="2800" dirty="0"/>
          </a:p>
          <a:p>
            <a:endParaRPr lang="ru-RU" sz="2800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 bwMode="auto">
          <a:xfrm>
            <a:off x="395536" y="2924944"/>
            <a:ext cx="7776864" cy="35283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dirty="0" smtClean="0"/>
              <a:t>2</a:t>
            </a:r>
            <a:r>
              <a:rPr lang="uk-UA" sz="2800" b="1" dirty="0" smtClean="0"/>
              <a:t>) </a:t>
            </a:r>
            <a:r>
              <a:rPr lang="uk-UA" sz="2800" dirty="0" smtClean="0"/>
              <a:t>В залежності від того, який підрівень заповнюється електронами, елементи поділяються на родини. </a:t>
            </a:r>
            <a:endParaRPr lang="ru-RU" sz="2800" b="1" dirty="0" smtClean="0"/>
          </a:p>
          <a:p>
            <a:pPr marL="0" indent="0">
              <a:buFont typeface="Wingdings 2" pitchFamily="18" charset="2"/>
              <a:buNone/>
            </a:pPr>
            <a:r>
              <a:rPr lang="uk-UA" sz="2800" dirty="0" smtClean="0"/>
              <a:t>- які елементи відносяться до </a:t>
            </a:r>
            <a:r>
              <a:rPr lang="en-US" sz="2800" dirty="0" smtClean="0"/>
              <a:t>S</a:t>
            </a:r>
            <a:r>
              <a:rPr lang="ru-RU" sz="2800" dirty="0" smtClean="0"/>
              <a:t>- </a:t>
            </a:r>
            <a:r>
              <a:rPr lang="uk-UA" sz="2800" dirty="0" smtClean="0"/>
              <a:t>елементів?</a:t>
            </a:r>
            <a:endParaRPr lang="ru-RU" sz="2800" dirty="0" smtClean="0"/>
          </a:p>
          <a:p>
            <a:pPr marL="0" indent="0">
              <a:buFont typeface="Wingdings 2" pitchFamily="18" charset="2"/>
              <a:buNone/>
            </a:pPr>
            <a:r>
              <a:rPr lang="uk-UA" sz="2800" dirty="0" smtClean="0"/>
              <a:t>- які елементи відносяться до р</a:t>
            </a:r>
            <a:r>
              <a:rPr lang="ru-RU" sz="2800" dirty="0" smtClean="0"/>
              <a:t>- </a:t>
            </a:r>
            <a:r>
              <a:rPr lang="uk-UA" sz="2800" dirty="0" smtClean="0"/>
              <a:t>елементів?</a:t>
            </a:r>
            <a:endParaRPr lang="ru-RU" sz="2800" dirty="0" smtClean="0"/>
          </a:p>
          <a:p>
            <a:pPr marL="0" indent="0">
              <a:buFont typeface="Wingdings 2" pitchFamily="18" charset="2"/>
              <a:buNone/>
            </a:pPr>
            <a:r>
              <a:rPr lang="uk-UA" sz="2800" dirty="0" smtClean="0"/>
              <a:t>- які елементи відносяться до </a:t>
            </a:r>
            <a:r>
              <a:rPr lang="en-US" sz="2800" dirty="0" smtClean="0"/>
              <a:t>d </a:t>
            </a:r>
            <a:r>
              <a:rPr lang="ru-RU" sz="2800" dirty="0" smtClean="0"/>
              <a:t>- </a:t>
            </a:r>
            <a:r>
              <a:rPr lang="uk-UA" sz="2800" dirty="0" smtClean="0"/>
              <a:t>елементів? </a:t>
            </a:r>
            <a:endParaRPr lang="ru-RU" sz="2800" dirty="0" smtClean="0"/>
          </a:p>
          <a:p>
            <a:pPr marL="0" indent="0">
              <a:buFont typeface="Wingdings 2" pitchFamily="18" charset="2"/>
              <a:buNone/>
            </a:pPr>
            <a:r>
              <a:rPr lang="uk-UA" sz="2800" dirty="0" smtClean="0"/>
              <a:t>- які елементи відносяться до  </a:t>
            </a:r>
            <a:r>
              <a:rPr lang="en-US" sz="2800" dirty="0" smtClean="0"/>
              <a:t>f</a:t>
            </a:r>
            <a:r>
              <a:rPr lang="ru-RU" sz="2800" dirty="0" smtClean="0"/>
              <a:t> - </a:t>
            </a:r>
            <a:r>
              <a:rPr lang="uk-UA" sz="2800" dirty="0" smtClean="0"/>
              <a:t>елементів?</a:t>
            </a:r>
            <a:endParaRPr lang="ru-RU" sz="2800" dirty="0"/>
          </a:p>
        </p:txBody>
      </p:sp>
      <p:pic>
        <p:nvPicPr>
          <p:cNvPr id="10" name="Picture 2" descr="Картинки по запросу сова вчитель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16632"/>
            <a:ext cx="1835696" cy="1800199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99081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42434" y="692696"/>
            <a:ext cx="8568952" cy="1584176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/>
              <a:t>3) Як змінюється радіус атомів елементів, </a:t>
            </a:r>
            <a:r>
              <a:rPr lang="uk-UA" sz="2800" dirty="0" smtClean="0"/>
              <a:t> </a:t>
            </a:r>
          </a:p>
          <a:p>
            <a:pPr marL="0" indent="0">
              <a:buNone/>
            </a:pPr>
            <a:r>
              <a:rPr lang="uk-UA" sz="2800" dirty="0"/>
              <a:t> </a:t>
            </a:r>
            <a:r>
              <a:rPr lang="uk-UA" sz="2800" dirty="0" smtClean="0"/>
              <a:t>    розташованих </a:t>
            </a:r>
            <a:r>
              <a:rPr lang="uk-UA" sz="2800" dirty="0"/>
              <a:t>в одному періоді?</a:t>
            </a:r>
            <a:endParaRPr lang="ru-RU" sz="2800" dirty="0"/>
          </a:p>
          <a:p>
            <a:pPr marL="0" indent="0">
              <a:buNone/>
            </a:pPr>
            <a:r>
              <a:rPr lang="uk-UA" sz="2800" dirty="0"/>
              <a:t> </a:t>
            </a:r>
            <a:r>
              <a:rPr lang="uk-UA" sz="2800" dirty="0" smtClean="0"/>
              <a:t>    </a:t>
            </a:r>
            <a:r>
              <a:rPr lang="uk-UA" sz="2800" dirty="0"/>
              <a:t>Чим це можна пояснити</a:t>
            </a:r>
            <a:r>
              <a:rPr lang="uk-UA" sz="2800" dirty="0" smtClean="0"/>
              <a:t>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50357" y="2708920"/>
            <a:ext cx="8496944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uk-UA" sz="2800" dirty="0"/>
              <a:t>4) Як змінюється радіус атомів елементів, розташованих в  одній групі головній підгрупі?  Чим це можна пояснити?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16895" y="4869160"/>
            <a:ext cx="8496944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/>
              <a:t>5) Як змінюється металічні  та неметалічні властивості  елементів, розташованих в одному періоді?  Чим це можна пояснити?</a:t>
            </a:r>
            <a:endParaRPr lang="ru-RU" sz="2800" dirty="0"/>
          </a:p>
        </p:txBody>
      </p:sp>
      <p:pic>
        <p:nvPicPr>
          <p:cNvPr id="9" name="Picture 2" descr="Картинки по запросу сова вчитель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88640"/>
            <a:ext cx="1818750" cy="1665561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45328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>
          <a:xfrm>
            <a:off x="688392" y="1484784"/>
            <a:ext cx="7772400" cy="1765176"/>
          </a:xfrm>
          <a:solidFill>
            <a:schemeClr val="bg2"/>
          </a:solidFill>
        </p:spPr>
        <p:txBody>
          <a:bodyPr/>
          <a:lstStyle/>
          <a:p>
            <a:pPr marL="0" indent="0">
              <a:buNone/>
            </a:pPr>
            <a:r>
              <a:rPr lang="uk-UA" sz="2800" dirty="0"/>
              <a:t>6) Як змінюється  металічні  та неметалічні властивості елементів, розташованих в  одній групі головній підгрупі?  Чим це можна пояснити?</a:t>
            </a:r>
            <a:endParaRPr lang="ru-RU" sz="2800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8392" y="4077072"/>
            <a:ext cx="7645326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/>
              <a:t>7) Що таке </a:t>
            </a:r>
            <a:r>
              <a:rPr lang="uk-UA" sz="2800" dirty="0" err="1" smtClean="0"/>
              <a:t>електронегатавність</a:t>
            </a:r>
            <a:r>
              <a:rPr lang="uk-UA" sz="2800" dirty="0" smtClean="0"/>
              <a:t>?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79652" y="5301208"/>
            <a:ext cx="7861350" cy="95410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uk-UA" sz="2800" dirty="0"/>
              <a:t>8) Як змінюється </a:t>
            </a:r>
            <a:r>
              <a:rPr lang="uk-UA" sz="2800" dirty="0" err="1"/>
              <a:t>електронегативність</a:t>
            </a:r>
            <a:r>
              <a:rPr lang="uk-UA" sz="2800" dirty="0"/>
              <a:t> елементів в періодах і головних підгрупах?</a:t>
            </a:r>
            <a:endParaRPr lang="ru-RU" sz="2800" dirty="0"/>
          </a:p>
        </p:txBody>
      </p:sp>
      <p:pic>
        <p:nvPicPr>
          <p:cNvPr id="9" name="Picture 2" descr="Картинки по запросу сова вчитель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8491"/>
            <a:ext cx="1826956" cy="1652318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04485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72400" cy="1440160"/>
          </a:xfrm>
        </p:spPr>
        <p:txBody>
          <a:bodyPr/>
          <a:lstStyle/>
          <a:p>
            <a:pPr lvl="0"/>
            <a:r>
              <a:rPr lang="uk-UA" sz="2800" b="1" dirty="0">
                <a:solidFill>
                  <a:schemeClr val="tx1"/>
                </a:solidFill>
              </a:rPr>
              <a:t>План характеристики елемента за його положенням у періодичній системі </a:t>
            </a:r>
            <a:r>
              <a:rPr lang="uk-UA" sz="2800" b="1" dirty="0" smtClean="0">
                <a:solidFill>
                  <a:schemeClr val="tx1"/>
                </a:solidFill>
              </a:rPr>
              <a:t/>
            </a:r>
            <a:br>
              <a:rPr lang="uk-UA" sz="2800" b="1" dirty="0" smtClean="0">
                <a:solidFill>
                  <a:schemeClr val="tx1"/>
                </a:solidFill>
              </a:rPr>
            </a:br>
            <a:r>
              <a:rPr lang="uk-UA" sz="2800" b="1" dirty="0" smtClean="0">
                <a:solidFill>
                  <a:schemeClr val="tx1"/>
                </a:solidFill>
              </a:rPr>
              <a:t>та </a:t>
            </a:r>
            <a:r>
              <a:rPr lang="uk-UA" sz="2800" b="1" dirty="0">
                <a:solidFill>
                  <a:schemeClr val="tx1"/>
                </a:solidFill>
              </a:rPr>
              <a:t>будовою атома</a:t>
            </a:r>
            <a:r>
              <a:rPr lang="uk-UA" sz="2800" b="1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99592" y="2250160"/>
            <a:ext cx="7772400" cy="3672408"/>
          </a:xfrm>
        </p:spPr>
        <p:txBody>
          <a:bodyPr/>
          <a:lstStyle/>
          <a:p>
            <a:pPr marL="0" indent="0">
              <a:buNone/>
            </a:pPr>
            <a:r>
              <a:rPr lang="uk-UA" sz="3200" b="1" dirty="0">
                <a:solidFill>
                  <a:srgbClr val="FF0000"/>
                </a:solidFill>
              </a:rPr>
              <a:t>І. Назва елемента, його символ, відносна атомна маса.</a:t>
            </a:r>
            <a:endParaRPr lang="ru-RU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1026" name="Picture 2" descr="Презентация на тему: &quot;КАЛЬЦІЙ (Са) Виконала учениця 10- В класу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74" t="52512" r="12933" b="7715"/>
          <a:stretch/>
        </p:blipFill>
        <p:spPr bwMode="auto">
          <a:xfrm>
            <a:off x="7452319" y="548680"/>
            <a:ext cx="1393135" cy="100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243578"/>
              </p:ext>
            </p:extLst>
          </p:nvPr>
        </p:nvGraphicFramePr>
        <p:xfrm>
          <a:off x="1187624" y="3493978"/>
          <a:ext cx="6096000" cy="240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0"/>
                <a:gridCol w="24956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/>
                        <a:t>Назва  елемента </a:t>
                      </a:r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  </a:t>
                      </a:r>
                      <a:endParaRPr lang="uk-UA" sz="2800" dirty="0" smtClean="0"/>
                    </a:p>
                    <a:p>
                      <a:pPr algn="ctr"/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/>
                        <a:t> Символ</a:t>
                      </a:r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sz="2800" dirty="0" smtClean="0"/>
                        <a:t>Відносна атомна маса </a:t>
                      </a:r>
                      <a:r>
                        <a:rPr lang="en-US" sz="2800" dirty="0" err="1" smtClean="0"/>
                        <a:t>Ar</a:t>
                      </a:r>
                      <a:r>
                        <a:rPr lang="en-US" sz="2800" dirty="0" smtClean="0"/>
                        <a:t>(</a:t>
                      </a:r>
                      <a:r>
                        <a:rPr lang="en-US" sz="2800" dirty="0" err="1" smtClean="0"/>
                        <a:t>Ca</a:t>
                      </a:r>
                      <a:r>
                        <a:rPr lang="en-US" sz="2800" dirty="0" smtClean="0"/>
                        <a:t>) </a:t>
                      </a:r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027159" y="3645024"/>
            <a:ext cx="16738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uk-UA" sz="2800" dirty="0"/>
              <a:t>Кальцій</a:t>
            </a:r>
            <a:r>
              <a:rPr lang="uk-UA" sz="3200" dirty="0"/>
              <a:t>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02715" y="4535542"/>
            <a:ext cx="5613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dirty="0" err="1" smtClean="0"/>
              <a:t>Са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977943" y="5229200"/>
            <a:ext cx="1827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Ar</a:t>
            </a:r>
            <a:r>
              <a:rPr lang="en-US" sz="2800" dirty="0" smtClean="0"/>
              <a:t>(</a:t>
            </a:r>
            <a:r>
              <a:rPr lang="en-US" sz="2800" dirty="0" err="1" smtClean="0"/>
              <a:t>Ca</a:t>
            </a:r>
            <a:r>
              <a:rPr lang="en-US" sz="2800" dirty="0" smtClean="0"/>
              <a:t>) = 40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3196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230" y="759842"/>
            <a:ext cx="7053082" cy="724942"/>
          </a:xfrm>
        </p:spPr>
        <p:txBody>
          <a:bodyPr/>
          <a:lstStyle/>
          <a:p>
            <a:r>
              <a:rPr lang="uk-UA" sz="3200" b="1" dirty="0">
                <a:solidFill>
                  <a:srgbClr val="FF0000"/>
                </a:solidFill>
              </a:rPr>
              <a:t>ІІ. Положення у Періодичній системі</a:t>
            </a:r>
            <a:r>
              <a:rPr lang="uk-UA" sz="3200" b="1" dirty="0" smtClean="0">
                <a:solidFill>
                  <a:srgbClr val="FF0000"/>
                </a:solidFill>
              </a:rPr>
              <a:t>:</a:t>
            </a:r>
            <a:endParaRPr lang="ru-RU" sz="3200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072659"/>
              </p:ext>
            </p:extLst>
          </p:nvPr>
        </p:nvGraphicFramePr>
        <p:xfrm>
          <a:off x="539552" y="1983329"/>
          <a:ext cx="8112224" cy="3261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56112"/>
                <a:gridCol w="4056112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/>
                        <a:t>Порядковий номер;</a:t>
                      </a:r>
                      <a:endParaRPr lang="ru-RU" sz="2800" dirty="0" smtClean="0"/>
                    </a:p>
                    <a:p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/>
                        <a:t>Номер періоду,  малий чи великий період;</a:t>
                      </a:r>
                      <a:endParaRPr lang="ru-RU" sz="2800" dirty="0" smtClean="0"/>
                    </a:p>
                    <a:p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 smtClean="0"/>
                        <a:t>Номер групи, підгрупа.</a:t>
                      </a:r>
                      <a:endParaRPr lang="ru-RU" sz="2800" dirty="0" smtClean="0"/>
                    </a:p>
                    <a:p>
                      <a:endParaRPr lang="ru-RU" sz="28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54061" y="2204864"/>
            <a:ext cx="514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20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106641" y="3356992"/>
            <a:ext cx="3039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4 </a:t>
            </a:r>
            <a:r>
              <a:rPr lang="uk-UA" sz="2800" dirty="0" smtClean="0"/>
              <a:t>великий період 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206912" y="4275093"/>
            <a:ext cx="299761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ІІ група </a:t>
            </a:r>
          </a:p>
          <a:p>
            <a:r>
              <a:rPr lang="uk-UA" sz="2800" dirty="0" smtClean="0"/>
              <a:t>головна підгрупа</a:t>
            </a:r>
            <a:endParaRPr lang="ru-RU" sz="2800" dirty="0"/>
          </a:p>
        </p:txBody>
      </p:sp>
      <p:pic>
        <p:nvPicPr>
          <p:cNvPr id="11" name="Picture 2" descr="Презентация на тему: &quot;КАЛЬЦІЙ (Са) Виконала учениця 10- В класу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74" t="52512" r="12933" b="7715"/>
          <a:stretch/>
        </p:blipFill>
        <p:spPr bwMode="auto">
          <a:xfrm>
            <a:off x="7449111" y="475962"/>
            <a:ext cx="1393135" cy="100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77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4089648" cy="908720"/>
          </a:xfrm>
        </p:spPr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ІІІ. Будова атома</a:t>
            </a:r>
            <a:r>
              <a:rPr lang="uk-UA" b="1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64202431"/>
              </p:ext>
            </p:extLst>
          </p:nvPr>
        </p:nvGraphicFramePr>
        <p:xfrm>
          <a:off x="179512" y="1628800"/>
          <a:ext cx="8784976" cy="4848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0680"/>
                <a:gridCol w="2664296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Заряд ядра</a:t>
                      </a:r>
                      <a:endParaRPr lang="ru-RU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Протонів </a:t>
                      </a:r>
                      <a:endParaRPr lang="ru-RU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baseline="30000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Нейтронів </a:t>
                      </a:r>
                      <a:endParaRPr lang="ru-RU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Електронів </a:t>
                      </a:r>
                      <a:endParaRPr lang="ru-RU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Кількість електронних шарів (енергетичних рівнів ).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400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Кількість електронів на зовнішньому рівні,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завершений шар чи незавершений.</a:t>
                      </a:r>
                      <a:endParaRPr kumimoji="0" lang="ru-RU" sz="2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76256" y="1628800"/>
            <a:ext cx="694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+20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67649" y="2103397"/>
            <a:ext cx="971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20 p</a:t>
            </a:r>
            <a:r>
              <a:rPr lang="uk-UA" sz="2800" baseline="30000" dirty="0" smtClean="0"/>
              <a:t>+</a:t>
            </a:r>
            <a:r>
              <a:rPr lang="uk-UA" sz="2800" dirty="0" smtClean="0"/>
              <a:t> 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876256" y="2565062"/>
            <a:ext cx="922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20</a:t>
            </a:r>
            <a:r>
              <a:rPr lang="uk-UA" sz="2800" dirty="0" smtClean="0"/>
              <a:t> </a:t>
            </a:r>
            <a:r>
              <a:rPr lang="en-US" sz="2800" dirty="0" smtClean="0"/>
              <a:t>n</a:t>
            </a:r>
            <a:r>
              <a:rPr lang="en-US" sz="2800" baseline="30000" dirty="0" smtClean="0"/>
              <a:t>o 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962818" y="3088282"/>
            <a:ext cx="928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20 е</a:t>
            </a:r>
            <a:r>
              <a:rPr lang="uk-UA" sz="3200" b="1" baseline="30000" dirty="0" smtClean="0"/>
              <a:t>-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090420" y="3815462"/>
            <a:ext cx="383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4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876256" y="5157192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876256" y="4864804"/>
            <a:ext cx="1023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2 е</a:t>
            </a:r>
            <a:r>
              <a:rPr lang="uk-UA" sz="3200" b="1" baseline="30000" dirty="0" smtClean="0"/>
              <a:t>-</a:t>
            </a:r>
            <a:endParaRPr lang="ru-RU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368064" y="5448139"/>
            <a:ext cx="22317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Шар </a:t>
            </a:r>
          </a:p>
          <a:p>
            <a:r>
              <a:rPr lang="uk-UA" sz="2400" dirty="0" smtClean="0"/>
              <a:t>незавершений</a:t>
            </a:r>
            <a:endParaRPr lang="ru-RU" sz="2400" dirty="0"/>
          </a:p>
        </p:txBody>
      </p:sp>
      <p:pic>
        <p:nvPicPr>
          <p:cNvPr id="17" name="Picture 2" descr="Презентация на тему: &quot;КАЛЬЦІЙ (Са) Виконала учениця 10- В класу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74" t="52512" r="12933" b="7715"/>
          <a:stretch/>
        </p:blipFill>
        <p:spPr bwMode="auto">
          <a:xfrm>
            <a:off x="7194709" y="314969"/>
            <a:ext cx="1393135" cy="100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36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696116"/>
              </p:ext>
            </p:extLst>
          </p:nvPr>
        </p:nvGraphicFramePr>
        <p:xfrm>
          <a:off x="251520" y="260648"/>
          <a:ext cx="8630764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1991"/>
                <a:gridCol w="5588773"/>
              </a:tblGrid>
              <a:tr h="14252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425255"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0010">
                <a:tc>
                  <a:txBody>
                    <a:bodyPr/>
                    <a:lstStyle/>
                    <a:p>
                      <a:endParaRPr lang="ru-RU" sz="3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</a:t>
                      </a:r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28192">
                <a:tc>
                  <a:txBody>
                    <a:bodyPr/>
                    <a:lstStyle/>
                    <a:p>
                      <a:r>
                        <a:rPr lang="uk-UA" sz="2400" dirty="0" smtClean="0"/>
                        <a:t> </a:t>
                      </a:r>
                    </a:p>
                    <a:p>
                      <a:endParaRPr lang="ru-RU" sz="2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</a:t>
                      </a:r>
                      <a:endParaRPr lang="ru-RU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7544" y="3212976"/>
            <a:ext cx="218040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Графічна </a:t>
            </a:r>
          </a:p>
          <a:p>
            <a:r>
              <a:rPr lang="uk-UA" sz="2800" dirty="0" smtClean="0"/>
              <a:t>електронна </a:t>
            </a:r>
          </a:p>
          <a:p>
            <a:r>
              <a:rPr lang="uk-UA" sz="2800" dirty="0" smtClean="0"/>
              <a:t>формула</a:t>
            </a:r>
            <a:r>
              <a:rPr lang="uk-UA" sz="2800" dirty="0"/>
              <a:t>.  </a:t>
            </a:r>
            <a:r>
              <a:rPr lang="uk-UA" dirty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0429" y="1859196"/>
            <a:ext cx="22464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Електронна </a:t>
            </a:r>
            <a:r>
              <a:rPr lang="uk-UA" sz="2800" dirty="0"/>
              <a:t>формула </a:t>
            </a:r>
            <a:endParaRPr lang="ru-RU" sz="2800" dirty="0"/>
          </a:p>
        </p:txBody>
      </p:sp>
      <p:sp>
        <p:nvSpPr>
          <p:cNvPr id="16" name="Объект 2"/>
          <p:cNvSpPr txBox="1">
            <a:spLocks/>
          </p:cNvSpPr>
          <p:nvPr/>
        </p:nvSpPr>
        <p:spPr bwMode="auto">
          <a:xfrm>
            <a:off x="251520" y="488086"/>
            <a:ext cx="3369568" cy="85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uk-UA" dirty="0" smtClean="0"/>
              <a:t>Схема будови </a:t>
            </a:r>
          </a:p>
          <a:p>
            <a:pPr marL="0" indent="0">
              <a:buFont typeface="Wingdings 2" pitchFamily="18" charset="2"/>
              <a:buNone/>
            </a:pPr>
            <a:r>
              <a:rPr lang="uk-UA" dirty="0" smtClean="0"/>
              <a:t>атома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00176" y="632881"/>
            <a:ext cx="22976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baseline="-25000" dirty="0"/>
              <a:t>20</a:t>
            </a:r>
            <a:r>
              <a:rPr lang="uk-UA" sz="2400" b="1" dirty="0"/>
              <a:t>Са )  </a:t>
            </a:r>
            <a:r>
              <a:rPr lang="uk-UA" sz="2400" b="1" dirty="0" smtClean="0"/>
              <a:t> )    </a:t>
            </a:r>
            <a:r>
              <a:rPr lang="uk-UA" sz="2400" b="1" dirty="0"/>
              <a:t>) </a:t>
            </a:r>
            <a:r>
              <a:rPr lang="uk-UA" sz="2400" b="1" dirty="0" smtClean="0"/>
              <a:t>    </a:t>
            </a:r>
            <a:r>
              <a:rPr lang="uk-UA" sz="2400" b="1" dirty="0"/>
              <a:t>)   </a:t>
            </a:r>
            <a:endParaRPr lang="ru-RU" sz="2400" dirty="0"/>
          </a:p>
          <a:p>
            <a:r>
              <a:rPr lang="uk-UA" sz="2400" b="1" dirty="0"/>
              <a:t>     </a:t>
            </a:r>
            <a:r>
              <a:rPr lang="uk-UA" sz="2400" b="1" dirty="0" smtClean="0"/>
              <a:t>  </a:t>
            </a:r>
            <a:r>
              <a:rPr lang="uk-UA" sz="2400" b="1" dirty="0"/>
              <a:t>2е 8е </a:t>
            </a:r>
            <a:r>
              <a:rPr lang="uk-UA" sz="2400" b="1" dirty="0" err="1"/>
              <a:t>8е</a:t>
            </a:r>
            <a:r>
              <a:rPr lang="uk-UA" sz="2400" b="1" dirty="0"/>
              <a:t> 2е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152896" y="1797854"/>
            <a:ext cx="4145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b="1" baseline="-25000" dirty="0" smtClean="0"/>
              <a:t>+20</a:t>
            </a:r>
            <a:r>
              <a:rPr lang="uk-UA" sz="2800" b="1" dirty="0" smtClean="0"/>
              <a:t>Са 1</a:t>
            </a:r>
            <a:r>
              <a:rPr lang="en-US" sz="2800" b="1" dirty="0" smtClean="0"/>
              <a:t>s</a:t>
            </a:r>
            <a:r>
              <a:rPr lang="uk-UA" sz="2800" b="1" baseline="30000" dirty="0" smtClean="0"/>
              <a:t>2</a:t>
            </a:r>
            <a:r>
              <a:rPr lang="uk-UA" sz="2800" b="1" dirty="0" smtClean="0"/>
              <a:t>2</a:t>
            </a:r>
            <a:r>
              <a:rPr lang="en-US" sz="2800" b="1" dirty="0" smtClean="0"/>
              <a:t>s</a:t>
            </a:r>
            <a:r>
              <a:rPr lang="uk-UA" sz="2800" b="1" baseline="30000" dirty="0" smtClean="0"/>
              <a:t>2</a:t>
            </a:r>
            <a:r>
              <a:rPr lang="uk-UA" sz="2800" b="1" dirty="0" smtClean="0"/>
              <a:t>2</a:t>
            </a:r>
            <a:r>
              <a:rPr lang="en-US" sz="2800" b="1" dirty="0" smtClean="0"/>
              <a:t>p</a:t>
            </a:r>
            <a:r>
              <a:rPr lang="uk-UA" sz="2800" b="1" baseline="30000" dirty="0" smtClean="0"/>
              <a:t>6</a:t>
            </a:r>
            <a:r>
              <a:rPr lang="uk-UA" sz="2800" b="1" dirty="0" smtClean="0"/>
              <a:t>3</a:t>
            </a:r>
            <a:r>
              <a:rPr lang="en-US" sz="2800" b="1" dirty="0" smtClean="0"/>
              <a:t>s</a:t>
            </a:r>
            <a:r>
              <a:rPr lang="uk-UA" sz="2800" b="1" baseline="30000" dirty="0" smtClean="0"/>
              <a:t>2</a:t>
            </a:r>
            <a:r>
              <a:rPr lang="uk-UA" sz="2800" b="1" dirty="0" smtClean="0"/>
              <a:t>3</a:t>
            </a:r>
            <a:r>
              <a:rPr lang="en-US" sz="2800" b="1" dirty="0" smtClean="0"/>
              <a:t>p</a:t>
            </a:r>
            <a:r>
              <a:rPr lang="uk-UA" sz="2800" b="1" baseline="30000" dirty="0" smtClean="0"/>
              <a:t>6</a:t>
            </a:r>
            <a:r>
              <a:rPr lang="uk-UA" sz="2800" b="1" dirty="0" smtClean="0"/>
              <a:t>4</a:t>
            </a:r>
            <a:r>
              <a:rPr lang="en-US" sz="2800" b="1" dirty="0" smtClean="0"/>
              <a:t>s</a:t>
            </a:r>
            <a:r>
              <a:rPr lang="uk-UA" sz="2800" b="1" baseline="30000" dirty="0" smtClean="0"/>
              <a:t>2</a:t>
            </a:r>
            <a:endParaRPr lang="ru-RU" sz="2800" b="1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21"/>
          <a:stretch/>
        </p:blipFill>
        <p:spPr bwMode="auto">
          <a:xfrm>
            <a:off x="3355170" y="3212976"/>
            <a:ext cx="5447497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08045" y="5085184"/>
            <a:ext cx="29338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Кількість спарених </a:t>
            </a:r>
          </a:p>
          <a:p>
            <a:r>
              <a:rPr lang="uk-UA" sz="2400" dirty="0"/>
              <a:t>е</a:t>
            </a:r>
            <a:r>
              <a:rPr lang="uk-UA" sz="2400" dirty="0" smtClean="0"/>
              <a:t>лектронів.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6825" y="5121665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20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621088" y="6036095"/>
            <a:ext cx="758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ІІ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522892" y="6036096"/>
            <a:ext cx="1901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Валентність</a:t>
            </a:r>
          </a:p>
        </p:txBody>
      </p:sp>
      <p:pic>
        <p:nvPicPr>
          <p:cNvPr id="24" name="Picture 2" descr="Презентация на тему: &quot;КАЛЬЦІЙ (Са) Виконала учениця 10- В класу 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74" t="52512" r="12933" b="7715"/>
          <a:stretch/>
        </p:blipFill>
        <p:spPr bwMode="auto">
          <a:xfrm>
            <a:off x="7418691" y="331945"/>
            <a:ext cx="1393135" cy="1008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267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639</Words>
  <Application>Microsoft Office PowerPoint</Application>
  <PresentationFormat>Экран 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1_Справедливость</vt:lpstr>
      <vt:lpstr>Презентация PowerPoint</vt:lpstr>
      <vt:lpstr>Презентация PowerPoint</vt:lpstr>
      <vt:lpstr>  Це актуально!</vt:lpstr>
      <vt:lpstr>Презентация PowerPoint</vt:lpstr>
      <vt:lpstr> </vt:lpstr>
      <vt:lpstr>План характеристики елемента за його положенням у періодичній системі  та будовою атома.</vt:lpstr>
      <vt:lpstr>ІІ. Положення у Періодичній системі:</vt:lpstr>
      <vt:lpstr>ІІІ. Будова атома:</vt:lpstr>
      <vt:lpstr>Презентация PowerPoint</vt:lpstr>
      <vt:lpstr>Презентация PowerPoint</vt:lpstr>
      <vt:lpstr> VІІ. Порівняння металічних   властивостей із властивостями елементів, що стоять поряд у періоді та групі.</vt:lpstr>
      <vt:lpstr>Додаткові вправи для закріплення матеріалу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Характеристика хімічних елементів  № 1-20 за їхнім місцем у періодичній системі та будовою атома.</dc:title>
  <dc:creator>admin</dc:creator>
  <cp:lastModifiedBy>admin</cp:lastModifiedBy>
  <cp:revision>31</cp:revision>
  <dcterms:created xsi:type="dcterms:W3CDTF">2020-08-05T08:27:09Z</dcterms:created>
  <dcterms:modified xsi:type="dcterms:W3CDTF">2020-08-17T10:04:03Z</dcterms:modified>
</cp:coreProperties>
</file>