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72" r:id="rId2"/>
    <p:sldId id="384" r:id="rId3"/>
    <p:sldId id="326" r:id="rId4"/>
    <p:sldId id="371" r:id="rId5"/>
    <p:sldId id="357" r:id="rId6"/>
    <p:sldId id="368" r:id="rId7"/>
    <p:sldId id="378" r:id="rId8"/>
    <p:sldId id="385" r:id="rId9"/>
    <p:sldId id="373" r:id="rId10"/>
    <p:sldId id="350" r:id="rId11"/>
    <p:sldId id="313" r:id="rId12"/>
    <p:sldId id="376" r:id="rId13"/>
    <p:sldId id="374" r:id="rId14"/>
    <p:sldId id="375" r:id="rId15"/>
    <p:sldId id="383" r:id="rId16"/>
    <p:sldId id="377" r:id="rId17"/>
    <p:sldId id="379" r:id="rId18"/>
    <p:sldId id="369" r:id="rId19"/>
    <p:sldId id="33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64" autoAdjust="0"/>
  </p:normalViewPr>
  <p:slideViewPr>
    <p:cSldViewPr>
      <p:cViewPr varScale="1">
        <p:scale>
          <a:sx n="70" d="100"/>
          <a:sy n="70" d="100"/>
        </p:scale>
        <p:origin x="125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33535-4312-42AD-ADBE-09AC912A99FB}" type="datetimeFigureOut">
              <a:rPr lang="uk-UA" smtClean="0"/>
              <a:t>25.05.2023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E0D30-3B61-4941-9C27-9847737B25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9716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E0D30-3B61-4941-9C27-9847737B2540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0393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E0D30-3B61-4941-9C27-9847737B2540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961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E0D30-3B61-4941-9C27-9847737B2540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8034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E0D30-3B61-4941-9C27-9847737B2540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0805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E73C0D-05A5-4CAC-AF8D-2478D7F1B97C}" type="slidenum">
              <a:rPr lang="ru-RU" altLang="uk-UA" smtClean="0"/>
              <a:pPr/>
              <a:t>10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519473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E0D30-3B61-4941-9C27-9847737B2540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2544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E0D30-3B61-4941-9C27-9847737B2540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9860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21E6F1-2D3A-48BC-A59A-8B7A9E924942}" type="slidenum">
              <a:rPr lang="uk-UA" altLang="uk-UA" smtClean="0"/>
              <a:pPr/>
              <a:t>19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588351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4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42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06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49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683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85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258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15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211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2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B53EC-B273-43AD-9C85-E404FF5ED7E4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F643D-3273-4A55-9366-3D2D250FF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43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YZqwkywaBd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CqOr8xqBiK4" TargetMode="Externa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UHKGqjpqG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channel/UCVewkw5SJeLEpZViXruOgZw" TargetMode="Externa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2IeHCzm8S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02920" y="91439"/>
            <a:ext cx="7813496" cy="138499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</a:rPr>
              <a:t>Урок культури мовлення. Уживання слів відповідно до їхнього лексичного значення, </a:t>
            </a:r>
            <a:r>
              <a:rPr lang="uk-UA" sz="2800" b="1" dirty="0" err="1">
                <a:solidFill>
                  <a:schemeClr val="accent1">
                    <a:lumMod val="50000"/>
                  </a:schemeClr>
                </a:solidFill>
              </a:rPr>
              <a:t>антисуржик</a:t>
            </a:r>
            <a:r>
              <a:rPr lang="uk-UA" sz="2800" b="1" dirty="0">
                <a:solidFill>
                  <a:schemeClr val="accent1">
                    <a:lumMod val="50000"/>
                  </a:schemeClr>
                </a:solidFill>
              </a:rPr>
              <a:t>, наголошування слів.</a:t>
            </a:r>
            <a:endParaRPr lang="uk-UA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Бережи книгу - Сайт загальноосвітньої школи І-ІІ ступенів с. Білоголі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1572064"/>
            <a:ext cx="5528887" cy="437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8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01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27339" y="4293096"/>
            <a:ext cx="566494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hlinkClick r:id="rId4"/>
              </a:rPr>
              <a:t>https://</a:t>
            </a:r>
            <a:r>
              <a:rPr lang="en-US" sz="3200" dirty="0" smtClean="0">
                <a:hlinkClick r:id="rId4"/>
              </a:rPr>
              <a:t>youtu.be/YZqwkywaBdE</a:t>
            </a:r>
            <a:endParaRPr lang="uk-UA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519773" y="2608512"/>
            <a:ext cx="4104455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2400" b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Подивись </a:t>
            </a: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відео.</a:t>
            </a:r>
          </a:p>
          <a:p>
            <a:pPr algn="ctr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бійся помилок, бійся їх повторити!</a:t>
            </a:r>
            <a:endParaRPr lang="uk-UA" sz="24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06187" y="623751"/>
            <a:ext cx="410445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Наголос на третьому складі</a:t>
            </a:r>
            <a:endParaRPr lang="uk-UA" sz="24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64692" y="0"/>
            <a:ext cx="626544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Увага!  </a:t>
            </a: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ЗНО! А ти знаєш наголоси?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7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148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Руханка – РАЗ ДВА ТРИ – Фізкультхвилинки й Дитячі Пісні – З Любов'ю до  Дітей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83652"/>
            <a:ext cx="8571330" cy="487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99592" y="975766"/>
            <a:ext cx="7344815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посиланням:</a:t>
            </a:r>
          </a:p>
          <a:p>
            <a:pPr algn="ctr"/>
            <a:r>
              <a:rPr lang="en-US" sz="20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youtu.be/CqOr8xqBiK4</a:t>
            </a:r>
            <a:r>
              <a:rPr lang="uk-UA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5656" y="105480"/>
            <a:ext cx="5612535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Фізкультхвилинка</a:t>
            </a:r>
          </a:p>
        </p:txBody>
      </p:sp>
    </p:spTree>
    <p:extLst>
      <p:ext uri="{BB962C8B-B14F-4D97-AF65-F5344CB8AC3E}">
        <p14:creationId xmlns:p14="http://schemas.microsoft.com/office/powerpoint/2010/main" val="318802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509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23628" y="332656"/>
            <a:ext cx="669674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Увага! Шкільні комікси!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23627" y="2348880"/>
            <a:ext cx="669674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Відредагуй вислови у коміксах.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3626" y="3825388"/>
            <a:ext cx="669674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 smtClean="0">
                <a:solidFill>
                  <a:srgbClr val="8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Говорити українською –круто!</a:t>
            </a:r>
            <a:endParaRPr lang="uk-UA" sz="2400" dirty="0">
              <a:solidFill>
                <a:srgbClr val="8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83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97" y="-38591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23628" y="80301"/>
            <a:ext cx="669674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err="1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Антисуржик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 descr="Женщина -учительница PNG Бесплатное изображение - PNG 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30" y="1620089"/>
            <a:ext cx="4608512" cy="443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3563888" y="1092697"/>
            <a:ext cx="3888432" cy="1548752"/>
          </a:xfrm>
          <a:prstGeom prst="wedgeEllipseCallout">
            <a:avLst>
              <a:gd name="adj1" fmla="val -97156"/>
              <a:gd name="adj2" fmla="val 3307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Надіюсь, ви прийдете на </a:t>
            </a:r>
            <a:r>
              <a:rPr lang="uk-UA" dirty="0" err="1" smtClean="0">
                <a:solidFill>
                  <a:schemeClr val="accent1">
                    <a:lumMod val="50000"/>
                  </a:schemeClr>
                </a:solidFill>
              </a:rPr>
              <a:t>міроприємство</a:t>
            </a:r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uk-U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79531" y="684585"/>
            <a:ext cx="364094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Говори українською правильно!</a:t>
            </a:r>
            <a:endParaRPr lang="uk-UA" sz="20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5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2195736" y="450338"/>
            <a:ext cx="5616624" cy="59081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96725" y="20016"/>
            <a:ext cx="6761057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err="1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Антисуржик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 rot="7951743" flipV="1">
            <a:off x="6758824" y="1730596"/>
            <a:ext cx="2592288" cy="1602849"/>
          </a:xfrm>
          <a:prstGeom prst="wedgeEllipseCallout">
            <a:avLst>
              <a:gd name="adj1" fmla="val 73617"/>
              <a:gd name="adj2" fmla="val -152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Приємного апетиту!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14736" y="345"/>
            <a:ext cx="227669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Дбай про чистоту української мови!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2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923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7824" y="337637"/>
            <a:ext cx="5400599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err="1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Антисуржик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3563887" y="955204"/>
            <a:ext cx="2952328" cy="1260720"/>
          </a:xfrm>
          <a:prstGeom prst="wedgeEllipseCallout">
            <a:avLst>
              <a:gd name="adj1" fmla="val -63216"/>
              <a:gd name="adj2" fmla="val 1669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accent1">
                    <a:lumMod val="50000"/>
                  </a:schemeClr>
                </a:solidFill>
              </a:rPr>
              <a:t>Давай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</a:rPr>
              <a:t> вважати друг друга!</a:t>
            </a:r>
            <a:endParaRPr lang="uk-UA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36" y="345"/>
            <a:ext cx="227669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Дбай про чистоту української мови!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50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1936877" y="21399"/>
            <a:ext cx="7200801" cy="6923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188640"/>
            <a:ext cx="532859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err="1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Антисуржик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 rot="19071885">
            <a:off x="5907487" y="2603336"/>
            <a:ext cx="1849749" cy="1259181"/>
          </a:xfrm>
          <a:prstGeom prst="wedgeEllipseCallout">
            <a:avLst>
              <a:gd name="adj1" fmla="val -22700"/>
              <a:gd name="adj2" fmla="val 9781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</a:rPr>
              <a:t>Не везе!</a:t>
            </a:r>
            <a:endParaRPr lang="uk-UA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4572000" y="1479593"/>
            <a:ext cx="1971001" cy="1361722"/>
          </a:xfrm>
          <a:prstGeom prst="wedgeEllipseCallout">
            <a:avLst>
              <a:gd name="adj1" fmla="val -44528"/>
              <a:gd name="adj2" fmla="val 6836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Рішу любу </a:t>
            </a:r>
            <a:r>
              <a:rPr lang="uk-UA" b="1" dirty="0" err="1" smtClean="0">
                <a:solidFill>
                  <a:schemeClr val="accent1">
                    <a:lumMod val="50000"/>
                  </a:schemeClr>
                </a:solidFill>
              </a:rPr>
              <a:t>проблєму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endParaRPr lang="uk-U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36" y="345"/>
            <a:ext cx="227669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Дбай про чистоту української мови!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3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411760" y="332656"/>
            <a:ext cx="633670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Говори правильно.</a:t>
            </a:r>
          </a:p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Експрес-урок Олександра Авраменка 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76371" y="3244334"/>
            <a:ext cx="31912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youtu.be/PUHKGqjpqGo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105309" y="147990"/>
            <a:ext cx="2276690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Дбай про чистоту і милозвучність української мови!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0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Набір для вишивання хрестиком Яблунька 30 х 22 см купить, в Украин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9" t="3031" r="18778" b="10102"/>
          <a:stretch/>
        </p:blipFill>
        <p:spPr bwMode="auto">
          <a:xfrm>
            <a:off x="77921" y="446616"/>
            <a:ext cx="4861270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1547664" y="1247784"/>
            <a:ext cx="28803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uk-UA" altLang="uk-UA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99792" y="1617116"/>
            <a:ext cx="28803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51920" y="1617116"/>
            <a:ext cx="415258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48657" y="2533027"/>
            <a:ext cx="28803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615520" y="2813016"/>
            <a:ext cx="28803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144564" y="2125045"/>
            <a:ext cx="28803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51288" y="1990874"/>
            <a:ext cx="288032" cy="3693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289666" y="651605"/>
            <a:ext cx="4843222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sz="32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«Вирости сад Перемоги».</a:t>
            </a:r>
          </a:p>
          <a:p>
            <a:pPr>
              <a:defRPr/>
            </a:pPr>
            <a:r>
              <a:rPr lang="uk-UA" alt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Усно в</a:t>
            </a:r>
            <a:r>
              <a:rPr lang="uk-UA" alt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ідредагуй </a:t>
            </a:r>
            <a:r>
              <a:rPr lang="uk-UA" alt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речення.</a:t>
            </a:r>
            <a:endParaRPr lang="uk-UA" altLang="uk-UA" sz="32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67829" y="2360206"/>
            <a:ext cx="4686895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Я прийму участь у конкурсі.</a:t>
            </a:r>
          </a:p>
          <a:p>
            <a:pPr>
              <a:defRPr/>
            </a:pP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Дане </a:t>
            </a:r>
            <a:r>
              <a:rPr lang="uk-UA" altLang="uk-UA" sz="2000" dirty="0" err="1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міроприємство</a:t>
            </a: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нецікаве.</a:t>
            </a:r>
          </a:p>
          <a:p>
            <a:pPr>
              <a:defRPr/>
            </a:pP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Відкрий книгу.</a:t>
            </a:r>
          </a:p>
          <a:p>
            <a:pPr>
              <a:defRPr/>
            </a:pP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Усіх вітали з наступаючим Новим роком.</a:t>
            </a:r>
          </a:p>
          <a:p>
            <a:pPr>
              <a:defRPr/>
            </a:pP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uk-UA" altLang="uk-UA" sz="2000" dirty="0" err="1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Слідуючий</a:t>
            </a: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урок – географія.</a:t>
            </a:r>
          </a:p>
          <a:p>
            <a:pPr>
              <a:defRPr/>
            </a:pP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Ліза, ти виконала домашнє завдання?</a:t>
            </a:r>
          </a:p>
          <a:p>
            <a:pPr>
              <a:defRPr/>
            </a:pPr>
            <a:r>
              <a:rPr lang="uk-UA" alt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Саша, ти вивчив правила?</a:t>
            </a:r>
          </a:p>
          <a:p>
            <a:pPr>
              <a:defRPr/>
            </a:pPr>
            <a:endParaRPr lang="uk-UA" altLang="uk-UA" sz="20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93219" y="33415"/>
            <a:ext cx="266429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 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28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" y="-16042"/>
            <a:ext cx="9144000" cy="687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9" descr="Всезнайка ТВ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0" y="746125"/>
            <a:ext cx="2160588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"/>
          <p:cNvSpPr>
            <a:spLocks noChangeArrowheads="1"/>
          </p:cNvSpPr>
          <p:nvPr/>
        </p:nvSpPr>
        <p:spPr bwMode="auto">
          <a:xfrm>
            <a:off x="6089650" y="2878138"/>
            <a:ext cx="32051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https://www.youtube.com/channel/UCVewkw5SJeLEpZViXruOgZw</a:t>
            </a:r>
            <a:endParaRPr lang="uk-UA" alt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uk-UA" alt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6464" y="-16042"/>
            <a:ext cx="493610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Питання від Всезнайка.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44776" y="6350"/>
            <a:ext cx="361524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Пам’ятай!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0632" y="1267326"/>
            <a:ext cx="603487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Яку тему ми вивчили?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2505" y="1925054"/>
            <a:ext cx="606776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  таке лексична помилка? 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7854" y="2669952"/>
            <a:ext cx="604691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uk-UA" sz="240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  </a:t>
            </a: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таке суржик і </a:t>
            </a:r>
            <a:r>
              <a:rPr lang="uk-UA" sz="2400" dirty="0" err="1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антисуржик</a:t>
            </a: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993" y="3283298"/>
            <a:ext cx="609263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Чому потрібно дбати про чистоту української мови?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816" y="4237600"/>
            <a:ext cx="602556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 ви це робитимете?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2563" y="6048375"/>
            <a:ext cx="8772525" cy="4619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Дбай про красу і милозвучність української мови!</a:t>
            </a:r>
            <a:endParaRPr lang="uk-UA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9706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2987824" y="91439"/>
            <a:ext cx="338437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</a:rPr>
              <a:t>Аутотренінг</a:t>
            </a:r>
            <a:endParaRPr lang="uk-UA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7285" y="1484784"/>
            <a:ext cx="6409430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Весна і мова</a:t>
            </a: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Вже біжить до нас весна, </a:t>
            </a: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Несе </a:t>
            </a:r>
            <a:r>
              <a:rPr lang="uk-UA" sz="2400" b="1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сонечко</a:t>
            </a: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вона.</a:t>
            </a: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Тепле </a:t>
            </a:r>
            <a:r>
              <a:rPr lang="uk-UA" sz="2400" b="1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сонечко </a:t>
            </a: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над нами</a:t>
            </a: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 червоне з крапочками.</a:t>
            </a:r>
          </a:p>
          <a:p>
            <a:pPr algn="just">
              <a:defRPr/>
            </a:pPr>
            <a:endParaRPr lang="uk-UA" sz="24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 ж урок свій починаймо,</a:t>
            </a: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 культуру мови дбаймо.</a:t>
            </a: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Милозвучна і красива,</a:t>
            </a:r>
          </a:p>
          <a:p>
            <a:pPr algn="just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Розквітає всім на диво.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7284" y="5445224"/>
            <a:ext cx="4788891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Розкажіть про особливості виділеного слова.</a:t>
            </a:r>
            <a:endParaRPr lang="uk-UA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04" name="Picture 8" descr="Солнышко - красивые и прикольные картинки (100 фото) • Прикольные картинки  и позити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404"/>
            <a:ext cx="2123728" cy="166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7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47664" y="188640"/>
            <a:ext cx="669674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Планування і </a:t>
            </a:r>
            <a:r>
              <a:rPr lang="uk-UA" sz="3200" b="1" dirty="0" err="1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цілевизначення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931223"/>
            <a:ext cx="78106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b="1" i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Сьогодні на </a:t>
            </a:r>
            <a:r>
              <a:rPr lang="uk-UA" sz="2400" b="1" i="1" dirty="0" err="1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уроці</a:t>
            </a:r>
            <a:r>
              <a:rPr lang="uk-UA" sz="2400" b="1" i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ви: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uk-UA" sz="2400" i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</a:t>
            </a:r>
            <a:r>
              <a:rPr lang="uk-UA" sz="2400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акріпите знання про лексику української мови;</a:t>
            </a:r>
            <a:endParaRPr lang="uk-UA" sz="2400" i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uk-UA" sz="2400" i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будете  спостерігати, аналізувати </a:t>
            </a:r>
            <a:r>
              <a:rPr lang="uk-UA" sz="2400" i="1" dirty="0" err="1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мовні</a:t>
            </a:r>
            <a:r>
              <a:rPr lang="uk-UA" sz="2400" i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явища;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uk-UA" sz="2400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зумієте </a:t>
            </a:r>
            <a:r>
              <a:rPr lang="uk-UA" sz="2400" i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удосконалити </a:t>
            </a:r>
            <a:r>
              <a:rPr lang="uk-UA" sz="2400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свою грамотність </a:t>
            </a:r>
            <a:r>
              <a:rPr lang="uk-UA" sz="2400" i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допомогою </a:t>
            </a:r>
            <a:r>
              <a:rPr lang="uk-UA" sz="2400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знань про лексичну помилку, правильні наголоси, поняття про </a:t>
            </a:r>
            <a:r>
              <a:rPr lang="uk-UA" sz="2400" i="1" dirty="0" err="1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антисуржик</a:t>
            </a:r>
            <a:r>
              <a:rPr lang="uk-UA" sz="2400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uk-UA" sz="2400" i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uk-UA" sz="2400" i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редагуватимете </a:t>
            </a:r>
            <a:r>
              <a:rPr lang="uk-UA" sz="2400" i="1" dirty="0" smtClean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неправильно записані речення, керуючись отриманими знаннями;</a:t>
            </a:r>
            <a:endParaRPr lang="uk-UA" sz="2400" i="1" dirty="0">
              <a:solidFill>
                <a:srgbClr val="6600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uk-UA" sz="2400" i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працюватимете </a:t>
            </a:r>
            <a:r>
              <a:rPr lang="uk-UA" sz="2400" i="1" dirty="0" err="1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креативно</a:t>
            </a:r>
            <a:r>
              <a:rPr lang="uk-UA" sz="2400" i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засвітите віконце для своєї грамотності</a:t>
            </a:r>
            <a:r>
              <a:rPr lang="uk-UA" sz="2400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uk-UA" sz="2400" i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400" i="1" dirty="0" smtClean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станете учасником </a:t>
            </a:r>
            <a:r>
              <a:rPr lang="uk-UA" sz="2400" i="1" dirty="0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однієї з команд для виконання тренувальних вправ;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uk-UA" sz="2400" i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дбатимете </a:t>
            </a:r>
            <a:r>
              <a:rPr lang="uk-UA" sz="2400" i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 чистоту, красу і милозвучність української мови.</a:t>
            </a:r>
          </a:p>
        </p:txBody>
      </p:sp>
    </p:spTree>
    <p:extLst>
      <p:ext uri="{BB962C8B-B14F-4D97-AF65-F5344CB8AC3E}">
        <p14:creationId xmlns:p14="http://schemas.microsoft.com/office/powerpoint/2010/main" val="334442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расная галочка без фона - 36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09" y="4534308"/>
            <a:ext cx="207875" cy="4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4425511" y="3930971"/>
            <a:ext cx="233556" cy="762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195736" y="4958735"/>
            <a:ext cx="233556" cy="762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2" name="Picture 6" descr="Красная галочка без фона - 36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09" y="3501008"/>
            <a:ext cx="207876" cy="4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единительная линия 32"/>
          <p:cNvCxnSpPr/>
          <p:nvPr/>
        </p:nvCxnSpPr>
        <p:spPr>
          <a:xfrm flipV="1">
            <a:off x="5617176" y="5877272"/>
            <a:ext cx="431596" cy="5730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3" name="Picture 6" descr="Красная галочка без фона - 36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09" y="5455508"/>
            <a:ext cx="207876" cy="4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08"/>
            <a:ext cx="92310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83567" y="260648"/>
            <a:ext cx="821313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«Будь учителем»</a:t>
            </a:r>
            <a:endParaRPr lang="uk-UA" sz="32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1840" y="1219126"/>
            <a:ext cx="601216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rgbClr val="003300"/>
                </a:solidFill>
                <a:cs typeface="Times New Roman" panose="02020603050405020304" pitchFamily="18" charset="0"/>
              </a:rPr>
              <a:t>Увага! Лексична помилка!</a:t>
            </a:r>
            <a:endParaRPr lang="uk-UA" sz="2800" b="1" dirty="0">
              <a:solidFill>
                <a:srgbClr val="003300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8938" y="1872243"/>
            <a:ext cx="8640257" cy="32932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1600" dirty="0" smtClean="0">
              <a:solidFill>
                <a:srgbClr val="660033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639899"/>
              </p:ext>
            </p:extLst>
          </p:nvPr>
        </p:nvGraphicFramePr>
        <p:xfrm>
          <a:off x="338937" y="1960158"/>
          <a:ext cx="8640257" cy="3139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1903">
                  <a:extLst>
                    <a:ext uri="{9D8B030D-6E8A-4147-A177-3AD203B41FA5}">
                      <a16:colId xmlns:a16="http://schemas.microsoft.com/office/drawing/2014/main" val="2810209186"/>
                    </a:ext>
                  </a:extLst>
                </a:gridCol>
                <a:gridCol w="1228354">
                  <a:extLst>
                    <a:ext uri="{9D8B030D-6E8A-4147-A177-3AD203B41FA5}">
                      <a16:colId xmlns:a16="http://schemas.microsoft.com/office/drawing/2014/main" val="2154365505"/>
                    </a:ext>
                  </a:extLst>
                </a:gridCol>
              </a:tblGrid>
              <a:tr h="1001819"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r>
                        <a:rPr lang="uk-UA" sz="2400" dirty="0" smtClean="0"/>
                        <a:t>1. Сашко, </a:t>
                      </a:r>
                      <a:r>
                        <a:rPr lang="uk-UA" sz="2400" b="1" dirty="0" smtClean="0"/>
                        <a:t>відкрий </a:t>
                      </a:r>
                      <a:r>
                        <a:rPr lang="uk-UA" sz="2400" dirty="0" smtClean="0"/>
                        <a:t>двері.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rgbClr val="C00000"/>
                          </a:solidFill>
                        </a:rPr>
                        <a:t>Л</a:t>
                      </a:r>
                      <a:endParaRPr lang="uk-UA" sz="32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061705"/>
                  </a:ext>
                </a:extLst>
              </a:tr>
              <a:tr h="1044964"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r>
                        <a:rPr lang="uk-UA" sz="2400" dirty="0" smtClean="0"/>
                        <a:t>2</a:t>
                      </a:r>
                      <a:r>
                        <a:rPr lang="uk-UA" dirty="0" smtClean="0"/>
                        <a:t>.  </a:t>
                      </a:r>
                      <a:r>
                        <a:rPr lang="uk-UA" sz="2400" dirty="0" smtClean="0"/>
                        <a:t>Я </a:t>
                      </a:r>
                      <a:r>
                        <a:rPr lang="uk-UA" sz="2400" b="1" dirty="0" smtClean="0"/>
                        <a:t>замовила</a:t>
                      </a:r>
                      <a:r>
                        <a:rPr lang="uk-UA" sz="2400" dirty="0" smtClean="0"/>
                        <a:t> таксі.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dirty="0" smtClean="0">
                          <a:solidFill>
                            <a:srgbClr val="C00000"/>
                          </a:solidFill>
                        </a:rPr>
                        <a:t>Л</a:t>
                      </a:r>
                    </a:p>
                    <a:p>
                      <a:endParaRPr lang="uk-U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071443"/>
                  </a:ext>
                </a:extLst>
              </a:tr>
              <a:tr h="1044964"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sz="2400" dirty="0" smtClean="0"/>
                        <a:t>3. Я </a:t>
                      </a:r>
                      <a:r>
                        <a:rPr lang="uk-UA" sz="2400" b="1" dirty="0" smtClean="0"/>
                        <a:t>вияснив</a:t>
                      </a:r>
                      <a:r>
                        <a:rPr lang="uk-UA" sz="2400" dirty="0" smtClean="0"/>
                        <a:t> усе  і зрозумів помилку.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dirty="0" smtClean="0">
                          <a:solidFill>
                            <a:srgbClr val="C00000"/>
                          </a:solidFill>
                        </a:rPr>
                        <a:t>Л</a:t>
                      </a:r>
                    </a:p>
                    <a:p>
                      <a:endParaRPr lang="uk-U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597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20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00" y="-112295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91680" y="0"/>
            <a:ext cx="669674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Редактор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894" y="2987099"/>
            <a:ext cx="6409430" cy="30469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Культура мовлення</a:t>
            </a:r>
          </a:p>
          <a:p>
            <a:pPr algn="ctr">
              <a:defRPr/>
            </a:pP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1560" y="640161"/>
            <a:ext cx="8253128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Бувальщина  </a:t>
            </a: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</a:p>
          <a:p>
            <a:pPr algn="just">
              <a:defRPr/>
            </a:pP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Друзі зупинилися біля річки.</a:t>
            </a:r>
          </a:p>
          <a:p>
            <a:pPr marL="342900" indent="-342900" algn="just">
              <a:buFontTx/>
              <a:buChar char="-"/>
              <a:defRPr/>
            </a:pP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 я хочу пити. Спрага жахлива. Сонечко гріє так немилосердно, - звертається до друга Орест.</a:t>
            </a:r>
          </a:p>
          <a:p>
            <a:pPr marL="342900" indent="-342900" algn="just">
              <a:buFontTx/>
              <a:buChar char="-"/>
              <a:defRPr/>
            </a:pP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Постривай, я побіжу за водою.</a:t>
            </a:r>
          </a:p>
          <a:p>
            <a:pPr marL="342900" indent="-342900" algn="just">
              <a:buFontTx/>
              <a:buChar char="-"/>
              <a:defRPr/>
            </a:pP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 ти постривай. Я не хочу сам залишатися.</a:t>
            </a:r>
          </a:p>
          <a:p>
            <a:pPr algn="just"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Чого не знав Іван? Скористайтеся таблицею «Культура мовлення».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020042"/>
              </p:ext>
            </p:extLst>
          </p:nvPr>
        </p:nvGraphicFramePr>
        <p:xfrm>
          <a:off x="561473" y="3481137"/>
          <a:ext cx="6128012" cy="23164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64006">
                  <a:extLst>
                    <a:ext uri="{9D8B030D-6E8A-4147-A177-3AD203B41FA5}">
                      <a16:colId xmlns:a16="http://schemas.microsoft.com/office/drawing/2014/main" val="2607264241"/>
                    </a:ext>
                  </a:extLst>
                </a:gridCol>
                <a:gridCol w="3064006">
                  <a:extLst>
                    <a:ext uri="{9D8B030D-6E8A-4147-A177-3AD203B41FA5}">
                      <a16:colId xmlns:a16="http://schemas.microsoft.com/office/drawing/2014/main" val="14475636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Правильно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Неправильно                   </a:t>
                      </a:r>
                      <a:r>
                        <a:rPr lang="uk-UA" sz="2000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  <a:endParaRPr lang="uk-UA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068569"/>
                  </a:ext>
                </a:extLst>
              </a:tr>
              <a:tr h="1478381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Іти по воду</a:t>
                      </a:r>
                    </a:p>
                    <a:p>
                      <a:r>
                        <a:rPr lang="uk-UA" sz="2000" dirty="0" smtClean="0"/>
                        <a:t>Іти по хліб</a:t>
                      </a:r>
                    </a:p>
                    <a:p>
                      <a:r>
                        <a:rPr lang="uk-UA" sz="2000" dirty="0" smtClean="0"/>
                        <a:t>Змагання з баскетболу</a:t>
                      </a:r>
                    </a:p>
                    <a:p>
                      <a:r>
                        <a:rPr lang="uk-UA" sz="2000" dirty="0" smtClean="0"/>
                        <a:t>Конкурс з української мови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Іти за </a:t>
                      </a:r>
                      <a:r>
                        <a:rPr lang="uk-UA" sz="2000" dirty="0" smtClean="0"/>
                        <a:t>водою                      </a:t>
                      </a:r>
                      <a:r>
                        <a:rPr lang="uk-UA" sz="2000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  <a:endParaRPr lang="uk-UA" sz="2000" dirty="0" smtClean="0"/>
                    </a:p>
                    <a:p>
                      <a:r>
                        <a:rPr lang="uk-UA" sz="2000" dirty="0" smtClean="0"/>
                        <a:t>Іти за </a:t>
                      </a:r>
                      <a:r>
                        <a:rPr lang="uk-UA" sz="2000" dirty="0" smtClean="0"/>
                        <a:t>хлібом                      </a:t>
                      </a:r>
                      <a:r>
                        <a:rPr lang="uk-UA" sz="2000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  <a:endParaRPr lang="uk-UA" sz="2000" dirty="0" smtClean="0"/>
                    </a:p>
                    <a:p>
                      <a:r>
                        <a:rPr lang="uk-UA" sz="2000" dirty="0" smtClean="0"/>
                        <a:t>Змагання по </a:t>
                      </a:r>
                      <a:r>
                        <a:rPr lang="uk-UA" sz="2000" dirty="0" smtClean="0"/>
                        <a:t>баскетболу </a:t>
                      </a:r>
                      <a:r>
                        <a:rPr lang="uk-UA" sz="2000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  <a:endParaRPr lang="uk-UA" sz="2000" dirty="0" smtClean="0"/>
                    </a:p>
                    <a:p>
                      <a:r>
                        <a:rPr lang="uk-UA" sz="2000" dirty="0" smtClean="0"/>
                        <a:t>Конкурс по українській </a:t>
                      </a:r>
                      <a:r>
                        <a:rPr lang="uk-UA" sz="2000" dirty="0" smtClean="0"/>
                        <a:t>мові                                      </a:t>
                      </a:r>
                      <a:r>
                        <a:rPr lang="uk-UA" sz="2000" dirty="0" smtClean="0">
                          <a:solidFill>
                            <a:srgbClr val="FF0000"/>
                          </a:solidFill>
                        </a:rPr>
                        <a:t>Г</a:t>
                      </a:r>
                      <a:endParaRPr lang="uk-UA" sz="2000" dirty="0" smtClean="0"/>
                    </a:p>
                    <a:p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871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71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00" y="1"/>
            <a:ext cx="9144000" cy="681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62377" y="3278488"/>
            <a:ext cx="5328592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AutoNum type="arabicPeriod"/>
              <a:defRPr/>
            </a:pP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Завтра відбудуться змагання з футболу. 2. Пливти по течії. 3. </a:t>
            </a:r>
            <a:r>
              <a:rPr lang="uk-UA" sz="240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uk-UA" sz="24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іти по воду. 4. Зошит для історії. 5. Піти за журналом. </a:t>
            </a: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3767" y="1699585"/>
            <a:ext cx="6409429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Чи відсутня граматична (</a:t>
            </a:r>
            <a:r>
              <a:rPr lang="uk-UA" sz="2000" b="1" dirty="0" smtClean="0">
                <a:solidFill>
                  <a:srgbClr val="FF0000"/>
                </a:solidFill>
              </a:rPr>
              <a:t>Г</a:t>
            </a:r>
            <a:r>
              <a:rPr lang="uk-UA" sz="2000" b="1" dirty="0" smtClean="0">
                <a:solidFill>
                  <a:schemeClr val="tx1"/>
                </a:solidFill>
              </a:rPr>
              <a:t>) помилка</a:t>
            </a: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algn="just">
              <a:defRPr/>
            </a:pPr>
            <a:r>
              <a:rPr lang="uk-UA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lang="uk-UA" sz="20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</a:t>
            </a: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00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зелене світло, </a:t>
            </a:r>
            <a:endParaRPr lang="uk-UA" sz="20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uk-UA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ні </a:t>
            </a:r>
            <a:r>
              <a:rPr lang="uk-UA" sz="2000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–червоне</a:t>
            </a: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uk-UA" sz="2000" b="1" i="1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1600" y="169549"/>
            <a:ext cx="468051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 «Так - </a:t>
            </a: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Ні»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88481" y="169549"/>
            <a:ext cx="27094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«Світлофор»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2" descr="Стенд фігурний &quot;Світлофор&quot; УПДД 0011 — купити в інтернет магазині | Київ,  Харків, Одеса, Львів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5" t="5080" r="33850" b="2479"/>
          <a:stretch/>
        </p:blipFill>
        <p:spPr bwMode="auto">
          <a:xfrm>
            <a:off x="383409" y="775444"/>
            <a:ext cx="1957929" cy="545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485219" y="5217236"/>
            <a:ext cx="640942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000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Відповідь: 1. Так 2. Ні 3. Так  4. Ні 5. Ні. </a:t>
            </a:r>
            <a:endParaRPr lang="uk-UA" sz="2000" b="1" i="1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4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23628" y="476672"/>
            <a:ext cx="669674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Говори правильно з ОСВІТОРІЄЮ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20742" y="3244334"/>
            <a:ext cx="31025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youtu.be/T2IeHCzm8Sc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8679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00" y="-112296"/>
            <a:ext cx="9144000" cy="697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91680" y="0"/>
            <a:ext cx="669674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Мовознавець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0764" y="1144340"/>
            <a:ext cx="6409430" cy="30469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Культура мовлення</a:t>
            </a:r>
          </a:p>
          <a:p>
            <a:pPr algn="ctr">
              <a:defRPr/>
            </a:pP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uk-UA" sz="2400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518269"/>
              </p:ext>
            </p:extLst>
          </p:nvPr>
        </p:nvGraphicFramePr>
        <p:xfrm>
          <a:off x="561473" y="1700809"/>
          <a:ext cx="6128012" cy="235228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64006">
                  <a:extLst>
                    <a:ext uri="{9D8B030D-6E8A-4147-A177-3AD203B41FA5}">
                      <a16:colId xmlns:a16="http://schemas.microsoft.com/office/drawing/2014/main" val="2607264241"/>
                    </a:ext>
                  </a:extLst>
                </a:gridCol>
                <a:gridCol w="3064006">
                  <a:extLst>
                    <a:ext uri="{9D8B030D-6E8A-4147-A177-3AD203B41FA5}">
                      <a16:colId xmlns:a16="http://schemas.microsoft.com/office/drawing/2014/main" val="1447563680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Правильно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rgbClr val="FF0000"/>
                          </a:solidFill>
                        </a:rPr>
                        <a:t>Неправильно                   Л</a:t>
                      </a:r>
                      <a:endParaRPr lang="uk-UA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068569"/>
                  </a:ext>
                </a:extLst>
              </a:tr>
              <a:tr h="1478381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Читай правильно</a:t>
                      </a:r>
                    </a:p>
                    <a:p>
                      <a:r>
                        <a:rPr lang="uk-UA" sz="2000" dirty="0" smtClean="0"/>
                        <a:t>Увімкнути світло</a:t>
                      </a:r>
                    </a:p>
                    <a:p>
                      <a:r>
                        <a:rPr lang="uk-UA" sz="2000" dirty="0" smtClean="0"/>
                        <a:t>Відчиняти ворота</a:t>
                      </a:r>
                    </a:p>
                    <a:p>
                      <a:r>
                        <a:rPr lang="uk-UA" sz="2000" dirty="0" smtClean="0"/>
                        <a:t>Розгорнути книжку</a:t>
                      </a:r>
                    </a:p>
                    <a:p>
                      <a:r>
                        <a:rPr lang="uk-UA" sz="2000" dirty="0" smtClean="0"/>
                        <a:t>Наступний урок</a:t>
                      </a:r>
                    </a:p>
                    <a:p>
                      <a:r>
                        <a:rPr lang="uk-UA" sz="2000" dirty="0" smtClean="0"/>
                        <a:t>Прийдешній новий рік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Читай вірно</a:t>
                      </a:r>
                    </a:p>
                    <a:p>
                      <a:r>
                        <a:rPr lang="uk-UA" sz="2000" dirty="0" smtClean="0"/>
                        <a:t>Включити світло</a:t>
                      </a:r>
                    </a:p>
                    <a:p>
                      <a:r>
                        <a:rPr lang="uk-UA" sz="2000" dirty="0" smtClean="0"/>
                        <a:t>Відкривати ворота</a:t>
                      </a:r>
                    </a:p>
                    <a:p>
                      <a:r>
                        <a:rPr lang="uk-UA" sz="2000" dirty="0" smtClean="0"/>
                        <a:t>Розкрити книжку</a:t>
                      </a:r>
                    </a:p>
                    <a:p>
                      <a:r>
                        <a:rPr lang="uk-UA" sz="2000" dirty="0" err="1" smtClean="0"/>
                        <a:t>Слідуючий</a:t>
                      </a:r>
                      <a:r>
                        <a:rPr lang="uk-UA" sz="2000" dirty="0" smtClean="0"/>
                        <a:t> урок</a:t>
                      </a:r>
                    </a:p>
                    <a:p>
                      <a:r>
                        <a:rPr lang="uk-UA" sz="2000" dirty="0" smtClean="0"/>
                        <a:t>Наступаючий новий рік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871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3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лето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672" y="-192505"/>
            <a:ext cx="9343672" cy="705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23628" y="243001"/>
            <a:ext cx="6696743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Робота в </a:t>
            </a:r>
            <a:r>
              <a:rPr lang="uk-UA" sz="32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зошитах</a:t>
            </a:r>
            <a:endParaRPr lang="uk-UA" sz="32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242286"/>
            <a:ext cx="4752526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Добери необхідні слова.</a:t>
            </a:r>
          </a:p>
          <a:p>
            <a:pPr marL="457200" indent="-457200" algn="just">
              <a:buAutoNum type="arabicPeriod"/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Адріана виконала завдання … . </a:t>
            </a:r>
          </a:p>
          <a:p>
            <a:pPr marL="457200" indent="-457200" algn="just">
              <a:buAutoNum type="arabicPeriod"/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Сашко, …, будь ласка, світло.</a:t>
            </a:r>
          </a:p>
          <a:p>
            <a:pPr marL="457200" indent="-457200" algn="just">
              <a:buAutoNum type="arabicPeriod"/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зошити.</a:t>
            </a:r>
          </a:p>
          <a:p>
            <a:pPr marL="457200" indent="-457200" algn="just">
              <a:buAutoNum type="arabicPeriod"/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Чи потрібно ... участь у грі?</a:t>
            </a:r>
          </a:p>
          <a:p>
            <a:pPr marL="457200" indent="-457200" algn="just">
              <a:buAutoNum type="arabicPeriod"/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Відкрийте … книжки на сторінці 12.</a:t>
            </a:r>
          </a:p>
          <a:p>
            <a:pPr marL="457200" indent="-457200" algn="just">
              <a:buAutoNum type="arabicPeriod"/>
              <a:defRPr/>
            </a:pPr>
            <a:r>
              <a:rPr lang="uk-UA" sz="2000" b="1" dirty="0" smtClean="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Привітати з … Новим роком.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48063" y="1242285"/>
            <a:ext cx="3578328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endParaRPr lang="uk-UA" sz="2000" b="1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uk-UA" sz="20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uk-UA" sz="2000" b="1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uk-UA" sz="20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uk-UA" sz="2000" b="1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uk-UA" sz="2000" b="1" dirty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uk-UA" sz="2000" b="1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uk-UA" sz="2000" b="1" dirty="0" smtClean="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541740"/>
              </p:ext>
            </p:extLst>
          </p:nvPr>
        </p:nvGraphicFramePr>
        <p:xfrm>
          <a:off x="5148063" y="1547347"/>
          <a:ext cx="3578328" cy="18288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789164">
                  <a:extLst>
                    <a:ext uri="{9D8B030D-6E8A-4147-A177-3AD203B41FA5}">
                      <a16:colId xmlns:a16="http://schemas.microsoft.com/office/drawing/2014/main" val="1505387854"/>
                    </a:ext>
                  </a:extLst>
                </a:gridCol>
                <a:gridCol w="1789164">
                  <a:extLst>
                    <a:ext uri="{9D8B030D-6E8A-4147-A177-3AD203B41FA5}">
                      <a16:colId xmlns:a16="http://schemas.microsoft.com/office/drawing/2014/main" val="353842010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r>
                        <a:rPr lang="uk-UA" dirty="0" smtClean="0"/>
                        <a:t>1. Правильно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Вірно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754712"/>
                  </a:ext>
                </a:extLst>
              </a:tr>
              <a:tr h="392942">
                <a:tc>
                  <a:txBody>
                    <a:bodyPr/>
                    <a:lstStyle/>
                    <a:p>
                      <a:r>
                        <a:rPr lang="uk-UA" b="1" dirty="0" smtClean="0"/>
                        <a:t>2. Включити</a:t>
                      </a:r>
                      <a:endParaRPr lang="uk-UA" b="1" dirty="0" smtClean="0"/>
                    </a:p>
                    <a:p>
                      <a:r>
                        <a:rPr lang="uk-UA" b="1" dirty="0" smtClean="0"/>
                        <a:t>3. Розкрити</a:t>
                      </a:r>
                      <a:endParaRPr lang="uk-UA" b="1" dirty="0" smtClean="0"/>
                    </a:p>
                    <a:p>
                      <a:r>
                        <a:rPr lang="uk-UA" b="1" dirty="0" smtClean="0"/>
                        <a:t>4. Брати</a:t>
                      </a:r>
                      <a:endParaRPr lang="uk-UA" b="1" dirty="0" smtClean="0"/>
                    </a:p>
                    <a:p>
                      <a:r>
                        <a:rPr lang="uk-UA" b="1" dirty="0" smtClean="0"/>
                        <a:t>5. Розкрийте</a:t>
                      </a:r>
                      <a:endParaRPr lang="uk-UA" b="1" dirty="0" smtClean="0"/>
                    </a:p>
                    <a:p>
                      <a:r>
                        <a:rPr lang="uk-UA" b="1" dirty="0" smtClean="0"/>
                        <a:t>6. наступаючим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1" dirty="0" smtClean="0"/>
                        <a:t>Ввімкнути</a:t>
                      </a:r>
                    </a:p>
                    <a:p>
                      <a:r>
                        <a:rPr lang="uk-UA" b="1" dirty="0" smtClean="0"/>
                        <a:t>Розгорнути</a:t>
                      </a:r>
                    </a:p>
                    <a:p>
                      <a:r>
                        <a:rPr lang="uk-UA" b="1" dirty="0" smtClean="0"/>
                        <a:t>приймати</a:t>
                      </a:r>
                    </a:p>
                    <a:p>
                      <a:r>
                        <a:rPr lang="uk-UA" b="1" dirty="0" smtClean="0"/>
                        <a:t>Розгорніть</a:t>
                      </a:r>
                    </a:p>
                    <a:p>
                      <a:r>
                        <a:rPr lang="uk-UA" b="1" dirty="0" smtClean="0"/>
                        <a:t>прийдешнім</a:t>
                      </a:r>
                      <a:endParaRPr lang="uk-U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978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87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6419</TotalTime>
  <Words>688</Words>
  <Application>Microsoft Office PowerPoint</Application>
  <PresentationFormat>Экран (4:3)</PresentationFormat>
  <Paragraphs>187</Paragraphs>
  <Slides>19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Карпатська Джерельна</dc:creator>
  <cp:lastModifiedBy>Карпатська Джерельна</cp:lastModifiedBy>
  <cp:revision>439</cp:revision>
  <dcterms:created xsi:type="dcterms:W3CDTF">2017-11-29T22:11:29Z</dcterms:created>
  <dcterms:modified xsi:type="dcterms:W3CDTF">2023-05-25T07:29:35Z</dcterms:modified>
</cp:coreProperties>
</file>