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314" r:id="rId3"/>
    <p:sldId id="301" r:id="rId4"/>
    <p:sldId id="300" r:id="rId5"/>
    <p:sldId id="313" r:id="rId6"/>
    <p:sldId id="302" r:id="rId7"/>
    <p:sldId id="303" r:id="rId8"/>
    <p:sldId id="304" r:id="rId9"/>
    <p:sldId id="308" r:id="rId10"/>
    <p:sldId id="306" r:id="rId11"/>
    <p:sldId id="310" r:id="rId12"/>
    <p:sldId id="295" r:id="rId13"/>
    <p:sldId id="296" r:id="rId14"/>
    <p:sldId id="297" r:id="rId15"/>
    <p:sldId id="309" r:id="rId16"/>
    <p:sldId id="298" r:id="rId17"/>
    <p:sldId id="299" r:id="rId18"/>
    <p:sldId id="273" r:id="rId19"/>
    <p:sldId id="311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963B2-1A3C-457F-9F6F-E16498F0B2EB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1ABD4D3-36C6-48BA-8744-C59EAF3561D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963B2-1A3C-457F-9F6F-E16498F0B2EB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BD4D3-36C6-48BA-8744-C59EAF3561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963B2-1A3C-457F-9F6F-E16498F0B2EB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BD4D3-36C6-48BA-8744-C59EAF3561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963B2-1A3C-457F-9F6F-E16498F0B2EB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BD4D3-36C6-48BA-8744-C59EAF3561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963B2-1A3C-457F-9F6F-E16498F0B2EB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BD4D3-36C6-48BA-8744-C59EAF3561D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963B2-1A3C-457F-9F6F-E16498F0B2EB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BD4D3-36C6-48BA-8744-C59EAF3561D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963B2-1A3C-457F-9F6F-E16498F0B2EB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BD4D3-36C6-48BA-8744-C59EAF3561D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963B2-1A3C-457F-9F6F-E16498F0B2EB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BD4D3-36C6-48BA-8744-C59EAF3561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963B2-1A3C-457F-9F6F-E16498F0B2EB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BD4D3-36C6-48BA-8744-C59EAF3561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963B2-1A3C-457F-9F6F-E16498F0B2EB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BD4D3-36C6-48BA-8744-C59EAF3561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963B2-1A3C-457F-9F6F-E16498F0B2EB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BD4D3-36C6-48BA-8744-C59EAF3561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F48963B2-1A3C-457F-9F6F-E16498F0B2EB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41ABD4D3-36C6-48BA-8744-C59EAF3561D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zakon.rada.gov.ua/laws/show/995_266#Text" TargetMode="External"/><Relationship Id="rId3" Type="http://schemas.openxmlformats.org/officeDocument/2006/relationships/hyperlink" Target="https://tverezo.info/post/67730" TargetMode="External"/><Relationship Id="rId7" Type="http://schemas.openxmlformats.org/officeDocument/2006/relationships/hyperlink" Target="https://uk.wikipedia.org/wiki/%D0%9E%D1%82%D1%82%D0%B0%D0%B2%D1%81%D1%8C%D0%BA%D0%B0_%D0%BA%D0%BE%D0%BD%D0%B2%D0%B5%D0%BD%D1%86%D1%96%D1%8F" TargetMode="External"/><Relationship Id="rId2" Type="http://schemas.openxmlformats.org/officeDocument/2006/relationships/hyperlink" Target="https://life-after-ato.com.ua/post/64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il.gov.ua/diyalnist/protiminna-diyalnist/" TargetMode="External"/><Relationship Id="rId5" Type="http://schemas.openxmlformats.org/officeDocument/2006/relationships/hyperlink" Target="https://kh.dsns.gov.ua/news/nadzvicaini-podiyi/informaciia-shhodo-provedennia-gumanitarnogo-rozminuvannia-xarkivshhini-pirotexnicnimi-pidrozdilami-dsns-ukrayini-66" TargetMode="External"/><Relationship Id="rId4" Type="http://schemas.openxmlformats.org/officeDocument/2006/relationships/hyperlink" Target="https://zakon.rada.gov.ua/laws/show/2642-19#Text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/index.php?title=%D0%9C%D1%96%D0%B6%D0%BD%D0%B0%D1%80%D0%BE%D0%B4%D0%BD%D0%B0_%D0%BA%D0%B0%D0%BC%D0%BF%D0%B0%D0%BD%D1%96%D1%8F_%D0%BF%D0%BE_%D0%B7%D0%B0%D0%B1%D0%BE%D1%80%D0%BE%D0%BD%D1%96_%D0%BF%D1%80%D0%BE%D1%82%D0%B8%D0%BF%D1%96%D1%85%D0%BE%D1%82%D0%BD%D0%B8%D1%85_%D0%BC%D1%96%D0%BD&amp;action=edit&amp;redlink=1" TargetMode="External"/><Relationship Id="rId2" Type="http://schemas.openxmlformats.org/officeDocument/2006/relationships/hyperlink" Target="https://uk.wikipedia.org/wiki/%D0%90%D0%BD%D0%B3%D0%BB%D1%96%D0%B9%D1%81%D1%8C%D0%BA%D0%B0_%D0%BC%D0%BE%D0%B2%D0%B0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260648"/>
            <a:ext cx="820891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Тема уроку: </a:t>
            </a:r>
          </a:p>
          <a:p>
            <a:pPr algn="ctr"/>
            <a:r>
              <a:rPr lang="en-US" sz="40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Міжнародні стандарти</a:t>
            </a:r>
            <a:r>
              <a:rPr lang="en-US" sz="4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та нормативно-правова база протимінної діяльності в Україні.</a:t>
            </a:r>
            <a:endParaRPr lang="uk-UA" sz="4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144" y="3212976"/>
            <a:ext cx="3491923" cy="20759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074566"/>
            <a:ext cx="2896697" cy="2214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9327" y="5506253"/>
            <a:ext cx="84991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i="1" dirty="0" smtClean="0">
                <a:latin typeface="Times New Roman" pitchFamily="18" charset="0"/>
                <a:cs typeface="Times New Roman" pitchFamily="18" charset="0"/>
              </a:rPr>
              <a:t>Презентацію підготувала вчителька Захисту України </a:t>
            </a:r>
            <a:r>
              <a:rPr lang="uk-UA" sz="2000" b="1" i="1" dirty="0" smtClean="0">
                <a:latin typeface="Times New Roman" pitchFamily="18" charset="0"/>
                <a:cs typeface="Times New Roman" pitchFamily="18" charset="0"/>
              </a:rPr>
              <a:t>Герасик Вікторія Анатоліївна </a:t>
            </a:r>
            <a:r>
              <a:rPr lang="uk-UA" sz="2000" b="1" i="1" dirty="0" err="1" smtClean="0">
                <a:latin typeface="Times New Roman" pitchFamily="18" charset="0"/>
                <a:cs typeface="Times New Roman" pitchFamily="18" charset="0"/>
              </a:rPr>
              <a:t>Оратівського</a:t>
            </a:r>
            <a:r>
              <a:rPr lang="uk-UA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b="1" i="1" dirty="0" smtClean="0">
                <a:latin typeface="Times New Roman" pitchFamily="18" charset="0"/>
                <a:cs typeface="Times New Roman" pitchFamily="18" charset="0"/>
              </a:rPr>
              <a:t>ліцею Вінницького району Вінницької області</a:t>
            </a:r>
            <a:endParaRPr lang="uk-UA" sz="2000" b="1" i="1" dirty="0"/>
          </a:p>
        </p:txBody>
      </p:sp>
    </p:spTree>
    <p:extLst>
      <p:ext uri="{BB962C8B-B14F-4D97-AF65-F5344CB8AC3E}">
        <p14:creationId xmlns:p14="http://schemas.microsoft.com/office/powerpoint/2010/main" val="4083243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504" y="188640"/>
            <a:ext cx="8352928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КЗЗ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Конвенція 1980 року про певні різновиди звичайної зброї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CCW (the 1980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Conventionon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Certain Conventional Weapons)) (2007 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рік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). </a:t>
            </a:r>
          </a:p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Конвенція 1980 року про заборону або обмеження застосування певних різновидів звичайної зброї, які можуть вважатися такими, що завдають надмірних ушкоджень або мають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невибіркову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дію, згідно з поправкою від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21 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грудня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2001 року. Вона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складається з п’яти частин або «протоколів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».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Тільки два з них пов’язані з протимінною діяльністю. Переглянутий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Протокол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II 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присвячений наземним мінам, мінам-пасткам та іншим пристроям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а Протокол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V 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присвячений проблемі вибухонебезпечних залишків війни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ВЗВ).</a:t>
            </a:r>
          </a:p>
        </p:txBody>
      </p:sp>
    </p:spTree>
    <p:extLst>
      <p:ext uri="{BB962C8B-B14F-4D97-AF65-F5344CB8AC3E}">
        <p14:creationId xmlns:p14="http://schemas.microsoft.com/office/powerpoint/2010/main" val="3894829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88640"/>
            <a:ext cx="84969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«Один рік війни – це 10-15 років розмінування…» Ветерани АТО створили першу українську компанію по гуманітарному розмінуванню («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Demining Team from Ukraine</a:t>
            </a:r>
            <a:r>
              <a:rPr lang="en-US" sz="2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  <a:endParaRPr lang="uk-UA" sz="20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500" y="1204303"/>
            <a:ext cx="871296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solidFill>
                  <a:srgbClr val="444444"/>
                </a:solidFill>
                <a:latin typeface="Times New Roman" pitchFamily="18" charset="0"/>
                <a:cs typeface="Times New Roman" pitchFamily="18" charset="0"/>
              </a:rPr>
              <a:t>«Ми помітили, що питанням розмінування в Україні ніхто не займається. А люди від цього страждають... Звільнившись із Збройних Сил України на початку 2016 року, ми створили першу в Україні компанію по гуманітарному розмінуванню «</a:t>
            </a:r>
            <a:r>
              <a:rPr lang="en-US" dirty="0">
                <a:solidFill>
                  <a:srgbClr val="444444"/>
                </a:solidFill>
                <a:latin typeface="Times New Roman" pitchFamily="18" charset="0"/>
                <a:cs typeface="Times New Roman" pitchFamily="18" charset="0"/>
              </a:rPr>
              <a:t>Demining Team from Ukraine», - </a:t>
            </a:r>
            <a:r>
              <a:rPr lang="uk-UA" dirty="0">
                <a:solidFill>
                  <a:srgbClr val="444444"/>
                </a:solidFill>
                <a:latin typeface="Times New Roman" pitchFamily="18" charset="0"/>
                <a:cs typeface="Times New Roman" pitchFamily="18" charset="0"/>
              </a:rPr>
              <a:t>розповідає </a:t>
            </a:r>
            <a:r>
              <a:rPr lang="uk-UA" dirty="0" err="1">
                <a:solidFill>
                  <a:srgbClr val="444444"/>
                </a:solidFill>
                <a:latin typeface="Times New Roman" pitchFamily="18" charset="0"/>
                <a:cs typeface="Times New Roman" pitchFamily="18" charset="0"/>
              </a:rPr>
              <a:t>П’ятковский</a:t>
            </a:r>
            <a:r>
              <a:rPr lang="uk-UA" dirty="0">
                <a:solidFill>
                  <a:srgbClr val="444444"/>
                </a:solidFill>
                <a:latin typeface="Times New Roman" pitchFamily="18" charset="0"/>
                <a:cs typeface="Times New Roman" pitchFamily="18" charset="0"/>
              </a:rPr>
              <a:t> Руслан, керівник проекту і заступник директора. - До складу нашої організації входять ветерани АТО. На сьогоднішній день їх 32 чоловіки. Це специфічна область діяльності. Тут діють певні міжнародні стандарти, потрібні ліцензії, дозвіл</a:t>
            </a:r>
            <a:r>
              <a:rPr lang="uk-UA" dirty="0" smtClean="0">
                <a:solidFill>
                  <a:srgbClr val="444444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4128" t="14682" r="51850" b="29041"/>
          <a:stretch/>
        </p:blipFill>
        <p:spPr>
          <a:xfrm>
            <a:off x="179512" y="3356992"/>
            <a:ext cx="4536504" cy="32606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5447" y="3798769"/>
            <a:ext cx="3929021" cy="2377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790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51520" y="188640"/>
            <a:ext cx="86409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B050"/>
                </a:solidFill>
              </a:rPr>
              <a:t>ЗРАЗОК ТА ОПИС ПОПЕРЕДЖУВАЛЬНИХ ЗНАКІВ, ЩО НАЛЕЖАТЬ ДО ОФІЦІЙНИХ СИСТЕМ ПОЗНАЧЕННЯ</a:t>
            </a:r>
          </a:p>
        </p:txBody>
      </p:sp>
      <p:pic>
        <p:nvPicPr>
          <p:cNvPr id="7" name="Рисунок 6" descr="https://courses.prometheus.org.ua/assets/courseware/v1/18720a8580cb96063beaf8ce82d1d69c/asset-v1:UDA+PRE101+2022_T2+type@asset+block/eJRqyKr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8516" y="1034115"/>
            <a:ext cx="7488832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35941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332656"/>
            <a:ext cx="89644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САМОРОБНІ СИСТЕМИ ПОЗНАЧЕННЯ</a:t>
            </a:r>
            <a:endParaRPr lang="uk-UA" sz="20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856357"/>
            <a:ext cx="842493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Саморобні системи позначення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 небезпечного району встановлюють у ситуаціях, пов’язаних із виявленням небезпеки, а також у разі неможливості встановлення постійної або тимчасової системи позначення.</a:t>
            </a:r>
          </a:p>
          <a:p>
            <a:r>
              <a:rPr lang="uk-UA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Для позначення небезпечного району та місць виявлення мін і ВНП можуть використовуватися всі доступні підручні засоби та матеріали: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каміння;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палиці (встановлюють навхрест);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фарба, нанесена на дерева або скелястий ґрунт;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прокопані канави, насипані піском смуги;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Після позначення району небезпеки на безпечній відстані від виявленої загрози, за можливості, залишайтесь у зоровому контакті із місцем, де розташована небезпека, до приїзду фахівців спеціальних служб та не допускайте туди сторонніх осіб.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6461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courses.prometheus.org.ua/assets/courseware/v1/87d31d8e2f8d5cde6acb6b52d5dffed5/asset-v1:UDA+PRE101+2022_T2+type@asset+block/DArDEDp.png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980728"/>
            <a:ext cx="7632848" cy="5597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23528" y="332656"/>
            <a:ext cx="8712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САМОРОБНІ СИСТЕМИ ПОЗНАЧЕННЯ</a:t>
            </a:r>
            <a:endParaRPr lang="uk-UA" sz="28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9877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ПОЗНАЧЕННЯ НЕБЕЗПЕЧНИХ ДІЛЯНОК ТА МІСЦЬ ВИЯВЛЕННЯ ВИБУХОНЕБЕЗПЕЧНИХ ПРЕДМЕТІВ ПІДРУЧНИМИ ЗАСОБАМИДля позначення небезпечних ділянок та місць виявлення вибухонебезпечних предметів можуть використовуватись наступні підручні засоби: • кам’яні стовпи або купи каміння; • палиці, встановлені навхрест; • фарба, нанесена на дерева або скелястий ґрунт; • прокопані канави, насипані піском смуги; • інші знаки, перешкоди. 1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61074" r="66560"/>
          <a:stretch/>
        </p:blipFill>
        <p:spPr bwMode="auto">
          <a:xfrm>
            <a:off x="227219" y="836712"/>
            <a:ext cx="4066445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ПОЗНАЧЕННЯ НЕБЕЗПЕЧНИХ ДІЛЯНОК ТА МІСЦЬ ВИЯВЛЕННЯ ВИБУХОНЕБЕЗПЕЧНИХ ПРЕДМЕТІВ ПІДРУЧНИМИ ЗАСОБАМИДля позначення небезпечних ділянок та місць виявлення вибухонебезпечних предметів можуть використовуватись наступні підручні засоби: • кам’яні стовпи або купи каміння; • палиці, встановлені навхрест; • фарба, нанесена на дерева або скелястий ґрунт; • прокопані канави, насипані піском смуги; • інші знаки, перешкоди. 1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40" t="61074" r="33119"/>
          <a:stretch/>
        </p:blipFill>
        <p:spPr bwMode="auto">
          <a:xfrm>
            <a:off x="4293664" y="3645024"/>
            <a:ext cx="4176351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260648"/>
            <a:ext cx="87849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САМОРОБНІ СИСТЕМИ ПОЗНАЧЕННЯ</a:t>
            </a:r>
            <a:endParaRPr lang="uk-UA" sz="20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35" t="37543" b="33572"/>
          <a:stretch/>
        </p:blipFill>
        <p:spPr bwMode="auto">
          <a:xfrm>
            <a:off x="5220072" y="836710"/>
            <a:ext cx="2664296" cy="261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23" t="69319"/>
          <a:stretch/>
        </p:blipFill>
        <p:spPr bwMode="auto">
          <a:xfrm>
            <a:off x="611560" y="3669487"/>
            <a:ext cx="2808312" cy="299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8868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404664"/>
            <a:ext cx="32812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Будьте уважні!</a:t>
            </a:r>
            <a:endParaRPr lang="uk-UA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8497" y="1196752"/>
            <a:ext cx="453650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отрібно пам’ятати: небезпека може підстерігати де завгодно. Тому слід завжди бути уважним та помічати все, що відбувається навкруги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будь-яку зміну в оточенні, незвичне та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неприроднє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розташування предметів, підозрілі речі та людей, їхню нетипову поведінку та вигляд. </a:t>
            </a:r>
            <a:endParaRPr lang="ru-RU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43"/>
          <a:stretch/>
        </p:blipFill>
        <p:spPr bwMode="auto">
          <a:xfrm>
            <a:off x="4756178" y="369086"/>
            <a:ext cx="4072346" cy="320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115616" y="4419790"/>
            <a:ext cx="69127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Якщо Ви помітили щось чи когось, що викликало занепокоєння, потрібно одразу ж повідомити відповідні служби за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телефонами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101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 та 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102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. Ніколи не будьте байдужим та реагуйте на всі випадки.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300077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/>
              <a:t>​</a:t>
            </a:r>
            <a:endParaRPr lang="ru-RU" dirty="0"/>
          </a:p>
        </p:txBody>
      </p:sp>
      <p:pic>
        <p:nvPicPr>
          <p:cNvPr id="4" name="Рисунок 3" descr="https://courses.prometheus.org.ua/assets/courseware/v1/6a0cc522490fe886f47d0f17522c24a2/asset-v1:UDA+PRE101+2022_T2+type@asset+block/V3dzNBl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980728"/>
            <a:ext cx="2448272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courses.prometheus.org.ua/assets/courseware/v1/7f615fe2fe69906c457a8b33f731e07f/asset-v1:UDA+PRE101+2022_T2+type@asset+block/AXcwjB2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91674" y="764704"/>
            <a:ext cx="3419872" cy="2440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courses.prometheus.org.ua/assets/courseware/v1/5275b80267c62916656c1c775f713f2c/asset-v1:UDA+PRE101+2022_T2+type@asset+block/ysi6LDr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9714" y="3774801"/>
            <a:ext cx="4761865" cy="2672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courses.prometheus.org.ua/assets/courseware/v1/e9d83cd9485a0733ac8f78c476c92c16/asset-v1:UDA+PRE101+2022_T2+type@asset+block/d76IMOu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0072" y="3778411"/>
            <a:ext cx="3533406" cy="2458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courses.prometheus.org.ua/assets/courseware/v1/f78a67f2b070e1dedabebccef7946fcb/asset-v1:UDA+PRE101+2022_T2+type@asset+block/IjYVqfI.pn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4298" y="1599292"/>
            <a:ext cx="2627784" cy="1211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467544" y="260648"/>
            <a:ext cx="32812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Будьте уважні!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5871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-64464" y="-171400"/>
            <a:ext cx="9208464" cy="7029400"/>
            <a:chOff x="-64464" y="-171400"/>
            <a:chExt cx="9208464" cy="7029400"/>
          </a:xfrm>
        </p:grpSpPr>
        <p:pic>
          <p:nvPicPr>
            <p:cNvPr id="13314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60" r="5207"/>
            <a:stretch/>
          </p:blipFill>
          <p:spPr bwMode="auto">
            <a:xfrm>
              <a:off x="-34442" y="836712"/>
              <a:ext cx="9178442" cy="37444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60" t="82208" r="5207"/>
            <a:stretch/>
          </p:blipFill>
          <p:spPr bwMode="auto">
            <a:xfrm>
              <a:off x="9493" y="4581128"/>
              <a:ext cx="9134507" cy="22768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60" r="5207" b="84272"/>
            <a:stretch/>
          </p:blipFill>
          <p:spPr bwMode="auto">
            <a:xfrm>
              <a:off x="-64464" y="-171400"/>
              <a:ext cx="9208463" cy="1008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06886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4812" y="1772816"/>
            <a:ext cx="821313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>
                <a:hlinkClick r:id="rId2"/>
              </a:rPr>
              <a:t>https://</a:t>
            </a:r>
            <a:r>
              <a:rPr lang="uk-UA" sz="2000" dirty="0" smtClean="0">
                <a:hlinkClick r:id="rId2"/>
              </a:rPr>
              <a:t>life-after-ato.com.ua/post/645</a:t>
            </a:r>
            <a:endParaRPr lang="uk-UA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hlinkClick r:id="rId3"/>
              </a:rPr>
              <a:t>https://</a:t>
            </a:r>
            <a:r>
              <a:rPr lang="en-US" sz="2000" dirty="0" smtClean="0">
                <a:hlinkClick r:id="rId3"/>
              </a:rPr>
              <a:t>tverezo.info/post/67730</a:t>
            </a:r>
            <a:endParaRPr lang="uk-UA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hlinkClick r:id="rId4"/>
              </a:rPr>
              <a:t>https</a:t>
            </a:r>
            <a:r>
              <a:rPr lang="en-US" sz="2000" dirty="0">
                <a:hlinkClick r:id="rId4"/>
              </a:rPr>
              <a:t>://</a:t>
            </a:r>
            <a:r>
              <a:rPr lang="en-US" sz="2000" dirty="0" smtClean="0">
                <a:hlinkClick r:id="rId4"/>
              </a:rPr>
              <a:t>zakon.rada.gov.ua/laws/show/2642-19#Text</a:t>
            </a:r>
            <a:endParaRPr lang="uk-UA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hlinkClick r:id="rId5"/>
              </a:rPr>
              <a:t>https://</a:t>
            </a:r>
            <a:r>
              <a:rPr lang="en-US" sz="2000" dirty="0" smtClean="0">
                <a:hlinkClick r:id="rId5"/>
              </a:rPr>
              <a:t>kh.dsns.gov.ua/news/nadzvicaini-podiyi/informaciia-shhodo-provedennia-gumanitarnogo-rozminuvannia-xarkivshhini-pirotexnicnimi-pidrozdilami-dsns-ukrayini-66</a:t>
            </a:r>
            <a:r>
              <a:rPr lang="uk-UA" sz="2000" dirty="0" smtClean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hlinkClick r:id="rId6"/>
              </a:rPr>
              <a:t>https://www.mil.gov.ua/diyalnist/protiminna-diyalnist</a:t>
            </a:r>
            <a:r>
              <a:rPr lang="en-US" sz="2000" dirty="0" smtClean="0">
                <a:hlinkClick r:id="rId6"/>
              </a:rPr>
              <a:t>/</a:t>
            </a:r>
            <a:r>
              <a:rPr lang="uk-UA" sz="2000" dirty="0" smtClean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hlinkClick r:id="rId7"/>
              </a:rPr>
              <a:t>https://uk.wikipedia.org/wiki/%D0%9E%D1%82%D1%82%D0%B0%D0%B2%D1%81%D1%8C%D0%BA%D0%B0_%</a:t>
            </a:r>
            <a:r>
              <a:rPr lang="en-US" sz="2000" dirty="0" smtClean="0">
                <a:hlinkClick r:id="rId7"/>
              </a:rPr>
              <a:t>D0%BA%D0%BE%D0%BD%D0%B2%D0%B5%D0%BD%D1%86%D1%96%D1%8F</a:t>
            </a:r>
            <a:r>
              <a:rPr lang="uk-UA" sz="2000" dirty="0" smtClean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hlinkClick r:id="rId8"/>
              </a:rPr>
              <a:t>https://</a:t>
            </a:r>
            <a:r>
              <a:rPr lang="en-US" sz="2000" dirty="0" smtClean="0">
                <a:hlinkClick r:id="rId8"/>
              </a:rPr>
              <a:t>zakon.rada.gov.ua/laws/show/995_266#Text</a:t>
            </a:r>
            <a:r>
              <a:rPr lang="uk-UA" sz="20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260648"/>
            <a:ext cx="72795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>
                <a:solidFill>
                  <a:srgbClr val="99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Список використаних джерел </a:t>
            </a:r>
            <a:endParaRPr lang="uk-UA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483768" y="1052736"/>
            <a:ext cx="29209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Інтернет-ресурси</a:t>
            </a:r>
            <a:endParaRPr lang="uk-UA" sz="2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5235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260648"/>
            <a:ext cx="770485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Цілі уроку: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uk-UA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Опрацювати нормативно-правову базу протимінної діяльності;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uk-UA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Опрацювати</a:t>
            </a:r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заходи </a:t>
            </a:r>
            <a:r>
              <a:rPr lang="uk-UA" sz="28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протимінної </a:t>
            </a:r>
            <a:r>
              <a:rPr lang="uk-UA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діяльності;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uk-UA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Опрацювати рівні системи гуманітарного розмінування;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uk-UA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Ознайомитись з міжнародними організаціями з питань протимінної діяльності.</a:t>
            </a:r>
            <a:endParaRPr lang="uk-UA" sz="2800" dirty="0">
              <a:solidFill>
                <a:srgbClr val="00B05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788" y="3894040"/>
            <a:ext cx="3276364" cy="23794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3914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2599" t="21706" r="24769" b="7741"/>
          <a:stretch/>
        </p:blipFill>
        <p:spPr>
          <a:xfrm>
            <a:off x="1619672" y="1268760"/>
            <a:ext cx="6696744" cy="504711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51520" y="188640"/>
            <a:ext cx="87129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Протимінна діяльність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- заходи, що проводяться з метою забезпечення національної безпеки та спрямовані на зменшення соціального, економічного та екологічного впливу вибухонебезпечних предметів на життя та діяльність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населення.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4829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19" y="180318"/>
            <a:ext cx="862692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Державна служба України з надзвичайних ситуацій згідно із законодавчими та нормативно-правовими актами виконує завдання щодо виявлення, знешкодження та знищення вибухонебезпечних предметів на всій території України, за винятком місцевості, наданої для діяльності Збройних Сил України та інших військових формувань.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4983" y="1811534"/>
            <a:ext cx="4090425" cy="24542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5936" y="4077072"/>
            <a:ext cx="4590082" cy="25846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20" y="1916832"/>
            <a:ext cx="3717336" cy="209060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519" y="4254058"/>
            <a:ext cx="3609687" cy="2230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13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2182" y="188640"/>
            <a:ext cx="864096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ДСНС у межах повноважень реалізує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заходи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протимінної діяльності відповідно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імплементованих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в Україні Міжнародних стандартів протимінної діяльності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IMAS»,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зокрема: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1. Організовано інформаційно-роз’яснювальну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роботу та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навчання населення щодо ризиків, пов’язаних із вибухонебезпечними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предметами та правил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поведінки у разі їх виявлення.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2. Проводиться гуманітарне розмінування ділянок місцевості та акваторій водних об'єктів від боєприпасів та інших вибухонебезпечних предметів.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008" y="3068960"/>
            <a:ext cx="3600400" cy="36004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76" y="3501009"/>
            <a:ext cx="4146886" cy="3112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36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04664"/>
            <a:ext cx="849694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3. У межах повноважень здійснюються заходи щодо знешкодження та утилізації надлишкових та непридатних до використання боєприпасів.</a:t>
            </a: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4. Надається допомога:</a:t>
            </a:r>
            <a:br>
              <a:rPr lang="uk-UA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- постраждалому населенню, у тому числі медично-психологічна допомога;</a:t>
            </a:r>
            <a:br>
              <a:rPr lang="uk-UA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- місцевим органам влади під час проведення евакуації постраждалих з уражених територій, відновлення об'єктів інфраструктури тощо.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81" y="4149079"/>
            <a:ext cx="4128995" cy="231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838168"/>
            <a:ext cx="3672408" cy="2623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4829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64096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Для забезпечення ефективної реалізації завдань та заходів у сфері гуманітарного розмінування ДСНС 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створено систему гуманітарного розмінуванн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я та забезпечено її ефективне функціонування.</a:t>
            </a:r>
            <a:br>
              <a:rPr lang="uk-UA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Система складається з трьох рівнів:</a:t>
            </a:r>
          </a:p>
          <a:p>
            <a:r>
              <a:rPr lang="uk-UA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координаційний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- комісія з питань гуманітарного розмінування, яка визначає пріоритетні напрямки діяльності;</a:t>
            </a:r>
          </a:p>
          <a:p>
            <a:r>
              <a:rPr lang="uk-UA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організаційний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- профільний структурний підрозділ апарату ДСНС, що забезпечує організацію та контроль за виконанням завдань із гуманітарного розмінування;</a:t>
            </a:r>
          </a:p>
          <a:p>
            <a:r>
              <a:rPr lang="uk-UA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виконавчий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- піротехнічні підрозділи ДСНС, які забезпечують виконання практичної складової комплексу заходів гуманітарного розмінування.</a:t>
            </a:r>
          </a:p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Для реалізації завдань з гуманітарного розмінування у ДСНС існує угрупування у складі 100 піротехнічних відділень штатною чисельністю понад 600 чол., які дислокуються у кожному регіоні України.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15" y="4718323"/>
            <a:ext cx="26193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718323"/>
            <a:ext cx="2615634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998" y="4656303"/>
            <a:ext cx="3178324" cy="1789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4829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50" t="20545" r="15727" b="8444"/>
          <a:stretch/>
        </p:blipFill>
        <p:spPr bwMode="auto">
          <a:xfrm>
            <a:off x="376093" y="957357"/>
            <a:ext cx="3098628" cy="1914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42" t="28173" r="18196" b="16531"/>
          <a:stretch/>
        </p:blipFill>
        <p:spPr bwMode="auto">
          <a:xfrm>
            <a:off x="3902027" y="1022107"/>
            <a:ext cx="2369850" cy="123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01" t="18894" r="23046" b="16029"/>
          <a:stretch/>
        </p:blipFill>
        <p:spPr bwMode="auto">
          <a:xfrm>
            <a:off x="7020272" y="2132703"/>
            <a:ext cx="1818457" cy="1478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1" t="12131"/>
          <a:stretch/>
        </p:blipFill>
        <p:spPr bwMode="auto">
          <a:xfrm>
            <a:off x="323011" y="2924944"/>
            <a:ext cx="3100596" cy="1751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3" t="17961" r="3263" b="9698"/>
          <a:stretch/>
        </p:blipFill>
        <p:spPr bwMode="auto">
          <a:xfrm>
            <a:off x="479713" y="4860332"/>
            <a:ext cx="3179908" cy="149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5" t="16661" r="10927" b="18173"/>
          <a:stretch/>
        </p:blipFill>
        <p:spPr bwMode="auto">
          <a:xfrm>
            <a:off x="3659621" y="2642145"/>
            <a:ext cx="2981397" cy="1528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8935" y="4293096"/>
            <a:ext cx="3769495" cy="2287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5761" y="188640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В рамках реалізації заходів протимінної діяльності ДСНС співпрацює з різними країнами та міжнародними організаціями, серед яких:</a:t>
            </a:r>
          </a:p>
        </p:txBody>
      </p:sp>
    </p:spTree>
    <p:extLst>
      <p:ext uri="{BB962C8B-B14F-4D97-AF65-F5344CB8AC3E}">
        <p14:creationId xmlns:p14="http://schemas.microsoft.com/office/powerpoint/2010/main" val="3894829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4969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endParaRPr lang="uk-UA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260648"/>
            <a:ext cx="871296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1997: прийняття Оттавської конвенції</a:t>
            </a:r>
            <a:r>
              <a:rPr lang="uk-UA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Оттавська </a:t>
            </a:r>
            <a:r>
              <a:rPr lang="uk-UA" b="1" dirty="0" err="1" smtClean="0">
                <a:latin typeface="Times New Roman" pitchFamily="18" charset="0"/>
                <a:cs typeface="Times New Roman" pitchFamily="18" charset="0"/>
              </a:rPr>
              <a:t>конвенція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 або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Конвенція про заборону застосування, накопичення запасів, виробництво і передачу протипіхотних мін та про їх знищення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2" tooltip="Англійська мова"/>
              </a:rPr>
              <a:t>англ.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Convention on the Prohibition of the Use, Stockpiling, Production and Transfer of Anti-Personnel Mines and on their Destruction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—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міжнародна угода (договір, конвенція), спрямована на припинення використання протипіхотних мін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як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одного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із засобів збройної боротьби.</a:t>
            </a:r>
          </a:p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Ухвалена на дипломатичній конференції в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Осло 18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вересня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1997 і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відкрита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підписання в Оттаві 3-4 грудня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1997 року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Конвенція набрала чинності  1 березня 1999. </a:t>
            </a:r>
            <a:endParaRPr lang="uk-UA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/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Україна підписала конвенцію у лютому 1999 року у Нью-Йорку. Ратифікація договору  Верховною Радою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ві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дбулася 18 травня 2005 року. На час підписання угоди Україна порядкувала п’ятим найбільшим арсеналом протипіхотних мін у світі (після Китаю, Російської Федерації, США та Пакистану), що дістався їй у спадок від Радянського Союзу та налічував 6 млн мін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тип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у ПМФ-1. 27 травня 2003 року на Донеччині, у результаті виконання рамкової домовленості між Кабінетом Міністрів України і урядом Канади про ліквідацію протипіхотних мін в Україні, було ліквідовано останню міну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тип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у ПМН.</a:t>
            </a: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Розробка та підписання договору стали результатом діяльності </a:t>
            </a:r>
            <a:r>
              <a:rPr lang="uk-UA" dirty="0" smtClean="0">
                <a:latin typeface="Times New Roman" pitchFamily="18" charset="0"/>
                <a:cs typeface="Times New Roman" pitchFamily="18" charset="0"/>
                <a:hlinkClick r:id="rId3" tooltip="Міжнародна кампанія по забороні протипіхотних мін (ще не написана)"/>
              </a:rPr>
              <a:t>Міжнародної кампанії по забороні протипіхотних мін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endParaRPr lang="uk-UA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373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334</TotalTime>
  <Words>517</Words>
  <Application>Microsoft Office PowerPoint</Application>
  <PresentationFormat>Экран (4:3)</PresentationFormat>
  <Paragraphs>54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Исполнительная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KrotySOFT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comp</dc:creator>
  <cp:lastModifiedBy>comp</cp:lastModifiedBy>
  <cp:revision>78</cp:revision>
  <dcterms:created xsi:type="dcterms:W3CDTF">2020-11-22T18:03:48Z</dcterms:created>
  <dcterms:modified xsi:type="dcterms:W3CDTF">2023-04-06T15:46:43Z</dcterms:modified>
</cp:coreProperties>
</file>