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76"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35" autoAdjust="0"/>
    <p:restoredTop sz="94660"/>
  </p:normalViewPr>
  <p:slideViewPr>
    <p:cSldViewPr>
      <p:cViewPr>
        <p:scale>
          <a:sx n="78" d="100"/>
          <a:sy n="78" d="100"/>
        </p:scale>
        <p:origin x="-1134"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53F84E43-CAA6-4D3F-A7BD-BFD5B9FCD3B6}" type="datetimeFigureOut">
              <a:rPr lang="uk-UA" smtClean="0"/>
              <a:t>26.05.2023</a:t>
            </a:fld>
            <a:endParaRPr lang="uk-UA" dirty="0"/>
          </a:p>
        </p:txBody>
      </p:sp>
      <p:sp>
        <p:nvSpPr>
          <p:cNvPr id="20" name="Нижний колонтитул 19"/>
          <p:cNvSpPr>
            <a:spLocks noGrp="1"/>
          </p:cNvSpPr>
          <p:nvPr>
            <p:ph type="ftr" sz="quarter" idx="11"/>
          </p:nvPr>
        </p:nvSpPr>
        <p:spPr/>
        <p:txBody>
          <a:bodyPr/>
          <a:lstStyle>
            <a:extLst/>
          </a:lstStyle>
          <a:p>
            <a:endParaRPr lang="uk-UA" dirty="0"/>
          </a:p>
        </p:txBody>
      </p:sp>
      <p:sp>
        <p:nvSpPr>
          <p:cNvPr id="10" name="Номер слайда 9"/>
          <p:cNvSpPr>
            <a:spLocks noGrp="1"/>
          </p:cNvSpPr>
          <p:nvPr>
            <p:ph type="sldNum" sz="quarter" idx="12"/>
          </p:nvPr>
        </p:nvSpPr>
        <p:spPr/>
        <p:txBody>
          <a:bodyPr/>
          <a:lstStyle>
            <a:extLst/>
          </a:lstStyle>
          <a:p>
            <a:fld id="{4D177F1A-84A1-42F7-9F82-0097670EA8E0}" type="slidenum">
              <a:rPr lang="uk-UA" smtClean="0"/>
              <a:t>‹#›</a:t>
            </a:fld>
            <a:endParaRPr lang="uk-UA" dirty="0"/>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3F84E43-CAA6-4D3F-A7BD-BFD5B9FCD3B6}" type="datetimeFigureOut">
              <a:rPr lang="uk-UA" smtClean="0"/>
              <a:t>26.05.2023</a:t>
            </a:fld>
            <a:endParaRPr lang="uk-UA" dirty="0"/>
          </a:p>
        </p:txBody>
      </p:sp>
      <p:sp>
        <p:nvSpPr>
          <p:cNvPr id="5" name="Нижний колонтитул 4"/>
          <p:cNvSpPr>
            <a:spLocks noGrp="1"/>
          </p:cNvSpPr>
          <p:nvPr>
            <p:ph type="ftr" sz="quarter" idx="11"/>
          </p:nvPr>
        </p:nvSpPr>
        <p:spPr/>
        <p:txBody>
          <a:bodyPr/>
          <a:lstStyle>
            <a:extLst/>
          </a:lstStyle>
          <a:p>
            <a:endParaRPr lang="uk-UA" dirty="0"/>
          </a:p>
        </p:txBody>
      </p:sp>
      <p:sp>
        <p:nvSpPr>
          <p:cNvPr id="6" name="Номер слайда 5"/>
          <p:cNvSpPr>
            <a:spLocks noGrp="1"/>
          </p:cNvSpPr>
          <p:nvPr>
            <p:ph type="sldNum" sz="quarter" idx="12"/>
          </p:nvPr>
        </p:nvSpPr>
        <p:spPr/>
        <p:txBody>
          <a:bodyPr/>
          <a:lstStyle>
            <a:extLst/>
          </a:lstStyle>
          <a:p>
            <a:fld id="{4D177F1A-84A1-42F7-9F82-0097670EA8E0}" type="slidenum">
              <a:rPr lang="uk-UA" smtClean="0"/>
              <a:t>‹#›</a:t>
            </a:fld>
            <a:endParaRPr lang="uk-U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3F84E43-CAA6-4D3F-A7BD-BFD5B9FCD3B6}" type="datetimeFigureOut">
              <a:rPr lang="uk-UA" smtClean="0"/>
              <a:t>26.05.2023</a:t>
            </a:fld>
            <a:endParaRPr lang="uk-UA" dirty="0"/>
          </a:p>
        </p:txBody>
      </p:sp>
      <p:sp>
        <p:nvSpPr>
          <p:cNvPr id="5" name="Нижний колонтитул 4"/>
          <p:cNvSpPr>
            <a:spLocks noGrp="1"/>
          </p:cNvSpPr>
          <p:nvPr>
            <p:ph type="ftr" sz="quarter" idx="11"/>
          </p:nvPr>
        </p:nvSpPr>
        <p:spPr/>
        <p:txBody>
          <a:bodyPr/>
          <a:lstStyle>
            <a:extLst/>
          </a:lstStyle>
          <a:p>
            <a:endParaRPr lang="uk-UA" dirty="0"/>
          </a:p>
        </p:txBody>
      </p:sp>
      <p:sp>
        <p:nvSpPr>
          <p:cNvPr id="6" name="Номер слайда 5"/>
          <p:cNvSpPr>
            <a:spLocks noGrp="1"/>
          </p:cNvSpPr>
          <p:nvPr>
            <p:ph type="sldNum" sz="quarter" idx="12"/>
          </p:nvPr>
        </p:nvSpPr>
        <p:spPr/>
        <p:txBody>
          <a:bodyPr/>
          <a:lstStyle>
            <a:extLst/>
          </a:lstStyle>
          <a:p>
            <a:fld id="{4D177F1A-84A1-42F7-9F82-0097670EA8E0}" type="slidenum">
              <a:rPr lang="uk-UA" smtClean="0"/>
              <a:t>‹#›</a:t>
            </a:fld>
            <a:endParaRPr lang="uk-U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3F84E43-CAA6-4D3F-A7BD-BFD5B9FCD3B6}" type="datetimeFigureOut">
              <a:rPr lang="uk-UA" smtClean="0"/>
              <a:t>26.05.2023</a:t>
            </a:fld>
            <a:endParaRPr lang="uk-UA" dirty="0"/>
          </a:p>
        </p:txBody>
      </p:sp>
      <p:sp>
        <p:nvSpPr>
          <p:cNvPr id="5" name="Нижний колонтитул 4"/>
          <p:cNvSpPr>
            <a:spLocks noGrp="1"/>
          </p:cNvSpPr>
          <p:nvPr>
            <p:ph type="ftr" sz="quarter" idx="11"/>
          </p:nvPr>
        </p:nvSpPr>
        <p:spPr/>
        <p:txBody>
          <a:bodyPr/>
          <a:lstStyle>
            <a:extLst/>
          </a:lstStyle>
          <a:p>
            <a:endParaRPr lang="uk-UA" dirty="0"/>
          </a:p>
        </p:txBody>
      </p:sp>
      <p:sp>
        <p:nvSpPr>
          <p:cNvPr id="6" name="Номер слайда 5"/>
          <p:cNvSpPr>
            <a:spLocks noGrp="1"/>
          </p:cNvSpPr>
          <p:nvPr>
            <p:ph type="sldNum" sz="quarter" idx="12"/>
          </p:nvPr>
        </p:nvSpPr>
        <p:spPr/>
        <p:txBody>
          <a:bodyPr/>
          <a:lstStyle>
            <a:extLst/>
          </a:lstStyle>
          <a:p>
            <a:fld id="{4D177F1A-84A1-42F7-9F82-0097670EA8E0}" type="slidenum">
              <a:rPr lang="uk-UA" smtClean="0"/>
              <a:t>‹#›</a:t>
            </a:fld>
            <a:endParaRPr lang="uk-U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3F84E43-CAA6-4D3F-A7BD-BFD5B9FCD3B6}" type="datetimeFigureOut">
              <a:rPr lang="uk-UA" smtClean="0"/>
              <a:t>26.05.2023</a:t>
            </a:fld>
            <a:endParaRPr lang="uk-UA" dirty="0"/>
          </a:p>
        </p:txBody>
      </p:sp>
      <p:sp>
        <p:nvSpPr>
          <p:cNvPr id="5" name="Нижний колонтитул 4"/>
          <p:cNvSpPr>
            <a:spLocks noGrp="1"/>
          </p:cNvSpPr>
          <p:nvPr>
            <p:ph type="ftr" sz="quarter" idx="11"/>
          </p:nvPr>
        </p:nvSpPr>
        <p:spPr/>
        <p:txBody>
          <a:bodyPr/>
          <a:lstStyle>
            <a:extLst/>
          </a:lstStyle>
          <a:p>
            <a:endParaRPr lang="uk-UA" dirty="0"/>
          </a:p>
        </p:txBody>
      </p:sp>
      <p:sp>
        <p:nvSpPr>
          <p:cNvPr id="6" name="Номер слайда 5"/>
          <p:cNvSpPr>
            <a:spLocks noGrp="1"/>
          </p:cNvSpPr>
          <p:nvPr>
            <p:ph type="sldNum" sz="quarter" idx="12"/>
          </p:nvPr>
        </p:nvSpPr>
        <p:spPr/>
        <p:txBody>
          <a:bodyPr/>
          <a:lstStyle>
            <a:extLst/>
          </a:lstStyle>
          <a:p>
            <a:fld id="{4D177F1A-84A1-42F7-9F82-0097670EA8E0}" type="slidenum">
              <a:rPr lang="uk-UA" smtClean="0"/>
              <a:t>‹#›</a:t>
            </a:fld>
            <a:endParaRPr lang="uk-UA" dirty="0"/>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3F84E43-CAA6-4D3F-A7BD-BFD5B9FCD3B6}" type="datetimeFigureOut">
              <a:rPr lang="uk-UA" smtClean="0"/>
              <a:t>26.05.2023</a:t>
            </a:fld>
            <a:endParaRPr lang="uk-UA" dirty="0"/>
          </a:p>
        </p:txBody>
      </p:sp>
      <p:sp>
        <p:nvSpPr>
          <p:cNvPr id="6" name="Нижний колонтитул 5"/>
          <p:cNvSpPr>
            <a:spLocks noGrp="1"/>
          </p:cNvSpPr>
          <p:nvPr>
            <p:ph type="ftr" sz="quarter" idx="11"/>
          </p:nvPr>
        </p:nvSpPr>
        <p:spPr/>
        <p:txBody>
          <a:bodyPr/>
          <a:lstStyle>
            <a:extLst/>
          </a:lstStyle>
          <a:p>
            <a:endParaRPr lang="uk-UA" dirty="0"/>
          </a:p>
        </p:txBody>
      </p:sp>
      <p:sp>
        <p:nvSpPr>
          <p:cNvPr id="7" name="Номер слайда 6"/>
          <p:cNvSpPr>
            <a:spLocks noGrp="1"/>
          </p:cNvSpPr>
          <p:nvPr>
            <p:ph type="sldNum" sz="quarter" idx="12"/>
          </p:nvPr>
        </p:nvSpPr>
        <p:spPr/>
        <p:txBody>
          <a:bodyPr/>
          <a:lstStyle>
            <a:extLst/>
          </a:lstStyle>
          <a:p>
            <a:fld id="{4D177F1A-84A1-42F7-9F82-0097670EA8E0}" type="slidenum">
              <a:rPr lang="uk-UA" smtClean="0"/>
              <a:t>‹#›</a:t>
            </a:fld>
            <a:endParaRPr lang="uk-U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3F84E43-CAA6-4D3F-A7BD-BFD5B9FCD3B6}" type="datetimeFigureOut">
              <a:rPr lang="uk-UA" smtClean="0"/>
              <a:t>26.05.2023</a:t>
            </a:fld>
            <a:endParaRPr lang="uk-UA" dirty="0"/>
          </a:p>
        </p:txBody>
      </p:sp>
      <p:sp>
        <p:nvSpPr>
          <p:cNvPr id="8" name="Нижний колонтитул 7"/>
          <p:cNvSpPr>
            <a:spLocks noGrp="1"/>
          </p:cNvSpPr>
          <p:nvPr>
            <p:ph type="ftr" sz="quarter" idx="11"/>
          </p:nvPr>
        </p:nvSpPr>
        <p:spPr/>
        <p:txBody>
          <a:bodyPr/>
          <a:lstStyle>
            <a:extLst/>
          </a:lstStyle>
          <a:p>
            <a:endParaRPr lang="uk-UA" dirty="0"/>
          </a:p>
        </p:txBody>
      </p:sp>
      <p:sp>
        <p:nvSpPr>
          <p:cNvPr id="9" name="Номер слайда 8"/>
          <p:cNvSpPr>
            <a:spLocks noGrp="1"/>
          </p:cNvSpPr>
          <p:nvPr>
            <p:ph type="sldNum" sz="quarter" idx="12"/>
          </p:nvPr>
        </p:nvSpPr>
        <p:spPr/>
        <p:txBody>
          <a:bodyPr/>
          <a:lstStyle>
            <a:extLst/>
          </a:lstStyle>
          <a:p>
            <a:fld id="{4D177F1A-84A1-42F7-9F82-0097670EA8E0}" type="slidenum">
              <a:rPr lang="uk-UA" smtClean="0"/>
              <a:t>‹#›</a:t>
            </a:fld>
            <a:endParaRPr lang="uk-U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3F84E43-CAA6-4D3F-A7BD-BFD5B9FCD3B6}" type="datetimeFigureOut">
              <a:rPr lang="uk-UA" smtClean="0"/>
              <a:t>26.05.2023</a:t>
            </a:fld>
            <a:endParaRPr lang="uk-UA" dirty="0"/>
          </a:p>
        </p:txBody>
      </p:sp>
      <p:sp>
        <p:nvSpPr>
          <p:cNvPr id="4" name="Нижний колонтитул 3"/>
          <p:cNvSpPr>
            <a:spLocks noGrp="1"/>
          </p:cNvSpPr>
          <p:nvPr>
            <p:ph type="ftr" sz="quarter" idx="11"/>
          </p:nvPr>
        </p:nvSpPr>
        <p:spPr/>
        <p:txBody>
          <a:bodyPr/>
          <a:lstStyle>
            <a:extLst/>
          </a:lstStyle>
          <a:p>
            <a:endParaRPr lang="uk-UA" dirty="0"/>
          </a:p>
        </p:txBody>
      </p:sp>
      <p:sp>
        <p:nvSpPr>
          <p:cNvPr id="5" name="Номер слайда 4"/>
          <p:cNvSpPr>
            <a:spLocks noGrp="1"/>
          </p:cNvSpPr>
          <p:nvPr>
            <p:ph type="sldNum" sz="quarter" idx="12"/>
          </p:nvPr>
        </p:nvSpPr>
        <p:spPr/>
        <p:txBody>
          <a:bodyPr/>
          <a:lstStyle>
            <a:extLst/>
          </a:lstStyle>
          <a:p>
            <a:fld id="{4D177F1A-84A1-42F7-9F82-0097670EA8E0}" type="slidenum">
              <a:rPr lang="uk-UA" smtClean="0"/>
              <a:t>‹#›</a:t>
            </a:fld>
            <a:endParaRPr lang="uk-U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Дата 1"/>
          <p:cNvSpPr>
            <a:spLocks noGrp="1"/>
          </p:cNvSpPr>
          <p:nvPr>
            <p:ph type="dt" sz="half" idx="10"/>
          </p:nvPr>
        </p:nvSpPr>
        <p:spPr/>
        <p:txBody>
          <a:bodyPr/>
          <a:lstStyle>
            <a:extLst/>
          </a:lstStyle>
          <a:p>
            <a:fld id="{53F84E43-CAA6-4D3F-A7BD-BFD5B9FCD3B6}" type="datetimeFigureOut">
              <a:rPr lang="uk-UA" smtClean="0"/>
              <a:t>26.05.2023</a:t>
            </a:fld>
            <a:endParaRPr lang="uk-UA" dirty="0"/>
          </a:p>
        </p:txBody>
      </p:sp>
      <p:sp>
        <p:nvSpPr>
          <p:cNvPr id="3" name="Нижний колонтитул 2"/>
          <p:cNvSpPr>
            <a:spLocks noGrp="1"/>
          </p:cNvSpPr>
          <p:nvPr>
            <p:ph type="ftr" sz="quarter" idx="11"/>
          </p:nvPr>
        </p:nvSpPr>
        <p:spPr/>
        <p:txBody>
          <a:bodyPr/>
          <a:lstStyle>
            <a:extLst/>
          </a:lstStyle>
          <a:p>
            <a:endParaRPr lang="uk-UA" dirty="0"/>
          </a:p>
        </p:txBody>
      </p:sp>
      <p:sp>
        <p:nvSpPr>
          <p:cNvPr id="4" name="Номер слайда 3"/>
          <p:cNvSpPr>
            <a:spLocks noGrp="1"/>
          </p:cNvSpPr>
          <p:nvPr>
            <p:ph type="sldNum" sz="quarter" idx="12"/>
          </p:nvPr>
        </p:nvSpPr>
        <p:spPr/>
        <p:txBody>
          <a:bodyPr/>
          <a:lstStyle>
            <a:extLst/>
          </a:lstStyle>
          <a:p>
            <a:fld id="{4D177F1A-84A1-42F7-9F82-0097670EA8E0}" type="slidenum">
              <a:rPr lang="uk-UA" smtClean="0"/>
              <a:t>‹#›</a:t>
            </a:fld>
            <a:endParaRPr lang="uk-UA" dirty="0"/>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3F84E43-CAA6-4D3F-A7BD-BFD5B9FCD3B6}" type="datetimeFigureOut">
              <a:rPr lang="uk-UA" smtClean="0"/>
              <a:t>26.05.2023</a:t>
            </a:fld>
            <a:endParaRPr lang="uk-UA" dirty="0"/>
          </a:p>
        </p:txBody>
      </p:sp>
      <p:sp>
        <p:nvSpPr>
          <p:cNvPr id="6" name="Нижний колонтитул 5"/>
          <p:cNvSpPr>
            <a:spLocks noGrp="1"/>
          </p:cNvSpPr>
          <p:nvPr>
            <p:ph type="ftr" sz="quarter" idx="11"/>
          </p:nvPr>
        </p:nvSpPr>
        <p:spPr/>
        <p:txBody>
          <a:bodyPr/>
          <a:lstStyle>
            <a:extLst/>
          </a:lstStyle>
          <a:p>
            <a:endParaRPr lang="uk-UA" dirty="0"/>
          </a:p>
        </p:txBody>
      </p:sp>
      <p:sp>
        <p:nvSpPr>
          <p:cNvPr id="7" name="Номер слайда 6"/>
          <p:cNvSpPr>
            <a:spLocks noGrp="1"/>
          </p:cNvSpPr>
          <p:nvPr>
            <p:ph type="sldNum" sz="quarter" idx="12"/>
          </p:nvPr>
        </p:nvSpPr>
        <p:spPr/>
        <p:txBody>
          <a:bodyPr/>
          <a:lstStyle>
            <a:extLst/>
          </a:lstStyle>
          <a:p>
            <a:fld id="{4D177F1A-84A1-42F7-9F82-0097670EA8E0}" type="slidenum">
              <a:rPr lang="uk-UA" smtClean="0"/>
              <a:t>‹#›</a:t>
            </a:fld>
            <a:endParaRPr lang="uk-U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53F84E43-CAA6-4D3F-A7BD-BFD5B9FCD3B6}" type="datetimeFigureOut">
              <a:rPr lang="uk-UA" smtClean="0"/>
              <a:t>26.05.2023</a:t>
            </a:fld>
            <a:endParaRPr lang="uk-UA" dirty="0"/>
          </a:p>
        </p:txBody>
      </p:sp>
      <p:sp>
        <p:nvSpPr>
          <p:cNvPr id="6" name="Нижний колонтитул 5"/>
          <p:cNvSpPr>
            <a:spLocks noGrp="1"/>
          </p:cNvSpPr>
          <p:nvPr>
            <p:ph type="ftr" sz="quarter" idx="11"/>
          </p:nvPr>
        </p:nvSpPr>
        <p:spPr/>
        <p:txBody>
          <a:bodyPr/>
          <a:lstStyle>
            <a:extLst/>
          </a:lstStyle>
          <a:p>
            <a:endParaRPr lang="uk-UA" dirty="0"/>
          </a:p>
        </p:txBody>
      </p:sp>
      <p:sp>
        <p:nvSpPr>
          <p:cNvPr id="7" name="Номер слайда 6"/>
          <p:cNvSpPr>
            <a:spLocks noGrp="1"/>
          </p:cNvSpPr>
          <p:nvPr>
            <p:ph type="sldNum" sz="quarter" idx="12"/>
          </p:nvPr>
        </p:nvSpPr>
        <p:spPr/>
        <p:txBody>
          <a:bodyPr/>
          <a:lstStyle>
            <a:extLst/>
          </a:lstStyle>
          <a:p>
            <a:fld id="{4D177F1A-84A1-42F7-9F82-0097670EA8E0}" type="slidenum">
              <a:rPr lang="uk-UA" smtClean="0"/>
              <a:t>‹#›</a:t>
            </a:fld>
            <a:endParaRPr lang="uk-UA" dirty="0"/>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dirty="0"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3F84E43-CAA6-4D3F-A7BD-BFD5B9FCD3B6}" type="datetimeFigureOut">
              <a:rPr lang="uk-UA" smtClean="0"/>
              <a:t>26.05.2023</a:t>
            </a:fld>
            <a:endParaRPr lang="uk-UA" dirty="0"/>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uk-UA" dirty="0"/>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D177F1A-84A1-42F7-9F82-0097670EA8E0}" type="slidenum">
              <a:rPr lang="uk-UA" smtClean="0"/>
              <a:t>‹#›</a:t>
            </a:fld>
            <a:endParaRPr lang="uk-UA" dirty="0"/>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youtube.com/watch?v=2bcPcZ7iC6U" TargetMode="External"/><Relationship Id="rId2" Type="http://schemas.openxmlformats.org/officeDocument/2006/relationships/hyperlink" Target="https://www.youtube.com/watch?v=sh_9sceAcdc" TargetMode="External"/><Relationship Id="rId1" Type="http://schemas.openxmlformats.org/officeDocument/2006/relationships/slideLayout" Target="../slideLayouts/slideLayout2.xml"/><Relationship Id="rId4" Type="http://schemas.openxmlformats.org/officeDocument/2006/relationships/hyperlink" Target="https://www.youtube.com/watch?v=JpCvN3--5is"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uk.wikipedia.org/wiki/%D0%A1%D1%82%D0%B0%D1%82%D1%83%D1%82_%D0%9E%D0%9E%D0%9D" TargetMode="External"/><Relationship Id="rId2" Type="http://schemas.openxmlformats.org/officeDocument/2006/relationships/hyperlink" Target="https://uk.wikipedia.org/wiki/%D0%9C%D1%96%D0%B6%D0%BD%D0%B0%D1%80%D0%BE%D0%B4%D0%BD%D0%B5_%D0%B3%D1%83%D0%BC%D0%B0%D0%BD%D1%96%D1%82%D0%B0%D1%80%D0%BD%D0%B5_%D0%BF%D1%80%D0%B0%D0%B2%D0%BE" TargetMode="External"/><Relationship Id="rId1" Type="http://schemas.openxmlformats.org/officeDocument/2006/relationships/slideLayout" Target="../slideLayouts/slideLayout2.xml"/><Relationship Id="rId5" Type="http://schemas.openxmlformats.org/officeDocument/2006/relationships/hyperlink" Target="https://uk.wikipedia.org/wiki/%D0%A0%D0%B0%D0%B4%D0%B0_%D0%91%D0%B5%D0%B7%D0%BF%D0%B5%D0%BA%D0%B8_%D0%9E%D0%9E%D0%9D" TargetMode="External"/><Relationship Id="rId4" Type="http://schemas.openxmlformats.org/officeDocument/2006/relationships/hyperlink" Target="https://uk.wikipedia.org/wiki/1945"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uk.wikipedia.org/wiki/%D0%9C%D1%96%D0%B6%D0%BD%D0%B0%D1%80%D0%BE%D0%B4%D0%BD%D0%B5_%D0%B3%D1%83%D0%BC%D0%B0%D0%BD%D1%96%D1%82%D0%B0%D1%80%D0%BD%D0%B5_%D0%BF%D1%80%D0%B0%D0%B2%D0%B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uk.wikipedia.org/wiki/%D0%9E%D1%82%D1%80%D1%83%D1%82%D0%B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uk.wikipedia.org/wiki/%D0%9C%D0%B8%D1%81%D1%82%D0%B5%D1%86%D1%82%D0%B2%D0%BE" TargetMode="External"/><Relationship Id="rId2" Type="http://schemas.openxmlformats.org/officeDocument/2006/relationships/hyperlink" Target="https://uk.wikipedia.org/wiki/%D0%A0%D0%B5%D0%BB%D1%96%D0%B3%D1%96%D1%8F" TargetMode="External"/><Relationship Id="rId1" Type="http://schemas.openxmlformats.org/officeDocument/2006/relationships/slideLayout" Target="../slideLayouts/slideLayout2.xml"/><Relationship Id="rId5" Type="http://schemas.openxmlformats.org/officeDocument/2006/relationships/hyperlink" Target="https://uk.wikipedia.org/wiki/%D0%9C%D0%B0%D1%80%D0%BE%D0%B4%D0%B5%D1%80%D1%81%D1%82%D0%B2%D0%BE" TargetMode="External"/><Relationship Id="rId4" Type="http://schemas.openxmlformats.org/officeDocument/2006/relationships/hyperlink" Target="https://uk.wikipedia.org/wiki/%D0%9D%D0%B0%D1%83%D0%BA%D0%B0"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uk.wikipedia.org/wiki/%D0%93%D1%83%D0%BC%D0%B0%D0%BD%D1%96%D0%B7%D0%BC" TargetMode="External"/><Relationship Id="rId2" Type="http://schemas.openxmlformats.org/officeDocument/2006/relationships/hyperlink" Target="https://uk.wikipedia.org/w/index.php?title=%D0%A1%D0%B0%D0%BD%D0%BA%D1%82-%D0%9F%D0%B5%D1%82%D0%B5%D1%80%D0%B1%D1%83%D1%80%D0%B7%D1%8C%D0%BA%D0%B0_%D0%B4%D0%B5%D0%BA%D0%BB%D0%B0%D1%80%D0%B0%D1%86%D1%96%D1%8F_1868&amp;action=edit&amp;redlink=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32560" y="260648"/>
            <a:ext cx="7406640" cy="1472184"/>
          </a:xfrm>
        </p:spPr>
        <p:txBody>
          <a:bodyPr>
            <a:noAutofit/>
          </a:bodyPr>
          <a:lstStyle/>
          <a:p>
            <a:r>
              <a:rPr lang="uk-UA" sz="3200" dirty="0" smtClean="0">
                <a:solidFill>
                  <a:srgbClr val="FF0000"/>
                </a:solidFill>
              </a:rPr>
              <a:t>ОСНОВНІ ПОЛОЖЕННЯ МІЖНАРОДНОГО ГУМАНІТАРНОГО ПРАВА </a:t>
            </a:r>
            <a:endParaRPr lang="uk-UA" sz="3200" dirty="0">
              <a:solidFill>
                <a:srgbClr val="FF0000"/>
              </a:solidFill>
            </a:endParaRPr>
          </a:p>
        </p:txBody>
      </p:sp>
      <p:sp>
        <p:nvSpPr>
          <p:cNvPr id="3" name="Подзаголовок 2"/>
          <p:cNvSpPr>
            <a:spLocks noGrp="1"/>
          </p:cNvSpPr>
          <p:nvPr>
            <p:ph type="subTitle" idx="1"/>
          </p:nvPr>
        </p:nvSpPr>
        <p:spPr>
          <a:xfrm>
            <a:off x="1432560" y="1850064"/>
            <a:ext cx="7243896" cy="4171224"/>
          </a:xfrm>
        </p:spPr>
        <p:txBody>
          <a:bodyPr>
            <a:normAutofit fontScale="47500" lnSpcReduction="20000"/>
          </a:bodyPr>
          <a:lstStyle/>
          <a:p>
            <a:pPr algn="ctr"/>
            <a:r>
              <a:rPr lang="uk-UA" sz="11100" b="1" dirty="0" smtClean="0">
                <a:solidFill>
                  <a:srgbClr val="002060"/>
                </a:solidFill>
              </a:rPr>
              <a:t>ЗАСТОСУВАННЯ МГП. ЗАСОБИ І МЕТОДИ ВЕДЕННЯ ВОЄННИХ ДІЙ.</a:t>
            </a:r>
          </a:p>
          <a:p>
            <a:endParaRPr lang="uk-UA" dirty="0"/>
          </a:p>
          <a:p>
            <a:endParaRPr lang="uk-UA" dirty="0" smtClean="0"/>
          </a:p>
          <a:p>
            <a:r>
              <a:rPr lang="uk-UA" sz="5500" dirty="0"/>
              <a:t> </a:t>
            </a:r>
            <a:r>
              <a:rPr lang="uk-UA" sz="5500" dirty="0" smtClean="0"/>
              <a:t> </a:t>
            </a:r>
          </a:p>
          <a:p>
            <a:endParaRPr lang="uk-UA" dirty="0"/>
          </a:p>
          <a:p>
            <a:endParaRPr lang="uk-UA" dirty="0" smtClean="0"/>
          </a:p>
          <a:p>
            <a:r>
              <a:rPr lang="uk-UA" dirty="0"/>
              <a:t> </a:t>
            </a:r>
            <a:r>
              <a:rPr lang="uk-UA" dirty="0" smtClean="0"/>
              <a:t>                                     </a:t>
            </a:r>
            <a:endParaRPr lang="uk-U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таблица.png"/>
          <p:cNvPicPr>
            <a:picLocks noGrp="1" noChangeAspect="1"/>
          </p:cNvPicPr>
          <p:nvPr>
            <p:ph idx="1"/>
          </p:nvPr>
        </p:nvPicPr>
        <p:blipFill>
          <a:blip r:embed="rId2"/>
          <a:stretch>
            <a:fillRect/>
          </a:stretch>
        </p:blipFill>
        <p:spPr>
          <a:xfrm>
            <a:off x="74497" y="928670"/>
            <a:ext cx="9069503" cy="392909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ПРИНЦИПИ МГП</a:t>
            </a:r>
            <a:endParaRPr lang="uk-UA" dirty="0"/>
          </a:p>
        </p:txBody>
      </p:sp>
      <p:sp>
        <p:nvSpPr>
          <p:cNvPr id="3" name="Содержимое 2"/>
          <p:cNvSpPr>
            <a:spLocks noGrp="1"/>
          </p:cNvSpPr>
          <p:nvPr>
            <p:ph idx="1"/>
          </p:nvPr>
        </p:nvSpPr>
        <p:spPr/>
        <p:txBody>
          <a:bodyPr>
            <a:normAutofit fontScale="77500" lnSpcReduction="20000"/>
          </a:bodyPr>
          <a:lstStyle/>
          <a:p>
            <a:r>
              <a:rPr lang="uk-UA" dirty="0" smtClean="0"/>
              <a:t>Принцип гуманності є найбільш загальним принципом у міжнародному гуманітарному праві; він об'єднує всі положення у логічно побудовану систему норм, які застосовують під час збройних конфліктів і тісно пов'язані з суміжними галузями міжнародного права. Насправді ж усі інші принципи гуманітарного права є похідними від нього, їх зміст розкривається в конкретизації окремих його аспектів.</a:t>
            </a:r>
          </a:p>
          <a:p>
            <a:r>
              <a:rPr lang="uk-UA" dirty="0" smtClean="0"/>
              <a:t>Ці принципи поділяють на три категорії: 1) принципи ведення воєнних дій; 2) принципи, що визначають поводження з особами, які перебувають під владою противника; 3) принципи, що стосуються імплементації міжнародного гуманітарного права.</a:t>
            </a:r>
          </a:p>
          <a:p>
            <a:endParaRPr lang="uk-U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357290" y="1000108"/>
            <a:ext cx="7576398" cy="5248292"/>
          </a:xfrm>
        </p:spPr>
        <p:txBody>
          <a:bodyPr>
            <a:normAutofit fontScale="62500" lnSpcReduction="20000"/>
          </a:bodyPr>
          <a:lstStyle/>
          <a:p>
            <a:r>
              <a:rPr lang="uk-UA" dirty="0" smtClean="0"/>
              <a:t>До основних принципів ведення воєнних дій відносять:</a:t>
            </a:r>
          </a:p>
          <a:p>
            <a:r>
              <a:rPr lang="uk-UA" dirty="0" smtClean="0"/>
              <a:t> Принцип відмінності між комбатантами і некомбатантами, спрямований на захист цивільного населення та цивільних об'єктів і визначає відмінності між воюючими та невоюючими; держави ніколи не повинні обирати цивільних осіб як об'єкт нападу і, відповідно, ніколи не повинні застосовувати зброю, яка не дає змоги відрізнити цивільні об'єкти від воєнних.</a:t>
            </a:r>
          </a:p>
          <a:p>
            <a:r>
              <a:rPr lang="en-US" dirty="0" smtClean="0"/>
              <a:t> </a:t>
            </a:r>
            <a:r>
              <a:rPr lang="uk-UA" dirty="0" smtClean="0"/>
              <a:t>Заборона на застосування зброї, що завдає надмірних ушкоджень або страждань. Як і попередній принцип, цей підтверджує давно визнане положення звичаєвого міжнародного права, передбачене у Преамбулі до Санкт-Петербурзької декларації 1868 р. і в Гаазькому положенні 1899 р., по-новому сформульоване у Додатковому протоколі І.</a:t>
            </a:r>
          </a:p>
          <a:p>
            <a:r>
              <a:rPr lang="en-US" dirty="0" smtClean="0"/>
              <a:t> </a:t>
            </a:r>
            <a:r>
              <a:rPr lang="uk-UA" dirty="0" smtClean="0"/>
              <a:t>Принцип захисту жертв війни, що міститься в застереженні Мартенса, де сказано, що "населення та воюючі сторони перебувають під захистом принципів міжнародного права, що випливають з усталених звичаїв, встановлених між цивілізованими націями, законів людяності та вимог суспільної свідомості...".</a:t>
            </a:r>
          </a:p>
          <a:p>
            <a:endParaRPr lang="uk-U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357290" y="714356"/>
            <a:ext cx="7576398" cy="5534044"/>
          </a:xfrm>
        </p:spPr>
        <p:txBody>
          <a:bodyPr>
            <a:normAutofit fontScale="77500" lnSpcReduction="20000"/>
          </a:bodyPr>
          <a:lstStyle/>
          <a:p>
            <a:r>
              <a:rPr lang="uk-UA" dirty="0" smtClean="0"/>
              <a:t>Основні принципи, що стосуються поводження з особами, які перебувають під владою противника, містяться у ст. З, загальній для чотирьох Женевських конвенцій 1949 р. Згідно зі ст. З, в разі збройного конфлікту кожна зі сторін, що перебувають у конфлікті, зобов'язана застосовувати щонайменше такі положення:</a:t>
            </a:r>
          </a:p>
          <a:p>
            <a:r>
              <a:rPr lang="uk-UA" dirty="0" smtClean="0"/>
              <a:t>Особи, які безпосередньо не беруть участі у воєнних діях, включаючи тих осіб зі складу збройних сил, які склали зброю, а також тих, які перестали брати участь у воєнних діях з будь-якої іншої причини, повинні за всіх обставин користуватись гуманним поводженням без будь-якої дискримінації з огляду на расу, колір шкіри, релігію або віру, стать, походження або майновий стан чи будь-які інші аналогічні критерії.</a:t>
            </a:r>
          </a:p>
          <a:p>
            <a:endParaRPr lang="uk-U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14414" y="571480"/>
            <a:ext cx="7719274" cy="5676920"/>
          </a:xfrm>
        </p:spPr>
        <p:txBody>
          <a:bodyPr>
            <a:normAutofit fontScale="85000" lnSpcReduction="20000"/>
          </a:bodyPr>
          <a:lstStyle/>
          <a:p>
            <a:r>
              <a:rPr lang="uk-UA" dirty="0" smtClean="0"/>
              <a:t>З цією метою забороняються і завжди й усюди заборонятимуться дії стосовно перелічених вище осіб:</a:t>
            </a:r>
          </a:p>
          <a:p>
            <a:r>
              <a:rPr lang="uk-UA" dirty="0" smtClean="0"/>
              <a:t>а) посягання на життя і фізичну недоторканність, зокрема, будь-які види вбивства, каліцтва, жорстоке поводження, тортури і мордування;</a:t>
            </a:r>
          </a:p>
          <a:p>
            <a:r>
              <a:rPr lang="uk-UA" dirty="0" smtClean="0"/>
              <a:t>б) взяття заручників;</a:t>
            </a:r>
          </a:p>
          <a:p>
            <a:r>
              <a:rPr lang="uk-UA" dirty="0" smtClean="0"/>
              <a:t>в) посягання на людську гідність, зокрема, образливе і принизливе поводження;</a:t>
            </a:r>
          </a:p>
          <a:p>
            <a:r>
              <a:rPr lang="uk-UA" dirty="0" smtClean="0"/>
              <a:t>г) засудження і застосування покарання без попереднього судового вироку, винесеного належним чином відповідним судом, за наявності судових гарантій, визнаних необхідними цивілізованими націями".</a:t>
            </a:r>
          </a:p>
          <a:p>
            <a:endParaRPr lang="uk-U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42976" y="571480"/>
            <a:ext cx="7790712" cy="5676920"/>
          </a:xfrm>
        </p:spPr>
        <p:txBody>
          <a:bodyPr>
            <a:normAutofit fontScale="70000" lnSpcReduction="20000"/>
          </a:bodyPr>
          <a:lstStyle/>
          <a:p>
            <a:r>
              <a:rPr lang="uk-UA" dirty="0" smtClean="0"/>
              <a:t>Третю категорію утворюють основні принципи, що стосуються імплементації міжнародного гуманітарного права. Враховуючи практику, можна вивести два основні правила, що регулюють дотримання міжнародного гуманітарного права.</a:t>
            </a:r>
          </a:p>
          <a:p>
            <a:r>
              <a:rPr lang="en-US" dirty="0" smtClean="0"/>
              <a:t> </a:t>
            </a:r>
            <a:r>
              <a:rPr lang="uk-UA" dirty="0" smtClean="0"/>
              <a:t>Зобов'язання дотримуватись гуманітарного права та забезпечувати його дотримання. Цей принцип закріплений у ст. 1, загальній для Женевських конвенцій і Додаткового протоколу І: "Високі Договірні Сторони зобов'язуються дотримуватись цього Протоколу та забезпечувати його дотримання за будь-яких обставин".</a:t>
            </a:r>
          </a:p>
          <a:p>
            <a:r>
              <a:rPr lang="en-US" dirty="0" smtClean="0"/>
              <a:t> </a:t>
            </a:r>
            <a:r>
              <a:rPr lang="uk-UA" dirty="0" smtClean="0"/>
              <a:t>Надання гуманітарної допомоги. Гуманітарна допомога є одним із найбільш практичних способів забезпечення дотримання міжнародного гуманітарного права. Така допомога має відповідати двом основним критеріям: її надають лише як гуманітарну, для захисту людини від страждань, завданих війною; її необхідно також розподіляти серед отримувачів без будь-якої дискримінації.</a:t>
            </a:r>
          </a:p>
          <a:p>
            <a:endParaRPr lang="uk-U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ДЖЕРЕЛА МГП</a:t>
            </a:r>
            <a:endParaRPr lang="uk-UA" dirty="0"/>
          </a:p>
        </p:txBody>
      </p:sp>
      <p:sp>
        <p:nvSpPr>
          <p:cNvPr id="3" name="Содержимое 2"/>
          <p:cNvSpPr>
            <a:spLocks noGrp="1"/>
          </p:cNvSpPr>
          <p:nvPr>
            <p:ph idx="1"/>
          </p:nvPr>
        </p:nvSpPr>
        <p:spPr/>
        <p:txBody>
          <a:bodyPr>
            <a:normAutofit fontScale="85000" lnSpcReduction="20000"/>
          </a:bodyPr>
          <a:lstStyle/>
          <a:p>
            <a:r>
              <a:rPr lang="uk-UA" dirty="0" smtClean="0"/>
              <a:t>Стосовно джерел міжнародного гуманітарного права, то основну роль серед них відіграють міжнародні договори та звичаї.</a:t>
            </a:r>
          </a:p>
          <a:p>
            <a:r>
              <a:rPr lang="uk-UA" dirty="0" smtClean="0"/>
              <a:t>Міжнародне гуманітарне право є однією з найбільш кодифікованих галузей міжнародного права. Процес кодифікації відбувався в чотирьох основних напрямах:</a:t>
            </a:r>
          </a:p>
          <a:p>
            <a:r>
              <a:rPr lang="uk-UA" dirty="0" smtClean="0"/>
              <a:t>1) кодифікація стосувалась норм, які закріплювали правила ведення війни. У Гаазі на першій конференції 1899 р. було прийнято 6 конвенцій, а на другій 1907 р. - 14;</a:t>
            </a:r>
          </a:p>
          <a:p>
            <a:r>
              <a:rPr lang="uk-UA" dirty="0" smtClean="0"/>
              <a:t>2) кодифікація норм, які стосувались захисту жертв збройних конфліктів.</a:t>
            </a:r>
          </a:p>
          <a:p>
            <a:endParaRPr lang="uk-U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85852" y="785794"/>
            <a:ext cx="7647836" cy="5462606"/>
          </a:xfrm>
        </p:spPr>
        <p:txBody>
          <a:bodyPr>
            <a:normAutofit fontScale="85000" lnSpcReduction="20000"/>
          </a:bodyPr>
          <a:lstStyle/>
          <a:p>
            <a:r>
              <a:rPr lang="uk-UA" dirty="0" smtClean="0"/>
              <a:t>Серед них: Женевські конвенції від 12 серпня 1949 р. "Про поліпшення долі поранених і хворих у діючих арміях"; "Про поліпшення долі поранених, хворих та осіб, що зазнали аварії на кораблі, зі складу збройних сил на морі"; "Про поводження з військовополоненими"; "Про захист цивільного населення під час війни". До цієї групи договірних джерел міжнародного гуманітарного права варто також віднести Додатковий протокол Ідо Женевських конвенцій від 12 серпня 1949 р., який стосується жертв міжнародного збройного конфлікту, від 8 червня 1977 р. та Додатковий протокол </a:t>
            </a:r>
            <a:r>
              <a:rPr lang="en-US" dirty="0" smtClean="0"/>
              <a:t>II, </a:t>
            </a:r>
            <a:r>
              <a:rPr lang="uk-UA" dirty="0" smtClean="0"/>
              <a:t>що стосується захисту жертв збройних конфліктів неміжнародного збройного конфлікту;</a:t>
            </a:r>
            <a:endParaRPr lang="uk-U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14414" y="642918"/>
            <a:ext cx="7719274" cy="5605482"/>
          </a:xfrm>
        </p:spPr>
        <p:txBody>
          <a:bodyPr>
            <a:normAutofit fontScale="40000" lnSpcReduction="20000"/>
          </a:bodyPr>
          <a:lstStyle/>
          <a:p>
            <a:r>
              <a:rPr lang="uk-UA" dirty="0" smtClean="0"/>
              <a:t>3) </a:t>
            </a:r>
            <a:r>
              <a:rPr lang="uk-UA" sz="4000" dirty="0" smtClean="0"/>
              <a:t>кодифікація норм, які спрямовані на обмеження та заборону застосування окремих видів зброї. Серед них: Женевський протокол про заборону застосування на війні задушливих, отруйних або інших подібних газів і бактеріологічних засобів від 17 червня 1925 р.; Конвенція про заборону розробки, виробництва та накопичення запасів бактеріологічної (біологічної) і токсичної зброї та про знищення від 10 квітня 1972 р.; Конвенція про заборону військового чи будь-якого іншого ворожого використання засобів впливу на природне середовище від 10 грудня 1976 р.; Конвенція про заборону або обмеження застосування конкретних видів звичайної зброї, які можуть вважатись такими, що завдають надмірні пошкодження або мають невибіркову дію, від 10 жовтня 1980 р. та протоколи до неї; Конвенція про заборону розробки виробництва, накопичення та застосування хімічної зброї і її знищення від 13 січня 1993 р., а також Конвенція про заборону застосування, нагромадження, виробництва і розповсюдження протипіхотних мін та їх знищення від 18 вересня 1997 р.; Конвенція про касетні боєприпаси від 4 грудня 2008 р.;</a:t>
            </a:r>
          </a:p>
          <a:p>
            <a:r>
              <a:rPr lang="uk-UA" sz="4000" dirty="0" smtClean="0"/>
              <a:t>4) кодифікація галузі передбачала прийняття конвенцій, спрямованих на забезпечення дотримання норм міжнародного гуманітарного права. До них належать: Конвенція про запобігання злочинам геноциду і покарання за нього від 9 грудня 1948 р.; Конвенція про боротьбу з вербуванням, використанням, фінансуванням і навчанням найманців від 4 грудня 1989 р.; Конвенція про незастосування терміну давності до військових злочинів та злочинів проти людства від 26 листопада 1968 р.; Додатковий протокол ІП до Женевських конвенцій від 8 грудня 2005 р. та ін.</a:t>
            </a:r>
          </a:p>
          <a:p>
            <a:endParaRPr lang="uk-UA" sz="4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85852" y="785794"/>
            <a:ext cx="7647836" cy="5462606"/>
          </a:xfrm>
        </p:spPr>
        <p:txBody>
          <a:bodyPr>
            <a:normAutofit fontScale="70000" lnSpcReduction="20000"/>
          </a:bodyPr>
          <a:lstStyle/>
          <a:p>
            <a:r>
              <a:rPr lang="uk-UA" dirty="0" smtClean="0"/>
              <a:t>Більшість конвенцій і протоколів, які значною мірою кодифікували міжнародне гуманітарне право, ратифіковані майже всіма державами світу й формують надійну правову основу цієї галузі.</a:t>
            </a:r>
          </a:p>
          <a:p>
            <a:r>
              <a:rPr lang="uk-UA" dirty="0" smtClean="0"/>
              <a:t>Важливе значення серед джерел міжнародного гуманітарного права відіграє міжнародний звичай. Нині ми можемо назвати щонайменше 161 звичаєву норму, які були зібрані експертами Міжнародного комітету Червоного Хреста й охоплюють зміст чотирьох Женевських конвенцій 1949 р. Проте такий перелік звичаїв є далеко неповним, адже дослідження не охопило правил ведення повітряної чи морської війни тощо.</a:t>
            </a:r>
          </a:p>
          <a:p>
            <a:r>
              <a:rPr lang="uk-UA" dirty="0" smtClean="0"/>
              <a:t>Важливе значення мають також резолюції Генеральної Асамблеї ООН, інших МО, заключні документи міжнародних конференцій з питань міжнародного гуманітарного права, рекомендації Міжнародного комітету Червоного Хреста та інші документи.</a:t>
            </a:r>
          </a:p>
          <a:p>
            <a:endParaRPr lang="uk-U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285852" y="785794"/>
            <a:ext cx="7647836" cy="5462606"/>
          </a:xfrm>
        </p:spPr>
        <p:txBody>
          <a:bodyPr>
            <a:normAutofit fontScale="85000" lnSpcReduction="10000"/>
          </a:bodyPr>
          <a:lstStyle/>
          <a:p>
            <a:r>
              <a:rPr lang="uk-UA" b="1" dirty="0" smtClean="0"/>
              <a:t>Міжнародне гуманітарне право (МГП), інші назви </a:t>
            </a:r>
            <a:r>
              <a:rPr lang="uk-UA" dirty="0" smtClean="0"/>
              <a:t>– </a:t>
            </a:r>
            <a:r>
              <a:rPr lang="uk-UA" b="1" dirty="0" smtClean="0"/>
              <a:t>право війни, право військових конфліктів </a:t>
            </a:r>
            <a:r>
              <a:rPr lang="uk-UA" dirty="0" smtClean="0"/>
              <a:t>– галузь міжнародного права, головна мета якої полягає в гуманізації ведення військових дій та полегшення страждань жертв війни. МГП застосовується в ситуаціях збройних конфліктів, як міжнародних, так і внутрішніх. МГП складається, з одного боку, з так званого Женевського права (права Женеви), що включає норми щодо захисту жертв конфліктів, а з іншого – з Гаазького права (права Гааги), що включає правила, які відносяться до засобів і способів ведення бойових дій.</a:t>
            </a:r>
            <a:endParaRPr lang="uk-U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За цими посиланнями ви знайдете цікаві відео про МГП та його зв’язок з Україною</a:t>
            </a:r>
            <a:endParaRPr lang="uk-UA" dirty="0"/>
          </a:p>
        </p:txBody>
      </p:sp>
      <p:sp>
        <p:nvSpPr>
          <p:cNvPr id="3" name="Содержимое 2"/>
          <p:cNvSpPr>
            <a:spLocks noGrp="1"/>
          </p:cNvSpPr>
          <p:nvPr>
            <p:ph idx="1"/>
          </p:nvPr>
        </p:nvSpPr>
        <p:spPr>
          <a:xfrm>
            <a:off x="1435608" y="1928802"/>
            <a:ext cx="7498080" cy="4319598"/>
          </a:xfrm>
        </p:spPr>
        <p:txBody>
          <a:bodyPr/>
          <a:lstStyle/>
          <a:p>
            <a:r>
              <a:rPr lang="en-US" sz="1800" dirty="0" smtClean="0">
                <a:hlinkClick r:id="rId2"/>
              </a:rPr>
              <a:t>https://www.youtube.com/watch?v=sh_9sceAcdc</a:t>
            </a:r>
            <a:r>
              <a:rPr lang="uk-UA" sz="1800" dirty="0" smtClean="0"/>
              <a:t> -</a:t>
            </a:r>
            <a:r>
              <a:rPr lang="ru-RU" sz="1800" dirty="0" smtClean="0"/>
              <a:t>Міжнародне гуманітарне право в Збройних Силах України</a:t>
            </a:r>
          </a:p>
          <a:p>
            <a:endParaRPr lang="ru-RU" sz="1800" dirty="0" smtClean="0"/>
          </a:p>
          <a:p>
            <a:r>
              <a:rPr lang="en-US" sz="1800" dirty="0" smtClean="0">
                <a:hlinkClick r:id="rId3"/>
              </a:rPr>
              <a:t>https://www.youtube.com/watch?v=2bcPcZ7iC6U</a:t>
            </a:r>
            <a:r>
              <a:rPr lang="uk-UA" sz="1800" dirty="0" smtClean="0"/>
              <a:t> -</a:t>
            </a:r>
            <a:r>
              <a:rPr lang="ru-RU" sz="1800" dirty="0" smtClean="0"/>
              <a:t>Курсанти Військово-юридичного факультету НЮУ ім. Я.Мудрого вимагають дотримання норм МГП</a:t>
            </a:r>
          </a:p>
          <a:p>
            <a:endParaRPr lang="ru-RU" sz="1800" dirty="0" smtClean="0"/>
          </a:p>
          <a:p>
            <a:r>
              <a:rPr lang="en-US" sz="1800" dirty="0" smtClean="0">
                <a:hlinkClick r:id="rId4"/>
              </a:rPr>
              <a:t>https://www.youtube.com/watch?v=JpCvN3--5is</a:t>
            </a:r>
            <a:r>
              <a:rPr lang="uk-UA" sz="1800" dirty="0" smtClean="0"/>
              <a:t> -</a:t>
            </a:r>
            <a:r>
              <a:rPr lang="ru-RU" sz="1800" dirty="0" smtClean="0"/>
              <a:t>МКЧХ провів семінар з міжнародного гуманітарного права у 169-му навчальному центрі “Десна”</a:t>
            </a:r>
          </a:p>
          <a:p>
            <a:endParaRPr lang="uk-U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Підписання МГП</a:t>
            </a:r>
            <a:endParaRPr lang="uk-UA" dirty="0"/>
          </a:p>
        </p:txBody>
      </p:sp>
      <p:pic>
        <p:nvPicPr>
          <p:cNvPr id="6" name="Содержимое 5" descr="DXyla51h-P0.jpg"/>
          <p:cNvPicPr>
            <a:picLocks noGrp="1" noChangeAspect="1"/>
          </p:cNvPicPr>
          <p:nvPr>
            <p:ph idx="1"/>
          </p:nvPr>
        </p:nvPicPr>
        <p:blipFill>
          <a:blip r:embed="rId2"/>
          <a:stretch>
            <a:fillRect/>
          </a:stretch>
        </p:blipFill>
        <p:spPr>
          <a:xfrm>
            <a:off x="1714480" y="1928802"/>
            <a:ext cx="5929354" cy="3656435"/>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
        <p:nvSpPr>
          <p:cNvPr id="1026" name="AutoShape 2" descr="Міжнародне гуманітарне право — Вікіпедія"/>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dirty="0"/>
          </a:p>
        </p:txBody>
      </p:sp>
      <p:sp>
        <p:nvSpPr>
          <p:cNvPr id="1028" name="AutoShape 4" descr="Міжнародне гуманітарне право — Вікіпедія"/>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dirty="0"/>
          </a:p>
        </p:txBody>
      </p:sp>
    </p:spTree>
    <p:extLst>
      <p:ext uri="{BB962C8B-B14F-4D97-AF65-F5344CB8AC3E}">
        <p14:creationId xmlns:p14="http://schemas.microsoft.com/office/powerpoint/2010/main" val="414213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357290" y="500042"/>
            <a:ext cx="7576398" cy="5748358"/>
          </a:xfrm>
        </p:spPr>
        <p:txBody>
          <a:bodyPr>
            <a:normAutofit fontScale="85000" lnSpcReduction="10000"/>
          </a:bodyPr>
          <a:lstStyle/>
          <a:p>
            <a:r>
              <a:rPr lang="uk-UA" b="1" dirty="0" smtClean="0"/>
              <a:t>Основні завдання</a:t>
            </a:r>
            <a:r>
              <a:rPr lang="uk-UA" dirty="0" smtClean="0"/>
              <a:t>:</a:t>
            </a:r>
          </a:p>
          <a:p>
            <a:r>
              <a:rPr lang="uk-UA" dirty="0" smtClean="0"/>
              <a:t>Захист цивільних осіб та тих, хто припинив брати участь у збройних діях (поранених та позбавлених волі осіб).</a:t>
            </a:r>
          </a:p>
          <a:p>
            <a:r>
              <a:rPr lang="uk-UA" dirty="0" smtClean="0"/>
              <a:t>Регулювання засобів і методів ведення війни.</a:t>
            </a:r>
          </a:p>
          <a:p>
            <a:r>
              <a:rPr lang="uk-UA" dirty="0" smtClean="0"/>
              <a:t>Червоний Хрест був ініціатором створення та прийняття всесвітньо відомих Женевських Конвенцій, підписаних у 1949 році та Додаткових протоколів до них 1977 та 2005 років, що вважаються основним інструментом МГП. Конвенції, підписані та ратифіковані Україною, є обов’язковими для виконання.</a:t>
            </a:r>
          </a:p>
          <a:p>
            <a:endParaRPr lang="uk-U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Правовий статус держав по відношенню до конфлікту</a:t>
            </a:r>
            <a:br>
              <a:rPr lang="ru-RU" dirty="0" smtClean="0"/>
            </a:br>
            <a:endParaRPr lang="uk-UA" dirty="0"/>
          </a:p>
        </p:txBody>
      </p:sp>
      <p:sp>
        <p:nvSpPr>
          <p:cNvPr id="3" name="Содержимое 2"/>
          <p:cNvSpPr>
            <a:spLocks noGrp="1"/>
          </p:cNvSpPr>
          <p:nvPr>
            <p:ph idx="1"/>
          </p:nvPr>
        </p:nvSpPr>
        <p:spPr>
          <a:xfrm>
            <a:off x="1435608" y="1447800"/>
            <a:ext cx="7708392" cy="5195910"/>
          </a:xfrm>
        </p:spPr>
        <p:txBody>
          <a:bodyPr>
            <a:normAutofit fontScale="32500" lnSpcReduction="20000"/>
          </a:bodyPr>
          <a:lstStyle/>
          <a:p>
            <a:r>
              <a:rPr lang="uk-UA" sz="7000" b="1" dirty="0" smtClean="0"/>
              <a:t>Стан війни</a:t>
            </a:r>
            <a:r>
              <a:rPr lang="uk-UA" sz="7000" dirty="0" smtClean="0"/>
              <a:t> тягне за собою певні юридичні наслідки відповідно до міжнародних договорів. Стан війни виражається не тільки у відкритій збройній боротьбі держав, а й у розриві мирних відносин між ними (дипломатичних, торговельних та ін.)</a:t>
            </a:r>
          </a:p>
          <a:p>
            <a:r>
              <a:rPr lang="uk-UA" sz="7000" dirty="0" smtClean="0"/>
              <a:t>Відповідно до Третьої Гаазької конвенції 1907 р. стану війни обов'язково повинно передувати попередження у формі обґрунтованого</a:t>
            </a:r>
            <a:r>
              <a:rPr lang="uk-UA" sz="7000" i="1" dirty="0" smtClean="0"/>
              <a:t> оголошення війни</a:t>
            </a:r>
            <a:r>
              <a:rPr lang="uk-UA" sz="7000" dirty="0" smtClean="0"/>
              <a:t> або </a:t>
            </a:r>
            <a:r>
              <a:rPr lang="uk-UA" sz="7000" i="1" dirty="0" smtClean="0"/>
              <a:t>ультиматуму</a:t>
            </a:r>
            <a:r>
              <a:rPr lang="uk-UA" sz="7000" dirty="0" smtClean="0"/>
              <a:t> з умовним оголошенням війни. Про стан війни повинні бути негайно повідомлені нейтральні держави.</a:t>
            </a:r>
            <a:r>
              <a:rPr lang="uk-UA" sz="7000" baseline="30000" dirty="0" smtClean="0">
                <a:hlinkClick r:id="rId2"/>
              </a:rPr>
              <a:t>[2]</a:t>
            </a:r>
            <a:r>
              <a:rPr lang="uk-UA" sz="7000" dirty="0" smtClean="0"/>
              <a:t>.</a:t>
            </a:r>
          </a:p>
          <a:p>
            <a:r>
              <a:rPr lang="uk-UA" sz="7000" dirty="0" smtClean="0"/>
              <a:t>З </a:t>
            </a:r>
            <a:r>
              <a:rPr lang="uk-UA" sz="7000" dirty="0" smtClean="0"/>
              <a:t>прийняттям </a:t>
            </a:r>
            <a:r>
              <a:rPr lang="uk-UA" sz="7000" dirty="0" smtClean="0">
                <a:hlinkClick r:id="rId3" tooltip="Статут ООН"/>
              </a:rPr>
              <a:t>Статуту </a:t>
            </a:r>
            <a:r>
              <a:rPr lang="uk-UA" sz="7000" dirty="0" smtClean="0">
                <a:hlinkClick r:id="rId3" tooltip="Статут ООН"/>
              </a:rPr>
              <a:t>ООН</a:t>
            </a:r>
            <a:r>
              <a:rPr lang="uk-UA" sz="7000" dirty="0" smtClean="0"/>
              <a:t> у </a:t>
            </a:r>
            <a:r>
              <a:rPr lang="uk-UA" sz="7000" dirty="0" smtClean="0">
                <a:hlinkClick r:id="rId4" tooltip="1945"/>
              </a:rPr>
              <a:t>1945</a:t>
            </a:r>
            <a:r>
              <a:rPr lang="uk-UA" sz="7000" dirty="0" smtClean="0"/>
              <a:t> році загроза сили або її застосування були заборонені за винятком випадків:</a:t>
            </a:r>
          </a:p>
          <a:p>
            <a:r>
              <a:rPr lang="uk-UA" sz="7000" dirty="0" smtClean="0"/>
              <a:t>індивідуальної або колективної самооборони.</a:t>
            </a:r>
          </a:p>
          <a:p>
            <a:r>
              <a:rPr lang="uk-UA" sz="7000" dirty="0" smtClean="0"/>
              <a:t>застосування сили за рішенням </a:t>
            </a:r>
            <a:r>
              <a:rPr lang="uk-UA" sz="7000" dirty="0" smtClean="0">
                <a:hlinkClick r:id="rId5" tooltip="Рада Безпеки ООН"/>
              </a:rPr>
              <a:t>Ради Безпеки ООН</a:t>
            </a:r>
            <a:r>
              <a:rPr lang="uk-UA" sz="7000" dirty="0" smtClean="0"/>
              <a:t>.</a:t>
            </a:r>
          </a:p>
          <a:p>
            <a:endParaRPr lang="uk-UA" sz="70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14414" y="500042"/>
            <a:ext cx="7719274" cy="5748358"/>
          </a:xfrm>
        </p:spPr>
        <p:txBody>
          <a:bodyPr>
            <a:normAutofit fontScale="62500" lnSpcReduction="20000"/>
          </a:bodyPr>
          <a:lstStyle/>
          <a:p>
            <a:r>
              <a:rPr lang="uk-UA" dirty="0" smtClean="0"/>
              <a:t>Норми міжнародного права повинні застосовуватися і при військових діях, фактично розпочатих без оголошення війни</a:t>
            </a:r>
            <a:r>
              <a:rPr lang="uk-UA" baseline="30000" dirty="0" smtClean="0">
                <a:hlinkClick r:id="rId2"/>
              </a:rPr>
              <a:t>[3]</a:t>
            </a:r>
            <a:r>
              <a:rPr lang="uk-UA" dirty="0" smtClean="0"/>
              <a:t>.</a:t>
            </a:r>
          </a:p>
          <a:p>
            <a:r>
              <a:rPr lang="uk-UA" dirty="0" smtClean="0"/>
              <a:t>Резолюція Генеральної Асамблеї ООН № 3314 від 14 грудня 1974 року</a:t>
            </a:r>
            <a:r>
              <a:rPr lang="uk-UA" baseline="30000" dirty="0" smtClean="0">
                <a:hlinkClick r:id="rId2"/>
              </a:rPr>
              <a:t>[4]</a:t>
            </a:r>
            <a:r>
              <a:rPr lang="uk-UA" dirty="0" smtClean="0"/>
              <a:t> визначає наступні дії як акти</a:t>
            </a:r>
            <a:r>
              <a:rPr lang="uk-UA" b="1" dirty="0" smtClean="0"/>
              <a:t> агресії</a:t>
            </a:r>
            <a:r>
              <a:rPr lang="uk-UA" dirty="0" smtClean="0"/>
              <a:t>:</a:t>
            </a:r>
          </a:p>
          <a:p>
            <a:r>
              <a:rPr lang="uk-UA" dirty="0" smtClean="0"/>
              <a:t>Вторгнення збройних сил на територію іншої держави, її анексія або окупація (навіть тимчасова);</a:t>
            </a:r>
          </a:p>
          <a:p>
            <a:r>
              <a:rPr lang="uk-UA" dirty="0" smtClean="0"/>
              <a:t>Бомбардування або застосування іншої зброї проти території іншої держави;</a:t>
            </a:r>
          </a:p>
          <a:p>
            <a:r>
              <a:rPr lang="uk-UA" dirty="0" smtClean="0"/>
              <a:t>Блокада портів або узбережжя іншої держави;</a:t>
            </a:r>
          </a:p>
          <a:p>
            <a:r>
              <a:rPr lang="uk-UA" dirty="0" smtClean="0"/>
              <a:t>Напад на збройні сили іншої держави;</a:t>
            </a:r>
          </a:p>
          <a:p>
            <a:r>
              <a:rPr lang="uk-UA" dirty="0" smtClean="0"/>
              <a:t>Застосування збройних сил, що знаходяться на території іншої держави за угодою з останньою, порушення умов угоди, а також перебування збройних сил на території іншої держави після закінчення дії угоди;</a:t>
            </a:r>
          </a:p>
          <a:p>
            <a:r>
              <a:rPr lang="uk-UA" dirty="0" smtClean="0"/>
              <a:t>Надання державою своєї території для здійснення агресії іншою державою у відношенні до третьої держави;</a:t>
            </a:r>
          </a:p>
          <a:p>
            <a:r>
              <a:rPr lang="uk-UA" dirty="0" smtClean="0"/>
              <a:t>Засилання озброєних банд, груп, найманців тощо від імені держави, які здійснюють акти збройної боротьби проти іншої держави, за серйозністю співставлені з попередніми пунктами.</a:t>
            </a:r>
          </a:p>
          <a:p>
            <a:endParaRPr lang="uk-UA" dirty="0" smtClean="0"/>
          </a:p>
          <a:p>
            <a:endParaRPr lang="uk-U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Заборонені засоби і методи ведення війни</a:t>
            </a:r>
            <a:br>
              <a:rPr lang="ru-RU" dirty="0" smtClean="0"/>
            </a:br>
            <a:endParaRPr lang="uk-UA" dirty="0"/>
          </a:p>
        </p:txBody>
      </p:sp>
      <p:sp>
        <p:nvSpPr>
          <p:cNvPr id="3" name="Содержимое 2"/>
          <p:cNvSpPr>
            <a:spLocks noGrp="1"/>
          </p:cNvSpPr>
          <p:nvPr>
            <p:ph idx="1"/>
          </p:nvPr>
        </p:nvSpPr>
        <p:spPr>
          <a:xfrm>
            <a:off x="1435608" y="1447800"/>
            <a:ext cx="7565548" cy="5195910"/>
          </a:xfrm>
        </p:spPr>
        <p:txBody>
          <a:bodyPr>
            <a:normAutofit fontScale="47500" lnSpcReduction="20000"/>
          </a:bodyPr>
          <a:lstStyle/>
          <a:p>
            <a:r>
              <a:rPr lang="uk-UA" sz="4300" b="1" dirty="0" smtClean="0"/>
              <a:t>Закони та звичаї війни</a:t>
            </a:r>
          </a:p>
          <a:p>
            <a:r>
              <a:rPr lang="en-US" sz="4300" dirty="0" smtClean="0"/>
              <a:t>IV </a:t>
            </a:r>
            <a:r>
              <a:rPr lang="uk-UA" sz="4300" dirty="0" smtClean="0"/>
              <a:t>Гаазька конвенція 1907 р. вводить норму, згідно з якою право воюючих сторін застосовувати засоби ураження противника не </a:t>
            </a:r>
            <a:r>
              <a:rPr lang="uk-UA" sz="4300" smtClean="0"/>
              <a:t>є необмеженим.</a:t>
            </a:r>
            <a:endParaRPr lang="uk-UA" sz="4300" dirty="0" smtClean="0"/>
          </a:p>
          <a:p>
            <a:r>
              <a:rPr lang="uk-UA" sz="4300" dirty="0" smtClean="0"/>
              <a:t>Відповідно до цієї конвенції, а також додатковим протоколам до Женевських конвенцій 1949 р., заборонено:</a:t>
            </a:r>
          </a:p>
          <a:p>
            <a:r>
              <a:rPr lang="uk-UA" sz="4300" dirty="0" smtClean="0"/>
              <a:t>Використовувати </a:t>
            </a:r>
            <a:r>
              <a:rPr lang="uk-UA" sz="4300" dirty="0" smtClean="0">
                <a:hlinkClick r:id="rId2" tooltip="Отрута"/>
              </a:rPr>
              <a:t>отруту</a:t>
            </a:r>
            <a:r>
              <a:rPr lang="uk-UA" sz="4300" dirty="0" smtClean="0"/>
              <a:t> або отруєну зброю;</a:t>
            </a:r>
          </a:p>
          <a:p>
            <a:r>
              <a:rPr lang="uk-UA" sz="4300" dirty="0" smtClean="0"/>
              <a:t>Вбивати або ранити супротивника, який, поклавши зброю або не маючи можливості оборонятися, здався;</a:t>
            </a:r>
          </a:p>
          <a:p>
            <a:r>
              <a:rPr lang="uk-UA" sz="4300" dirty="0" smtClean="0"/>
              <a:t>Віддавати наказ не залишати нікого в живих, чи погрожувати або діяти таким чином;</a:t>
            </a:r>
          </a:p>
          <a:p>
            <a:r>
              <a:rPr lang="uk-UA" sz="4300" dirty="0" smtClean="0"/>
              <a:t>Використовувати зброю, боєприпаси або матеріали, створені з метою заподіяти зайві страждання;</a:t>
            </a:r>
          </a:p>
          <a:p>
            <a:r>
              <a:rPr lang="uk-UA" sz="4300" dirty="0" smtClean="0"/>
              <a:t>Вживати не за призначенням прапор перемир'я, національний прапор, знаки відмінності і уніформу, так само як і емблеми, певні в Женевській конвенції;</a:t>
            </a:r>
          </a:p>
          <a:p>
            <a:r>
              <a:rPr lang="uk-UA" sz="4300" dirty="0" smtClean="0"/>
              <a:t>Знищувати або конфісковувати власність ворога, якщо тільки це не продиктовано військовою необхідністю;</a:t>
            </a:r>
          </a:p>
          <a:p>
            <a:endParaRPr lang="uk-U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728" y="714356"/>
            <a:ext cx="7504960" cy="5534044"/>
          </a:xfrm>
        </p:spPr>
        <p:txBody>
          <a:bodyPr>
            <a:normAutofit fontScale="77500" lnSpcReduction="20000"/>
          </a:bodyPr>
          <a:lstStyle/>
          <a:p>
            <a:r>
              <a:rPr lang="uk-UA" dirty="0" smtClean="0"/>
              <a:t>Завдавати ударів по незахищених містах, селищах і будівлях;</a:t>
            </a:r>
          </a:p>
          <a:p>
            <a:r>
              <a:rPr lang="uk-UA" dirty="0" smtClean="0"/>
              <a:t>Оголошувати припиненими або позбавленими сили права чи вимоги підданих ворожої держави.</a:t>
            </a:r>
          </a:p>
          <a:p>
            <a:r>
              <a:rPr lang="uk-UA" dirty="0" smtClean="0"/>
              <a:t>Крім того, забороняється використовувати підданих ворожої держави проти їхньої країни, навіть якщо вони перебували на військовій службі у цій державі до початку війни.</a:t>
            </a:r>
          </a:p>
          <a:p>
            <a:r>
              <a:rPr lang="uk-UA" dirty="0" smtClean="0"/>
              <a:t>Під час облоги або бомбардування необхідно піклуватися про те, щоб по можливості не постраждали будівлі, призначені для потреб </a:t>
            </a:r>
            <a:r>
              <a:rPr lang="uk-UA" dirty="0" smtClean="0">
                <a:hlinkClick r:id="rId2" tooltip="Релігія"/>
              </a:rPr>
              <a:t>релігії</a:t>
            </a:r>
            <a:r>
              <a:rPr lang="uk-UA" dirty="0" smtClean="0"/>
              <a:t>, </a:t>
            </a:r>
            <a:r>
              <a:rPr lang="uk-UA" dirty="0" smtClean="0">
                <a:hlinkClick r:id="rId3" tooltip="Мистецтво"/>
              </a:rPr>
              <a:t>мистецтва</a:t>
            </a:r>
            <a:r>
              <a:rPr lang="uk-UA" dirty="0" smtClean="0"/>
              <a:t>, </a:t>
            </a:r>
            <a:r>
              <a:rPr lang="uk-UA" dirty="0" smtClean="0">
                <a:hlinkClick r:id="rId4" tooltip="Наука"/>
              </a:rPr>
              <a:t>науки</a:t>
            </a:r>
            <a:r>
              <a:rPr lang="uk-UA" dirty="0" smtClean="0"/>
              <a:t>, [[доброчинність | благодійності]], а також шпиталі, пам'ятки історії та місця збору поранених і хворих, якщо тільки ці будівлі не використовуються у військових цілях.</a:t>
            </a:r>
          </a:p>
          <a:p>
            <a:r>
              <a:rPr lang="uk-UA" dirty="0" smtClean="0"/>
              <a:t>Грабіж і </a:t>
            </a:r>
            <a:r>
              <a:rPr lang="uk-UA" dirty="0" smtClean="0">
                <a:hlinkClick r:id="rId5" tooltip="Мародерство"/>
              </a:rPr>
              <a:t>мародерство</a:t>
            </a:r>
            <a:r>
              <a:rPr lang="uk-UA" dirty="0" smtClean="0"/>
              <a:t> заборонені.</a:t>
            </a:r>
          </a:p>
          <a:p>
            <a:endParaRPr lang="uk-U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t>Заборонена зброя і боєприпаси</a:t>
            </a:r>
            <a:br>
              <a:rPr lang="uk-UA" b="1" dirty="0" smtClean="0"/>
            </a:br>
            <a:endParaRPr lang="uk-UA" dirty="0"/>
          </a:p>
        </p:txBody>
      </p:sp>
      <p:sp>
        <p:nvSpPr>
          <p:cNvPr id="3" name="Содержимое 2"/>
          <p:cNvSpPr>
            <a:spLocks noGrp="1"/>
          </p:cNvSpPr>
          <p:nvPr>
            <p:ph idx="1"/>
          </p:nvPr>
        </p:nvSpPr>
        <p:spPr/>
        <p:txBody>
          <a:bodyPr>
            <a:normAutofit fontScale="85000" lnSpcReduction="10000"/>
          </a:bodyPr>
          <a:lstStyle/>
          <a:p>
            <a:r>
              <a:rPr lang="uk-UA" dirty="0" smtClean="0"/>
              <a:t>У </a:t>
            </a:r>
            <a:r>
              <a:rPr lang="uk-UA" dirty="0" smtClean="0">
                <a:hlinkClick r:id="rId2" tooltip="Санкт-Петербурзька декларація 1868 (ще не написана)"/>
              </a:rPr>
              <a:t>Петербурзькій декларації 1868</a:t>
            </a:r>
            <a:r>
              <a:rPr lang="uk-UA" dirty="0" smtClean="0"/>
              <a:t> зафіксована наступна ідея: оскільки метою війни є ослаблення супротивника шляхом виведення з ладу як можна більшого числа людей, то застосування зброї, що заподіює безглузді страждання людині, виводить з ладу, або, що робить її смерть неминучою, суперечить принципам </a:t>
            </a:r>
            <a:r>
              <a:rPr lang="uk-UA" dirty="0" smtClean="0">
                <a:hlinkClick r:id="rId3" tooltip="Гуманізм"/>
              </a:rPr>
              <a:t>гуманізму</a:t>
            </a:r>
            <a:r>
              <a:rPr lang="uk-UA" dirty="0" smtClean="0"/>
              <a:t>.</a:t>
            </a:r>
          </a:p>
          <a:p>
            <a:r>
              <a:rPr lang="uk-UA" dirty="0" smtClean="0"/>
              <a:t>Ця ідея послужила підставою для заборони деяких видів зброї і боєприпасів.</a:t>
            </a:r>
          </a:p>
          <a:p>
            <a:pPr>
              <a:buNone/>
            </a:pPr>
            <a:r>
              <a:rPr lang="uk-UA" dirty="0" smtClean="0"/>
              <a:t>Щоб дізнатись, що є заборонено , дивіться наступний слайд.</a:t>
            </a:r>
            <a:endParaRPr lang="uk-U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159</TotalTime>
  <Words>1444</Words>
  <Application>Microsoft Office PowerPoint</Application>
  <PresentationFormat>Экран (4:3)</PresentationFormat>
  <Paragraphs>82</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Солнцестояние</vt:lpstr>
      <vt:lpstr>ОСНОВНІ ПОЛОЖЕННЯ МІЖНАРОДНОГО ГУМАНІТАРНОГО ПРАВА </vt:lpstr>
      <vt:lpstr>Презентация PowerPoint</vt:lpstr>
      <vt:lpstr>Підписання МГП</vt:lpstr>
      <vt:lpstr>Презентация PowerPoint</vt:lpstr>
      <vt:lpstr>Правовий статус держав по відношенню до конфлікту </vt:lpstr>
      <vt:lpstr>Презентация PowerPoint</vt:lpstr>
      <vt:lpstr>Заборонені засоби і методи ведення війни </vt:lpstr>
      <vt:lpstr>Презентация PowerPoint</vt:lpstr>
      <vt:lpstr>Заборонена зброя і боєприпаси </vt:lpstr>
      <vt:lpstr>Презентация PowerPoint</vt:lpstr>
      <vt:lpstr>ПРИНЦИПИ МГП</vt:lpstr>
      <vt:lpstr>Презентация PowerPoint</vt:lpstr>
      <vt:lpstr>Презентация PowerPoint</vt:lpstr>
      <vt:lpstr>Презентация PowerPoint</vt:lpstr>
      <vt:lpstr>Презентация PowerPoint</vt:lpstr>
      <vt:lpstr>ДЖЕРЕЛА МГП</vt:lpstr>
      <vt:lpstr>Презентация PowerPoint</vt:lpstr>
      <vt:lpstr>Презентация PowerPoint</vt:lpstr>
      <vt:lpstr>Презентация PowerPoint</vt:lpstr>
      <vt:lpstr>За цими посиланнями ви знайдете цікаві відео про МГП та його зв’язок з Україною</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ОСНОВНІПОЛОЖЕННЯ МГП</dc:title>
  <dc:creator>Genius</dc:creator>
  <cp:lastModifiedBy>Администратор</cp:lastModifiedBy>
  <cp:revision>19</cp:revision>
  <dcterms:created xsi:type="dcterms:W3CDTF">2020-05-06T08:38:17Z</dcterms:created>
  <dcterms:modified xsi:type="dcterms:W3CDTF">2023-05-26T08:11:27Z</dcterms:modified>
</cp:coreProperties>
</file>