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9"/>
  </p:notes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C048"/>
    <a:srgbClr val="559B5C"/>
    <a:srgbClr val="C5750B"/>
    <a:srgbClr val="47A949"/>
    <a:srgbClr val="006600"/>
    <a:srgbClr val="009900"/>
    <a:srgbClr val="00CC00"/>
    <a:srgbClr val="008000"/>
    <a:srgbClr val="2DBFD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Средний стиль 3 -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FD4443E-F989-4FC4-A0C8-D5A2AF1F390B}" styleName="Темный стиль 1 - акцент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C651D9-DD81-4B29-8B85-2F5541C4B710}" type="doc">
      <dgm:prSet loTypeId="urn:microsoft.com/office/officeart/2005/8/layout/default" loCatId="list" qsTypeId="urn:microsoft.com/office/officeart/2005/8/quickstyle/3d4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2CEAE27B-7D98-4408-9E8F-C6714D69E216}">
      <dgm:prSet phldrT="[Текст]"/>
      <dgm:spPr/>
      <dgm:t>
        <a:bodyPr/>
        <a:lstStyle/>
        <a:p>
          <a:r>
            <a:rPr lang="uk-UA" b="0" cap="none" spc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Державний заповідник</a:t>
          </a:r>
          <a:endParaRPr lang="ru-RU" b="0" cap="none" spc="0" dirty="0">
            <a:ln w="18415" cmpd="sng">
              <a:prstDash val="solid"/>
            </a:ln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06FCE6A3-4AEB-4370-B30B-33825E42224A}" type="parTrans" cxnId="{2027BEA1-68CD-4EDE-B816-D8D985AB46C6}">
      <dgm:prSet/>
      <dgm:spPr/>
      <dgm:t>
        <a:bodyPr/>
        <a:lstStyle/>
        <a:p>
          <a:endParaRPr lang="ru-RU">
            <a:ln>
              <a:solidFill>
                <a:schemeClr val="tx1"/>
              </a:solidFill>
            </a:ln>
          </a:endParaRPr>
        </a:p>
      </dgm:t>
    </dgm:pt>
    <dgm:pt modelId="{4B6EFD31-BD68-4A19-B832-AECF6E5061AD}" type="sibTrans" cxnId="{2027BEA1-68CD-4EDE-B816-D8D985AB46C6}">
      <dgm:prSet/>
      <dgm:spPr/>
      <dgm:t>
        <a:bodyPr/>
        <a:lstStyle/>
        <a:p>
          <a:endParaRPr lang="ru-RU">
            <a:ln>
              <a:solidFill>
                <a:schemeClr val="tx1"/>
              </a:solidFill>
            </a:ln>
          </a:endParaRPr>
        </a:p>
      </dgm:t>
    </dgm:pt>
    <dgm:pt modelId="{5A6E1B88-B171-45AD-9C2C-DF9F9C8E25A4}">
      <dgm:prSet phldrT="[Текст]"/>
      <dgm:spPr/>
      <dgm:t>
        <a:bodyPr/>
        <a:lstStyle/>
        <a:p>
          <a:r>
            <a:rPr lang="uk-UA" b="0" cap="none" spc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Державний природний національний парк</a:t>
          </a:r>
          <a:endParaRPr lang="ru-RU" b="0" cap="none" spc="0" dirty="0">
            <a:ln w="18415" cmpd="sng">
              <a:prstDash val="solid"/>
            </a:ln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B769F903-A46A-49BB-9651-68606A2BA907}" type="parTrans" cxnId="{DCC1E9EB-96DA-4D38-B7F4-653ECCE66A7C}">
      <dgm:prSet/>
      <dgm:spPr/>
      <dgm:t>
        <a:bodyPr/>
        <a:lstStyle/>
        <a:p>
          <a:endParaRPr lang="ru-RU">
            <a:ln>
              <a:solidFill>
                <a:schemeClr val="tx1"/>
              </a:solidFill>
            </a:ln>
          </a:endParaRPr>
        </a:p>
      </dgm:t>
    </dgm:pt>
    <dgm:pt modelId="{97E2D049-9417-474F-B45B-1D0C35551B87}" type="sibTrans" cxnId="{DCC1E9EB-96DA-4D38-B7F4-653ECCE66A7C}">
      <dgm:prSet/>
      <dgm:spPr/>
      <dgm:t>
        <a:bodyPr/>
        <a:lstStyle/>
        <a:p>
          <a:endParaRPr lang="ru-RU">
            <a:ln>
              <a:solidFill>
                <a:schemeClr val="tx1"/>
              </a:solidFill>
            </a:ln>
          </a:endParaRPr>
        </a:p>
      </dgm:t>
    </dgm:pt>
    <dgm:pt modelId="{DA7206E4-6ED3-45C0-9BF1-2AC0F3947376}">
      <dgm:prSet phldrT="[Текст]"/>
      <dgm:spPr/>
      <dgm:t>
        <a:bodyPr/>
        <a:lstStyle/>
        <a:p>
          <a:r>
            <a:rPr lang="uk-UA" b="0" cap="none" spc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Державний заказник республіканського значення</a:t>
          </a:r>
          <a:endParaRPr lang="ru-RU" b="0" cap="none" spc="0" dirty="0">
            <a:ln w="18415" cmpd="sng">
              <a:prstDash val="solid"/>
            </a:ln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27515100-49C3-42C5-9231-068AD4A03F11}" type="parTrans" cxnId="{D9B83130-17CB-4725-8041-F2C9AE33505F}">
      <dgm:prSet/>
      <dgm:spPr/>
      <dgm:t>
        <a:bodyPr/>
        <a:lstStyle/>
        <a:p>
          <a:endParaRPr lang="ru-RU">
            <a:ln>
              <a:solidFill>
                <a:schemeClr val="tx1"/>
              </a:solidFill>
            </a:ln>
          </a:endParaRPr>
        </a:p>
      </dgm:t>
    </dgm:pt>
    <dgm:pt modelId="{6DE9C74D-462B-42FB-875B-F54D1FCBAE52}" type="sibTrans" cxnId="{D9B83130-17CB-4725-8041-F2C9AE33505F}">
      <dgm:prSet/>
      <dgm:spPr/>
      <dgm:t>
        <a:bodyPr/>
        <a:lstStyle/>
        <a:p>
          <a:endParaRPr lang="ru-RU">
            <a:ln>
              <a:solidFill>
                <a:schemeClr val="tx1"/>
              </a:solidFill>
            </a:ln>
          </a:endParaRPr>
        </a:p>
      </dgm:t>
    </dgm:pt>
    <dgm:pt modelId="{E88B6A2F-8765-42AE-AD83-F9DB51B562F5}">
      <dgm:prSet phldrT="[Текст]"/>
      <dgm:spPr/>
      <dgm:t>
        <a:bodyPr/>
        <a:lstStyle/>
        <a:p>
          <a:r>
            <a:rPr lang="uk-UA" b="0" cap="none" spc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Державний заказник місцевого значення</a:t>
          </a:r>
          <a:endParaRPr lang="ru-RU" b="0" cap="none" spc="0" dirty="0">
            <a:ln w="18415" cmpd="sng">
              <a:prstDash val="solid"/>
            </a:ln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6FED303C-7F98-4B51-9F95-63C94B65D9DA}" type="parTrans" cxnId="{1D6CA28D-6F02-4BAC-8D36-D5A8C4F99344}">
      <dgm:prSet/>
      <dgm:spPr/>
      <dgm:t>
        <a:bodyPr/>
        <a:lstStyle/>
        <a:p>
          <a:endParaRPr lang="ru-RU">
            <a:ln>
              <a:solidFill>
                <a:schemeClr val="tx1"/>
              </a:solidFill>
            </a:ln>
          </a:endParaRPr>
        </a:p>
      </dgm:t>
    </dgm:pt>
    <dgm:pt modelId="{6402C4F4-2E50-42A3-BA01-DEFD13705C8D}" type="sibTrans" cxnId="{1D6CA28D-6F02-4BAC-8D36-D5A8C4F99344}">
      <dgm:prSet/>
      <dgm:spPr/>
      <dgm:t>
        <a:bodyPr/>
        <a:lstStyle/>
        <a:p>
          <a:endParaRPr lang="ru-RU">
            <a:ln>
              <a:solidFill>
                <a:schemeClr val="tx1"/>
              </a:solidFill>
            </a:ln>
          </a:endParaRPr>
        </a:p>
      </dgm:t>
    </dgm:pt>
    <dgm:pt modelId="{0A395123-0870-44F0-94EF-528DB72A4F19}" type="pres">
      <dgm:prSet presAssocID="{B9C651D9-DD81-4B29-8B85-2F5541C4B710}" presName="diagram" presStyleCnt="0">
        <dgm:presLayoutVars>
          <dgm:dir/>
          <dgm:resizeHandles val="exact"/>
        </dgm:presLayoutVars>
      </dgm:prSet>
      <dgm:spPr/>
    </dgm:pt>
    <dgm:pt modelId="{638E144C-4972-4678-A064-326D224243F1}" type="pres">
      <dgm:prSet presAssocID="{2CEAE27B-7D98-4408-9E8F-C6714D69E216}" presName="node" presStyleLbl="node1" presStyleIdx="0" presStyleCnt="4" custLinFactNeighborX="-180" custLinFactNeighborY="-3875">
        <dgm:presLayoutVars>
          <dgm:bulletEnabled val="1"/>
        </dgm:presLayoutVars>
      </dgm:prSet>
      <dgm:spPr/>
    </dgm:pt>
    <dgm:pt modelId="{569AEB93-4418-4ED9-BB3D-7AC2D84330DA}" type="pres">
      <dgm:prSet presAssocID="{4B6EFD31-BD68-4A19-B832-AECF6E5061AD}" presName="sibTrans" presStyleCnt="0"/>
      <dgm:spPr/>
    </dgm:pt>
    <dgm:pt modelId="{7662E192-90C0-4DB5-86B7-000E2313052A}" type="pres">
      <dgm:prSet presAssocID="{5A6E1B88-B171-45AD-9C2C-DF9F9C8E25A4}" presName="node" presStyleLbl="node1" presStyleIdx="1" presStyleCnt="4">
        <dgm:presLayoutVars>
          <dgm:bulletEnabled val="1"/>
        </dgm:presLayoutVars>
      </dgm:prSet>
      <dgm:spPr/>
    </dgm:pt>
    <dgm:pt modelId="{026600F3-169E-4325-BB6A-3A57C8E04402}" type="pres">
      <dgm:prSet presAssocID="{97E2D049-9417-474F-B45B-1D0C35551B87}" presName="sibTrans" presStyleCnt="0"/>
      <dgm:spPr/>
    </dgm:pt>
    <dgm:pt modelId="{F665AF26-6DEC-40BB-A173-4C6CF87E11FD}" type="pres">
      <dgm:prSet presAssocID="{DA7206E4-6ED3-45C0-9BF1-2AC0F3947376}" presName="node" presStyleLbl="node1" presStyleIdx="2" presStyleCnt="4">
        <dgm:presLayoutVars>
          <dgm:bulletEnabled val="1"/>
        </dgm:presLayoutVars>
      </dgm:prSet>
      <dgm:spPr/>
    </dgm:pt>
    <dgm:pt modelId="{B138DC24-708D-4A49-BA47-F6335BFA684A}" type="pres">
      <dgm:prSet presAssocID="{6DE9C74D-462B-42FB-875B-F54D1FCBAE52}" presName="sibTrans" presStyleCnt="0"/>
      <dgm:spPr/>
    </dgm:pt>
    <dgm:pt modelId="{DAB2CB2E-C155-4C28-B5D7-1F0D0A84C9E2}" type="pres">
      <dgm:prSet presAssocID="{E88B6A2F-8765-42AE-AD83-F9DB51B562F5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B68B5D2-C57A-4FC5-B008-0E1AB770423B}" type="presOf" srcId="{2CEAE27B-7D98-4408-9E8F-C6714D69E216}" destId="{638E144C-4972-4678-A064-326D224243F1}" srcOrd="0" destOrd="0" presId="urn:microsoft.com/office/officeart/2005/8/layout/default"/>
    <dgm:cxn modelId="{CFD880B6-E973-4F2F-A0CD-3445E9D1FFC2}" type="presOf" srcId="{B9C651D9-DD81-4B29-8B85-2F5541C4B710}" destId="{0A395123-0870-44F0-94EF-528DB72A4F19}" srcOrd="0" destOrd="0" presId="urn:microsoft.com/office/officeart/2005/8/layout/default"/>
    <dgm:cxn modelId="{D9B83130-17CB-4725-8041-F2C9AE33505F}" srcId="{B9C651D9-DD81-4B29-8B85-2F5541C4B710}" destId="{DA7206E4-6ED3-45C0-9BF1-2AC0F3947376}" srcOrd="2" destOrd="0" parTransId="{27515100-49C3-42C5-9231-068AD4A03F11}" sibTransId="{6DE9C74D-462B-42FB-875B-F54D1FCBAE52}"/>
    <dgm:cxn modelId="{C69EDAC5-7CA5-48F1-B10F-2090FE329465}" type="presOf" srcId="{DA7206E4-6ED3-45C0-9BF1-2AC0F3947376}" destId="{F665AF26-6DEC-40BB-A173-4C6CF87E11FD}" srcOrd="0" destOrd="0" presId="urn:microsoft.com/office/officeart/2005/8/layout/default"/>
    <dgm:cxn modelId="{A6A23576-015D-49A4-9D3B-AD68FB4872B0}" type="presOf" srcId="{5A6E1B88-B171-45AD-9C2C-DF9F9C8E25A4}" destId="{7662E192-90C0-4DB5-86B7-000E2313052A}" srcOrd="0" destOrd="0" presId="urn:microsoft.com/office/officeart/2005/8/layout/default"/>
    <dgm:cxn modelId="{DCC1E9EB-96DA-4D38-B7F4-653ECCE66A7C}" srcId="{B9C651D9-DD81-4B29-8B85-2F5541C4B710}" destId="{5A6E1B88-B171-45AD-9C2C-DF9F9C8E25A4}" srcOrd="1" destOrd="0" parTransId="{B769F903-A46A-49BB-9651-68606A2BA907}" sibTransId="{97E2D049-9417-474F-B45B-1D0C35551B87}"/>
    <dgm:cxn modelId="{4C8B90E9-8D56-4F8A-AA5D-2D93AA2FC15C}" type="presOf" srcId="{E88B6A2F-8765-42AE-AD83-F9DB51B562F5}" destId="{DAB2CB2E-C155-4C28-B5D7-1F0D0A84C9E2}" srcOrd="0" destOrd="0" presId="urn:microsoft.com/office/officeart/2005/8/layout/default"/>
    <dgm:cxn modelId="{1D6CA28D-6F02-4BAC-8D36-D5A8C4F99344}" srcId="{B9C651D9-DD81-4B29-8B85-2F5541C4B710}" destId="{E88B6A2F-8765-42AE-AD83-F9DB51B562F5}" srcOrd="3" destOrd="0" parTransId="{6FED303C-7F98-4B51-9F95-63C94B65D9DA}" sibTransId="{6402C4F4-2E50-42A3-BA01-DEFD13705C8D}"/>
    <dgm:cxn modelId="{2027BEA1-68CD-4EDE-B816-D8D985AB46C6}" srcId="{B9C651D9-DD81-4B29-8B85-2F5541C4B710}" destId="{2CEAE27B-7D98-4408-9E8F-C6714D69E216}" srcOrd="0" destOrd="0" parTransId="{06FCE6A3-4AEB-4370-B30B-33825E42224A}" sibTransId="{4B6EFD31-BD68-4A19-B832-AECF6E5061AD}"/>
    <dgm:cxn modelId="{A6A6ED0E-D7C2-47A3-BBD1-92DD8804DB94}" type="presParOf" srcId="{0A395123-0870-44F0-94EF-528DB72A4F19}" destId="{638E144C-4972-4678-A064-326D224243F1}" srcOrd="0" destOrd="0" presId="urn:microsoft.com/office/officeart/2005/8/layout/default"/>
    <dgm:cxn modelId="{EC1A5F45-4267-4B35-842C-5937B8D0BAB9}" type="presParOf" srcId="{0A395123-0870-44F0-94EF-528DB72A4F19}" destId="{569AEB93-4418-4ED9-BB3D-7AC2D84330DA}" srcOrd="1" destOrd="0" presId="urn:microsoft.com/office/officeart/2005/8/layout/default"/>
    <dgm:cxn modelId="{0450C14C-2A5F-414C-BFD9-0B7A72F5E937}" type="presParOf" srcId="{0A395123-0870-44F0-94EF-528DB72A4F19}" destId="{7662E192-90C0-4DB5-86B7-000E2313052A}" srcOrd="2" destOrd="0" presId="urn:microsoft.com/office/officeart/2005/8/layout/default"/>
    <dgm:cxn modelId="{30BFF02B-E9B7-4693-985C-8A49586A4386}" type="presParOf" srcId="{0A395123-0870-44F0-94EF-528DB72A4F19}" destId="{026600F3-169E-4325-BB6A-3A57C8E04402}" srcOrd="3" destOrd="0" presId="urn:microsoft.com/office/officeart/2005/8/layout/default"/>
    <dgm:cxn modelId="{EDAD30B7-EAE0-4640-BFE9-D5212142A8CA}" type="presParOf" srcId="{0A395123-0870-44F0-94EF-528DB72A4F19}" destId="{F665AF26-6DEC-40BB-A173-4C6CF87E11FD}" srcOrd="4" destOrd="0" presId="urn:microsoft.com/office/officeart/2005/8/layout/default"/>
    <dgm:cxn modelId="{22817243-3471-4BEA-A6B1-C2CD61F47398}" type="presParOf" srcId="{0A395123-0870-44F0-94EF-528DB72A4F19}" destId="{B138DC24-708D-4A49-BA47-F6335BFA684A}" srcOrd="5" destOrd="0" presId="urn:microsoft.com/office/officeart/2005/8/layout/default"/>
    <dgm:cxn modelId="{2AD4AFF4-F2D6-4FAD-9337-334C466D49AA}" type="presParOf" srcId="{0A395123-0870-44F0-94EF-528DB72A4F19}" destId="{DAB2CB2E-C155-4C28-B5D7-1F0D0A84C9E2}" srcOrd="6" destOrd="0" presId="urn:microsoft.com/office/officeart/2005/8/layout/default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1DD201-4C19-46AF-A38C-93B68D8C3232}" type="datetimeFigureOut">
              <a:rPr lang="ru-RU" smtClean="0"/>
              <a:t>23.02.2014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00EB6B-21AE-4AF0-B304-E23C06697E9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00EB6B-21AE-4AF0-B304-E23C06697E92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181DE-9162-4C3E-9ABD-F229DE8F7D35}" type="datetimeFigureOut">
              <a:rPr lang="ru-RU" smtClean="0"/>
              <a:t>23.02.2014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FDC89-7660-46BA-B139-0E179A03804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181DE-9162-4C3E-9ABD-F229DE8F7D35}" type="datetimeFigureOut">
              <a:rPr lang="ru-RU" smtClean="0"/>
              <a:t>23.02.2014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FDC89-7660-46BA-B139-0E179A03804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181DE-9162-4C3E-9ABD-F229DE8F7D35}" type="datetimeFigureOut">
              <a:rPr lang="ru-RU" smtClean="0"/>
              <a:t>23.02.2014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FDC89-7660-46BA-B139-0E179A03804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181DE-9162-4C3E-9ABD-F229DE8F7D35}" type="datetimeFigureOut">
              <a:rPr lang="ru-RU" smtClean="0"/>
              <a:t>23.02.2014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FDC89-7660-46BA-B139-0E179A03804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181DE-9162-4C3E-9ABD-F229DE8F7D35}" type="datetimeFigureOut">
              <a:rPr lang="ru-RU" smtClean="0"/>
              <a:t>23.02.2014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FDC89-7660-46BA-B139-0E179A03804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181DE-9162-4C3E-9ABD-F229DE8F7D35}" type="datetimeFigureOut">
              <a:rPr lang="ru-RU" smtClean="0"/>
              <a:t>23.02.2014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FDC89-7660-46BA-B139-0E179A03804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181DE-9162-4C3E-9ABD-F229DE8F7D35}" type="datetimeFigureOut">
              <a:rPr lang="ru-RU" smtClean="0"/>
              <a:t>23.02.2014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FDC89-7660-46BA-B139-0E179A03804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181DE-9162-4C3E-9ABD-F229DE8F7D35}" type="datetimeFigureOut">
              <a:rPr lang="ru-RU" smtClean="0"/>
              <a:t>23.02.2014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FDC89-7660-46BA-B139-0E179A03804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181DE-9162-4C3E-9ABD-F229DE8F7D35}" type="datetimeFigureOut">
              <a:rPr lang="ru-RU" smtClean="0"/>
              <a:t>23.02.2014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FDC89-7660-46BA-B139-0E179A03804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181DE-9162-4C3E-9ABD-F229DE8F7D35}" type="datetimeFigureOut">
              <a:rPr lang="ru-RU" smtClean="0"/>
              <a:t>23.02.2014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FDC89-7660-46BA-B139-0E179A03804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181DE-9162-4C3E-9ABD-F229DE8F7D35}" type="datetimeFigureOut">
              <a:rPr lang="ru-RU" smtClean="0"/>
              <a:t>23.02.2014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EBFDC89-7660-46BA-B139-0E179A03804C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7A94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95181DE-9162-4C3E-9ABD-F229DE8F7D35}" type="datetimeFigureOut">
              <a:rPr lang="ru-RU" smtClean="0"/>
              <a:t>23.02.2014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EBFDC89-7660-46BA-B139-0E179A03804C}" type="slidenum">
              <a:rPr lang="ru-RU" smtClean="0"/>
              <a:t>‹#›</a:t>
            </a:fld>
            <a:endParaRPr lang="ru-RU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jpeg"/><Relationship Id="rId3" Type="http://schemas.openxmlformats.org/officeDocument/2006/relationships/image" Target="../media/image24.jpeg"/><Relationship Id="rId7" Type="http://schemas.openxmlformats.org/officeDocument/2006/relationships/image" Target="../media/image28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7.jpeg"/><Relationship Id="rId5" Type="http://schemas.openxmlformats.org/officeDocument/2006/relationships/image" Target="../media/image26.jpeg"/><Relationship Id="rId4" Type="http://schemas.openxmlformats.org/officeDocument/2006/relationships/image" Target="../media/image25.jpeg"/><Relationship Id="rId9" Type="http://schemas.openxmlformats.org/officeDocument/2006/relationships/image" Target="../media/image30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457200" y="1142984"/>
            <a:ext cx="8305800" cy="3857652"/>
          </a:xfrm>
        </p:spPr>
        <p:txBody>
          <a:bodyPr>
            <a:normAutofit fontScale="90000"/>
          </a:bodyPr>
          <a:lstStyle/>
          <a:p>
            <a:pPr algn="ctr"/>
            <a:r>
              <a:rPr lang="uk-UA" sz="7300" dirty="0" smtClean="0">
                <a:ln w="19050">
                  <a:solidFill>
                    <a:srgbClr val="FFC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Рослини, які </a:t>
            </a:r>
            <a:r>
              <a:rPr lang="uk-UA" sz="7300" dirty="0" smtClean="0">
                <a:ln w="19050">
                  <a:solidFill>
                    <a:srgbClr val="FFC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/>
            </a:r>
            <a:br>
              <a:rPr lang="uk-UA" sz="7300" dirty="0" smtClean="0">
                <a:ln w="19050">
                  <a:solidFill>
                    <a:srgbClr val="FFC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uk-UA" sz="7300" dirty="0" smtClean="0">
                <a:ln w="19050">
                  <a:solidFill>
                    <a:srgbClr val="FFC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занесені </a:t>
            </a:r>
            <a:r>
              <a:rPr lang="uk-UA" sz="7300" dirty="0" smtClean="0">
                <a:ln w="19050">
                  <a:solidFill>
                    <a:srgbClr val="FFC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у </a:t>
            </a:r>
            <a:r>
              <a:rPr lang="uk-UA" sz="730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/>
            </a:r>
            <a:br>
              <a:rPr lang="uk-UA" sz="730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uk-UA" sz="7300" dirty="0" smtClean="0">
                <a:ln w="1905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Червону книгу</a:t>
            </a:r>
            <a:r>
              <a:rPr lang="ru-RU" sz="66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/>
            </a:r>
            <a:br>
              <a:rPr lang="ru-RU" sz="66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endParaRPr lang="ru-RU" sz="6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4786313" y="4929188"/>
            <a:ext cx="4357687" cy="1214437"/>
          </a:xfrm>
        </p:spPr>
        <p:txBody>
          <a:bodyPr>
            <a:normAutofit fontScale="70000" lnSpcReduction="20000"/>
            <a:scene3d>
              <a:camera prst="orthographicFront"/>
              <a:lightRig rig="threePt" dir="t"/>
            </a:scene3d>
            <a:sp3d extrusionH="57150">
              <a:bevelT w="38100" h="38100" prst="convex"/>
            </a:sp3d>
          </a:bodyPr>
          <a:lstStyle/>
          <a:p>
            <a:pPr algn="ctr">
              <a:buNone/>
            </a:pPr>
            <a:r>
              <a:rPr lang="uk-UA" sz="2900" b="1" dirty="0" smtClean="0">
                <a:ln w="12700">
                  <a:solidFill>
                    <a:schemeClr val="tx1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Підготувала Шеіна Т.В. </a:t>
            </a:r>
          </a:p>
          <a:p>
            <a:pPr algn="ctr">
              <a:buNone/>
            </a:pPr>
            <a:r>
              <a:rPr lang="uk-UA" sz="2900" b="1" dirty="0" smtClean="0">
                <a:ln w="12700">
                  <a:solidFill>
                    <a:schemeClr val="tx1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учитель хімії та біології</a:t>
            </a:r>
            <a:endParaRPr lang="uk-UA" sz="2900" b="1" dirty="0" smtClean="0">
              <a:ln w="12700">
                <a:solidFill>
                  <a:schemeClr val="tx1"/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uk-UA" sz="2900" b="1" dirty="0" smtClean="0">
                <a:ln w="12700">
                  <a:solidFill>
                    <a:schemeClr val="tx1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Парутинської ЗОШ І-ІІІ ступенів</a:t>
            </a:r>
            <a:endParaRPr lang="ru-RU" sz="2900" b="1" dirty="0">
              <a:ln w="12700">
                <a:solidFill>
                  <a:schemeClr val="tx1"/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489922"/>
          </a:xfrm>
        </p:spPr>
        <p:txBody>
          <a:bodyPr>
            <a:normAutofit/>
          </a:bodyPr>
          <a:lstStyle/>
          <a:p>
            <a:pPr algn="ctr"/>
            <a:r>
              <a:rPr lang="ru-RU" sz="1800" dirty="0" smtClean="0">
                <a:ln w="18415" cmpd="sng">
                  <a:solidFill>
                    <a:srgbClr val="FFC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endParaRPr lang="uk-UA" sz="2400" dirty="0">
              <a:ln w="18415" cmpd="sng">
                <a:solidFill>
                  <a:srgbClr val="FFC000"/>
                </a:solidFill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5" name="Содержимое 4" descr="images.jpe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00034" y="2143116"/>
            <a:ext cx="3220425" cy="4000528"/>
          </a:xfrm>
        </p:spPr>
      </p:pic>
      <p:pic>
        <p:nvPicPr>
          <p:cNvPr id="6" name="Содержимое 5" descr="images1.jpe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000496" y="2143116"/>
            <a:ext cx="4800634" cy="4000528"/>
          </a:xfrm>
        </p:spPr>
      </p:pic>
      <p:sp>
        <p:nvSpPr>
          <p:cNvPr id="8" name="Прямоугольник 7"/>
          <p:cNvSpPr/>
          <p:nvPr/>
        </p:nvSpPr>
        <p:spPr>
          <a:xfrm>
            <a:off x="571472" y="571480"/>
            <a:ext cx="807249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 smtClean="0">
                <a:ln w="18415" cmpd="sng">
                  <a:solidFill>
                    <a:srgbClr val="FFC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Зараз зрозуміло, що для дієвого збереження видів рослин і грибів та невиснажливого використання ресурсів рослинного світу неможливо обмежуватися лише складанням «червоних списків» та Червоних книг.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uk-UA" sz="2400" dirty="0" smtClean="0">
                <a:ln w="18415" cmpd="sng">
                  <a:solidFill>
                    <a:srgbClr val="FFC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Необхідно глибоко розуміти таксономічні, біологічні, біогеографічні та екологічні </a:t>
            </a:r>
            <a:br>
              <a:rPr lang="uk-UA" sz="2400" dirty="0" smtClean="0">
                <a:ln w="18415" cmpd="sng">
                  <a:solidFill>
                    <a:srgbClr val="FFC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uk-UA" sz="2400" dirty="0" smtClean="0">
                <a:ln w="18415" cmpd="sng">
                  <a:solidFill>
                    <a:srgbClr val="FFC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особливості видів.</a:t>
            </a:r>
            <a:endParaRPr lang="uk-UA" sz="2400" dirty="0">
              <a:ln w="18415" cmpd="sng">
                <a:solidFill>
                  <a:srgbClr val="FFC000"/>
                </a:solidFill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5" name="Содержимое 4" descr="default.jpe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214414" y="2000240"/>
            <a:ext cx="6572296" cy="4373564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400" dirty="0" smtClean="0">
                <a:ln w="18415" cmpd="sng">
                  <a:solidFill>
                    <a:srgbClr val="FFC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Важливо, щоб Червона книга була дієвим інструментом охорони рослинного світу, основою постійного моніторингу.</a:t>
            </a:r>
            <a:endParaRPr lang="ru-RU" sz="2400" dirty="0"/>
          </a:p>
        </p:txBody>
      </p:sp>
      <p:pic>
        <p:nvPicPr>
          <p:cNvPr id="5" name="Содержимое 4" descr="2.jpe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57158" y="2143116"/>
            <a:ext cx="4286280" cy="4286280"/>
          </a:xfrm>
        </p:spPr>
      </p:pic>
      <p:pic>
        <p:nvPicPr>
          <p:cNvPr id="6" name="Содержимое 5" descr="16.jpe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214942" y="2143116"/>
            <a:ext cx="3214710" cy="4291804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785950"/>
          </a:xfrm>
        </p:spPr>
        <p:txBody>
          <a:bodyPr>
            <a:noAutofit/>
          </a:bodyPr>
          <a:lstStyle/>
          <a:p>
            <a:pPr algn="ctr"/>
            <a:r>
              <a:rPr lang="uk-UA" sz="3600" dirty="0" smtClean="0">
                <a:ln w="18415" cmpd="sng">
                  <a:solidFill>
                    <a:srgbClr val="FFC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Збереження різноманіття світу рослин та грибів є нагальною вимогою часу.</a:t>
            </a:r>
            <a:endParaRPr lang="uk-UA" sz="3600" dirty="0">
              <a:ln w="18415" cmpd="sng">
                <a:solidFill>
                  <a:srgbClr val="FFC000"/>
                </a:solidFill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5" name="Содержимое 4" descr="3.jpe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85720" y="2571744"/>
            <a:ext cx="5072098" cy="3643338"/>
          </a:xfrm>
        </p:spPr>
      </p:pic>
      <p:pic>
        <p:nvPicPr>
          <p:cNvPr id="6" name="Содержимое 5" descr="4.jpe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643570" y="2285991"/>
            <a:ext cx="3071834" cy="4089379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8515352" cy="1796218"/>
          </a:xfrm>
        </p:spPr>
        <p:txBody>
          <a:bodyPr>
            <a:noAutofit/>
          </a:bodyPr>
          <a:lstStyle/>
          <a:p>
            <a:pPr algn="ctr"/>
            <a:r>
              <a:rPr lang="uk-UA" sz="2800" dirty="0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  <a:cs typeface="Times New Roman" pitchFamily="18" charset="0"/>
              </a:rPr>
              <a:t>Збереженню рослинного світу сприяє організація системи заповідників і заказників, які повинні зберігати екологічну мережу по всій території країни.</a:t>
            </a:r>
            <a:endParaRPr lang="ru-RU" sz="2800" dirty="0">
              <a:ln>
                <a:solidFill>
                  <a:srgbClr val="FFFF00"/>
                </a:solidFill>
              </a:ln>
              <a:solidFill>
                <a:srgbClr val="FFFF00"/>
              </a:solidFill>
              <a:cs typeface="Times New Roman" pitchFamily="18" charset="0"/>
            </a:endParaRPr>
          </a:p>
        </p:txBody>
      </p:sp>
      <p:sp>
        <p:nvSpPr>
          <p:cNvPr id="13" name="Блок-схема: узел 12"/>
          <p:cNvSpPr/>
          <p:nvPr/>
        </p:nvSpPr>
        <p:spPr>
          <a:xfrm>
            <a:off x="2357422" y="2786058"/>
            <a:ext cx="1285884" cy="1285884"/>
          </a:xfrm>
          <a:prstGeom prst="flowChartConnector">
            <a:avLst/>
          </a:prstGeom>
          <a:blipFill>
            <a:blip r:embed="rId2"/>
            <a:stretch>
              <a:fillRect/>
            </a:stretch>
          </a:blip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Блок-схема: узел 13"/>
          <p:cNvSpPr/>
          <p:nvPr/>
        </p:nvSpPr>
        <p:spPr>
          <a:xfrm>
            <a:off x="5857884" y="4214818"/>
            <a:ext cx="1285884" cy="1285884"/>
          </a:xfrm>
          <a:prstGeom prst="flowChartConnector">
            <a:avLst/>
          </a:prstGeom>
          <a:blipFill>
            <a:blip r:embed="rId3"/>
            <a:stretch>
              <a:fillRect/>
            </a:stretch>
          </a:blip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Блок-схема: узел 14"/>
          <p:cNvSpPr/>
          <p:nvPr/>
        </p:nvSpPr>
        <p:spPr>
          <a:xfrm>
            <a:off x="2000232" y="4214818"/>
            <a:ext cx="1285884" cy="1285884"/>
          </a:xfrm>
          <a:prstGeom prst="flowChartConnector">
            <a:avLst/>
          </a:prstGeom>
          <a:blipFill>
            <a:blip r:embed="rId4"/>
            <a:stretch>
              <a:fillRect/>
            </a:stretch>
          </a:blip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Блок-схема: узел 15"/>
          <p:cNvSpPr/>
          <p:nvPr/>
        </p:nvSpPr>
        <p:spPr>
          <a:xfrm>
            <a:off x="3071802" y="5357826"/>
            <a:ext cx="1285884" cy="1285884"/>
          </a:xfrm>
          <a:prstGeom prst="flowChartConnector">
            <a:avLst/>
          </a:prstGeom>
          <a:blipFill>
            <a:blip r:embed="rId5" cstate="print"/>
            <a:stretch>
              <a:fillRect/>
            </a:stretch>
          </a:blip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Блок-схема: узел 17"/>
          <p:cNvSpPr/>
          <p:nvPr/>
        </p:nvSpPr>
        <p:spPr>
          <a:xfrm>
            <a:off x="4857752" y="5357826"/>
            <a:ext cx="1285884" cy="1285884"/>
          </a:xfrm>
          <a:prstGeom prst="flowChartConnector">
            <a:avLst/>
          </a:prstGeom>
          <a:blipFill>
            <a:blip r:embed="rId6"/>
            <a:stretch>
              <a:fillRect/>
            </a:stretch>
          </a:blip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Блок-схема: узел 18"/>
          <p:cNvSpPr/>
          <p:nvPr/>
        </p:nvSpPr>
        <p:spPr>
          <a:xfrm>
            <a:off x="5643570" y="2786058"/>
            <a:ext cx="1285884" cy="1285884"/>
          </a:xfrm>
          <a:prstGeom prst="flowChartConnector">
            <a:avLst/>
          </a:prstGeom>
          <a:blipFill>
            <a:blip r:embed="rId7" cstate="print"/>
            <a:stretch>
              <a:fillRect/>
            </a:stretch>
          </a:blip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Блок-схема: узел 19"/>
          <p:cNvSpPr/>
          <p:nvPr/>
        </p:nvSpPr>
        <p:spPr>
          <a:xfrm>
            <a:off x="4000496" y="3786190"/>
            <a:ext cx="1285884" cy="1285884"/>
          </a:xfrm>
          <a:prstGeom prst="flowChartConnector">
            <a:avLst/>
          </a:prstGeom>
          <a:blipFill>
            <a:blip r:embed="rId8"/>
            <a:stretch>
              <a:fillRect/>
            </a:stretch>
          </a:blip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Блок-схема: узел 16"/>
          <p:cNvSpPr/>
          <p:nvPr/>
        </p:nvSpPr>
        <p:spPr>
          <a:xfrm>
            <a:off x="4000496" y="2071678"/>
            <a:ext cx="1285884" cy="1285884"/>
          </a:xfrm>
          <a:prstGeom prst="flowChartConnector">
            <a:avLst/>
          </a:prstGeom>
          <a:blipFill>
            <a:blip r:embed="rId9"/>
            <a:stretch>
              <a:fillRect/>
            </a:stretch>
          </a:blip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500042"/>
            <a:ext cx="8305800" cy="1571636"/>
          </a:xfrm>
        </p:spPr>
        <p:txBody>
          <a:bodyPr>
            <a:noAutofit/>
          </a:bodyPr>
          <a:lstStyle/>
          <a:p>
            <a:pPr algn="ctr"/>
            <a:r>
              <a:rPr lang="uk-UA" sz="4000" b="1" dirty="0" smtClean="0">
                <a:ln>
                  <a:solidFill>
                    <a:srgbClr val="002060"/>
                  </a:solidFill>
                </a:ln>
                <a:solidFill>
                  <a:schemeClr val="bg2">
                    <a:lumMod val="60000"/>
                    <a:lumOff val="40000"/>
                  </a:schemeClr>
                </a:solidFill>
              </a:rPr>
              <a:t>Території та об'єкти природно-заповідного фонду України</a:t>
            </a:r>
            <a:endParaRPr lang="ru-RU" sz="4000" b="1" dirty="0">
              <a:ln>
                <a:solidFill>
                  <a:srgbClr val="002060"/>
                </a:solidFill>
              </a:ln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8" name="Схема 7"/>
          <p:cNvGraphicFramePr/>
          <p:nvPr/>
        </p:nvGraphicFramePr>
        <p:xfrm>
          <a:off x="1285852" y="2214554"/>
          <a:ext cx="685804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785794"/>
            <a:ext cx="8305800" cy="704104"/>
          </a:xfrm>
        </p:spPr>
        <p:txBody>
          <a:bodyPr>
            <a:normAutofit fontScale="90000"/>
          </a:bodyPr>
          <a:lstStyle/>
          <a:p>
            <a:r>
              <a:rPr lang="uk-UA" dirty="0" smtClean="0">
                <a:ln w="18415" cmpd="sng">
                  <a:solidFill>
                    <a:schemeClr val="accent1">
                      <a:lumMod val="7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Природно заповідний фонд</a:t>
            </a:r>
            <a:endParaRPr lang="ru-RU" dirty="0">
              <a:ln w="18415" cmpd="sng">
                <a:solidFill>
                  <a:schemeClr val="accent1">
                    <a:lumMod val="75000"/>
                  </a:schemeClr>
                </a:solidFill>
                <a:prstDash val="solid"/>
              </a:ln>
              <a:solidFill>
                <a:srgbClr val="00B0F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714348" y="1643050"/>
          <a:ext cx="7786744" cy="4867279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946686"/>
                <a:gridCol w="1482338"/>
                <a:gridCol w="2928958"/>
                <a:gridCol w="1428762"/>
              </a:tblGrid>
              <a:tr h="523879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Тип об'єкту</a:t>
                      </a:r>
                      <a:endParaRPr lang="ru-RU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Кількість</a:t>
                      </a:r>
                      <a:endParaRPr lang="ru-RU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Тип об'єкту</a:t>
                      </a:r>
                      <a:endParaRPr lang="ru-RU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Кількість</a:t>
                      </a:r>
                      <a:endParaRPr lang="ru-RU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868680">
                <a:tc>
                  <a:txBody>
                    <a:bodyPr/>
                    <a:lstStyle/>
                    <a:p>
                      <a:pPr algn="ctr"/>
                      <a:r>
                        <a:rPr lang="uk-UA" sz="1700" b="0" cap="none" spc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Біосферні заповідники</a:t>
                      </a:r>
                      <a:endParaRPr lang="ru-RU" sz="1700" b="0" cap="none" spc="0" dirty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rgbClr val="FFFFFF"/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700" b="0" cap="none" spc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4</a:t>
                      </a:r>
                      <a:endParaRPr lang="ru-RU" sz="1700" b="0" cap="none" spc="0" dirty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rgbClr val="FFFFFF"/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700" b="0" cap="none" spc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Ботанічні сади</a:t>
                      </a:r>
                      <a:endParaRPr lang="ru-RU" sz="1700" b="0" cap="none" spc="0" dirty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rgbClr val="FFFFFF"/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700" b="0" cap="none" spc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17</a:t>
                      </a:r>
                      <a:endParaRPr lang="ru-RU" sz="1700" b="0" cap="none" spc="0" dirty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rgbClr val="FFFFFF"/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868680">
                <a:tc>
                  <a:txBody>
                    <a:bodyPr/>
                    <a:lstStyle/>
                    <a:p>
                      <a:pPr algn="ctr"/>
                      <a:r>
                        <a:rPr lang="uk-UA" sz="1700" b="0" cap="none" spc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Природні заповідники</a:t>
                      </a:r>
                      <a:endParaRPr lang="ru-RU" sz="1700" b="0" cap="none" spc="0" dirty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rgbClr val="FFFFFF"/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700" b="0" cap="none" spc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17</a:t>
                      </a:r>
                      <a:endParaRPr lang="ru-RU" sz="1700" b="0" cap="none" spc="0" dirty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rgbClr val="FFFFFF"/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700" b="0" cap="none" spc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Дендрологічні парки</a:t>
                      </a:r>
                      <a:endParaRPr lang="ru-RU" sz="1700" b="0" cap="none" spc="0" dirty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rgbClr val="FFFFFF"/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700" b="0" cap="none" spc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19</a:t>
                      </a:r>
                      <a:endParaRPr lang="ru-RU" sz="1700" b="0" cap="none" spc="0" dirty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rgbClr val="FFFFFF"/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868680">
                <a:tc>
                  <a:txBody>
                    <a:bodyPr/>
                    <a:lstStyle/>
                    <a:p>
                      <a:pPr algn="ctr"/>
                      <a:r>
                        <a:rPr lang="uk-UA" sz="1700" b="0" cap="none" spc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Національні природні парки</a:t>
                      </a:r>
                      <a:endParaRPr lang="ru-RU" sz="1700" b="0" cap="none" spc="0" dirty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rgbClr val="FFFFFF"/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700" b="0" cap="none" spc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17</a:t>
                      </a:r>
                      <a:endParaRPr lang="ru-RU" sz="1700" b="0" cap="none" spc="0" dirty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rgbClr val="FFFFFF"/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700" b="0" cap="none" spc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Зоологічні</a:t>
                      </a:r>
                      <a:r>
                        <a:rPr lang="uk-UA" sz="1700" b="0" cap="none" spc="0" baseline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парки</a:t>
                      </a:r>
                      <a:endParaRPr lang="ru-RU" sz="1700" b="0" cap="none" spc="0" dirty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rgbClr val="FFFFFF"/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700" b="0" cap="none" spc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7</a:t>
                      </a:r>
                      <a:endParaRPr lang="ru-RU" sz="1700" b="0" cap="none" spc="0" dirty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rgbClr val="FFFFFF"/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868680">
                <a:tc>
                  <a:txBody>
                    <a:bodyPr/>
                    <a:lstStyle/>
                    <a:p>
                      <a:pPr algn="ctr"/>
                      <a:r>
                        <a:rPr lang="uk-UA" sz="1700" b="0" cap="none" spc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Заказники</a:t>
                      </a:r>
                      <a:endParaRPr lang="ru-RU" sz="1700" b="0" cap="none" spc="0" dirty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rgbClr val="FFFFFF"/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700" b="0" cap="none" spc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303</a:t>
                      </a:r>
                      <a:endParaRPr lang="ru-RU" sz="1700" b="0" cap="none" spc="0" dirty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rgbClr val="FFFFFF"/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700" b="0" cap="none" spc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Парки-пам</a:t>
                      </a:r>
                      <a:r>
                        <a:rPr lang="en-US" sz="1700" b="0" cap="none" spc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’</a:t>
                      </a:r>
                      <a:r>
                        <a:rPr lang="uk-UA" sz="1700" b="0" cap="none" spc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ятки садово-паркового мистецтва</a:t>
                      </a:r>
                      <a:endParaRPr lang="ru-RU" sz="1700" b="0" cap="none" spc="0" dirty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rgbClr val="FFFFFF"/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700" b="0" cap="none" spc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88</a:t>
                      </a:r>
                      <a:endParaRPr lang="ru-RU" sz="1700" b="0" cap="none" spc="0" dirty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rgbClr val="FFFFFF"/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868680">
                <a:tc>
                  <a:txBody>
                    <a:bodyPr/>
                    <a:lstStyle/>
                    <a:p>
                      <a:pPr algn="ctr"/>
                      <a:r>
                        <a:rPr lang="uk-UA" sz="1700" b="0" cap="none" spc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Пам'ятки</a:t>
                      </a:r>
                      <a:r>
                        <a:rPr lang="uk-UA" sz="1700" b="0" cap="none" spc="0" baseline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природи</a:t>
                      </a:r>
                      <a:endParaRPr lang="ru-RU" sz="1700" b="0" cap="none" spc="0" dirty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rgbClr val="FFFFFF"/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700" b="0" cap="none" spc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132</a:t>
                      </a:r>
                      <a:endParaRPr lang="ru-RU" sz="1700" b="0" cap="none" spc="0" dirty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rgbClr val="FFFFFF"/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700" b="0" cap="none" spc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Заповідні урочища, регіональні  ландшафтні парки</a:t>
                      </a:r>
                      <a:endParaRPr lang="ru-RU" sz="1700" b="0" cap="none" spc="0" dirty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rgbClr val="FFFFFF"/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700" b="0" cap="none" spc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7000</a:t>
                      </a:r>
                      <a:endParaRPr lang="ru-RU" sz="1700" b="0" cap="none" spc="0" dirty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rgbClr val="FFFFFF"/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14282" y="428604"/>
            <a:ext cx="2857520" cy="6072230"/>
          </a:xfrm>
        </p:spPr>
        <p:txBody>
          <a:bodyPr>
            <a:noAutofit/>
          </a:bodyPr>
          <a:lstStyle/>
          <a:p>
            <a:pPr algn="ctr"/>
            <a:r>
              <a:rPr lang="uk-UA" sz="2400" dirty="0" smtClean="0">
                <a:ln w="18415" cmpd="sng">
                  <a:solidFill>
                    <a:schemeClr val="bg2"/>
                  </a:solidFill>
                  <a:prstDash val="solid"/>
                </a:ln>
                <a:solidFill>
                  <a:schemeClr val="bg2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Видання </a:t>
            </a:r>
            <a:r>
              <a:rPr lang="uk-UA" sz="2400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Червоної книги України (рослинний світ) </a:t>
            </a:r>
            <a:r>
              <a:rPr lang="uk-UA" sz="2400" dirty="0" smtClean="0">
                <a:ln w="18415" cmpd="sng">
                  <a:solidFill>
                    <a:schemeClr val="bg2"/>
                  </a:solidFill>
                  <a:prstDash val="solid"/>
                </a:ln>
                <a:solidFill>
                  <a:schemeClr val="bg2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є вагомим внеском у справу збереження різноманітності рослинного світу України як основи сталого розвитку держави для теперішнього і майбутніх поколінь.</a:t>
            </a:r>
            <a:endParaRPr lang="ru-RU" sz="2400" dirty="0">
              <a:ln w="18415" cmpd="sng">
                <a:solidFill>
                  <a:schemeClr val="bg2"/>
                </a:solidFill>
                <a:prstDash val="solid"/>
              </a:ln>
              <a:solidFill>
                <a:schemeClr val="bg2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5" name="Рисунок 4" descr="100.jpeg"/>
          <p:cNvPicPr>
            <a:picLocks noGrp="1" noChangeAspect="1"/>
          </p:cNvPicPr>
          <p:nvPr>
            <p:ph type="pic" idx="1"/>
          </p:nvPr>
        </p:nvPicPr>
        <p:blipFill>
          <a:blip r:embed="rId2"/>
          <a:stretch>
            <a:fillRect/>
          </a:stretch>
        </p:blipFill>
        <p:spPr>
          <a:xfrm rot="420000">
            <a:off x="3124686" y="1088066"/>
            <a:ext cx="5294881" cy="416582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Текст 9"/>
          <p:cNvSpPr>
            <a:spLocks noGrp="1"/>
          </p:cNvSpPr>
          <p:nvPr>
            <p:ph type="body" idx="2"/>
          </p:nvPr>
        </p:nvSpPr>
        <p:spPr>
          <a:xfrm>
            <a:off x="571472" y="1000108"/>
            <a:ext cx="3071834" cy="5248292"/>
          </a:xfrm>
        </p:spPr>
        <p:txBody>
          <a:bodyPr>
            <a:normAutofit/>
          </a:bodyPr>
          <a:lstStyle/>
          <a:p>
            <a:pPr algn="ctr"/>
            <a:r>
              <a:rPr lang="uk-UA" sz="4000" b="1" dirty="0" smtClean="0">
                <a:ln w="18415" cmpd="sng">
                  <a:solidFill>
                    <a:srgbClr val="C0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Червона книга </a:t>
            </a:r>
            <a:r>
              <a:rPr lang="uk-UA" sz="4000" b="1" dirty="0" smtClean="0">
                <a:ln w="18415" cmpd="sng">
                  <a:solidFill>
                    <a:srgbClr val="C0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України</a:t>
            </a:r>
          </a:p>
          <a:p>
            <a:pPr algn="ctr"/>
            <a:r>
              <a:rPr lang="uk-UA" sz="4000" dirty="0" smtClean="0">
                <a:ln w="18415" cmpd="sng">
                  <a:solidFill>
                    <a:srgbClr val="008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покликана </a:t>
            </a:r>
            <a:r>
              <a:rPr lang="uk-UA" sz="4000" dirty="0" smtClean="0">
                <a:ln w="18415" cmpd="sng">
                  <a:solidFill>
                    <a:srgbClr val="008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зберігати зникаючі види.</a:t>
            </a:r>
            <a:endParaRPr lang="ru-RU" sz="4000" dirty="0">
              <a:ln w="18415" cmpd="sng">
                <a:solidFill>
                  <a:srgbClr val="008000"/>
                </a:solidFill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1" name="Содержимое 10" descr="25_knygoterapija-dobroty-2011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373878" y="928688"/>
            <a:ext cx="3753807" cy="5319712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00042"/>
            <a:ext cx="8572560" cy="2000264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69850" h="38100" prst="cross"/>
            </a:sp3d>
          </a:bodyPr>
          <a:lstStyle/>
          <a:p>
            <a:pPr algn="ctr"/>
            <a:r>
              <a:rPr lang="uk-UA" sz="2200" b="1" dirty="0" smtClean="0">
                <a:ln w="18415" cmpd="sng">
                  <a:solidFill>
                    <a:schemeClr val="tx2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Кожен вид організмів займає на певній території або в цілому на планеті Земля певну екологічну нішу, своє місце у біосфері. Його зникнення не проходить для екосистеми безслідно. З кожним десятиліттям зниклих видів рослин стає дедалі більше.</a:t>
            </a:r>
            <a:endParaRPr lang="ru-RU" sz="2200" b="1" dirty="0">
              <a:ln w="18415" cmpd="sng">
                <a:solidFill>
                  <a:schemeClr val="tx2"/>
                </a:solidFill>
                <a:prstDash val="solid"/>
              </a:ln>
              <a:solidFill>
                <a:schemeClr val="tx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7" name="Содержимое 6" descr="23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00232" y="2643182"/>
            <a:ext cx="5214974" cy="3906196"/>
          </a:xfrm>
        </p:spPr>
      </p:pic>
    </p:spTree>
  </p:cSld>
  <p:clrMapOvr>
    <a:masterClrMapping/>
  </p:clrMapOvr>
  <p:transition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643074"/>
          </a:xfrm>
        </p:spPr>
        <p:txBody>
          <a:bodyPr>
            <a:noAutofit/>
          </a:bodyPr>
          <a:lstStyle/>
          <a:p>
            <a:pPr algn="ctr"/>
            <a:r>
              <a:rPr lang="uk-UA" sz="1800" dirty="0" smtClean="0">
                <a:ln w="18415" cmpd="sng">
                  <a:solidFill>
                    <a:srgbClr val="C0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Червона книга України (рослинний світ) </a:t>
            </a:r>
            <a:r>
              <a:rPr lang="uk-UA" sz="1800" dirty="0" smtClean="0">
                <a:ln w="18415" cmpd="sng">
                  <a:solidFill>
                    <a:srgbClr val="FFC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— основний документ, в якому узагальнено матеріали про сучасний стан рідкісних і таких, що знаходяться під загрозою зникнення, видів рослин, на підставі якого розробляються наукові і практичні заходи, спрямовані на їх охорону, відтворення і раціональне використання.</a:t>
            </a:r>
            <a:endParaRPr lang="uk-UA" sz="1800" dirty="0">
              <a:ln w="18415" cmpd="sng">
                <a:solidFill>
                  <a:srgbClr val="FFC000"/>
                </a:solidFill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7" name="Содержимое 6" descr="4.jpe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14282" y="2143116"/>
            <a:ext cx="4238170" cy="4071966"/>
          </a:xfrm>
        </p:spPr>
      </p:pic>
      <p:pic>
        <p:nvPicPr>
          <p:cNvPr id="8" name="Содержимое 7" descr="9.jpe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572000" y="2143116"/>
            <a:ext cx="4298186" cy="4071966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2400" dirty="0" smtClean="0">
                <a:ln w="18415" cmpd="sng">
                  <a:solidFill>
                    <a:srgbClr val="FFC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Виробнича діяльність людини, безпосереднє винищення багатьох видів, однозначно призводять до зниження біологічної різноманітності. </a:t>
            </a:r>
            <a:endParaRPr lang="ru-RU" sz="2400" dirty="0">
              <a:ln>
                <a:solidFill>
                  <a:srgbClr val="FFC000"/>
                </a:solidFill>
              </a:ln>
              <a:solidFill>
                <a:srgbClr val="FFFF00"/>
              </a:solidFill>
            </a:endParaRPr>
          </a:p>
        </p:txBody>
      </p:sp>
      <p:pic>
        <p:nvPicPr>
          <p:cNvPr id="5" name="Содержимое 4" descr="2.jpe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71472" y="2071678"/>
            <a:ext cx="3286148" cy="4387177"/>
          </a:xfrm>
        </p:spPr>
      </p:pic>
      <p:pic>
        <p:nvPicPr>
          <p:cNvPr id="6" name="Содержимое 5" descr="3.jpe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286248" y="2071678"/>
            <a:ext cx="4357718" cy="4357718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275608"/>
          </a:xfrm>
        </p:spPr>
        <p:txBody>
          <a:bodyPr>
            <a:noAutofit/>
          </a:bodyPr>
          <a:lstStyle/>
          <a:p>
            <a:pPr algn="ctr"/>
            <a:r>
              <a:rPr lang="uk-UA" sz="1800" dirty="0" smtClean="0">
                <a:ln>
                  <a:solidFill>
                    <a:srgbClr val="FFC000"/>
                  </a:solidFill>
                </a:ln>
                <a:solidFill>
                  <a:srgbClr val="FFFF00"/>
                </a:solidFill>
              </a:rPr>
              <a:t>Міністерство охорони навколишнього природного середовища України та національна академія наук України протистоїть цим негативним наслідкам для біосфери, оберігаючи </a:t>
            </a:r>
            <a:r>
              <a:rPr lang="uk-UA" sz="1800" dirty="0" smtClean="0">
                <a:ln>
                  <a:solidFill>
                    <a:srgbClr val="FFC000"/>
                  </a:solidFill>
                </a:ln>
                <a:solidFill>
                  <a:srgbClr val="FFFF00"/>
                </a:solidFill>
              </a:rPr>
              <a:t/>
            </a:r>
            <a:br>
              <a:rPr lang="uk-UA" sz="1800" dirty="0" smtClean="0">
                <a:ln>
                  <a:solidFill>
                    <a:srgbClr val="FFC000"/>
                  </a:solidFill>
                </a:ln>
                <a:solidFill>
                  <a:srgbClr val="FFFF00"/>
                </a:solidFill>
              </a:rPr>
            </a:br>
            <a:r>
              <a:rPr lang="uk-UA" sz="1800" dirty="0" smtClean="0">
                <a:ln>
                  <a:solidFill>
                    <a:srgbClr val="FFC000"/>
                  </a:solidFill>
                </a:ln>
                <a:solidFill>
                  <a:srgbClr val="FFFF00"/>
                </a:solidFill>
              </a:rPr>
              <a:t>та </a:t>
            </a:r>
            <a:r>
              <a:rPr lang="uk-UA" sz="1800" dirty="0" smtClean="0">
                <a:ln>
                  <a:solidFill>
                    <a:srgbClr val="FFC000"/>
                  </a:solidFill>
                </a:ln>
                <a:solidFill>
                  <a:srgbClr val="FFFF00"/>
                </a:solidFill>
              </a:rPr>
              <a:t>захищаючи флору.</a:t>
            </a:r>
            <a:endParaRPr lang="uk-UA" sz="1800" dirty="0">
              <a:ln w="18415" cmpd="sng">
                <a:solidFill>
                  <a:srgbClr val="FFC000"/>
                </a:solidFill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6" name="Содержимое 5" descr="5.jpe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214942" y="2071678"/>
            <a:ext cx="2714644" cy="4276702"/>
          </a:xfrm>
        </p:spPr>
      </p:pic>
      <p:pic>
        <p:nvPicPr>
          <p:cNvPr id="8" name="Рисунок 7" descr="18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347" y="2000240"/>
            <a:ext cx="3828957" cy="435771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357322"/>
          </a:xfrm>
        </p:spPr>
        <p:txBody>
          <a:bodyPr>
            <a:noAutofit/>
          </a:bodyPr>
          <a:lstStyle/>
          <a:p>
            <a:pPr algn="ctr"/>
            <a:r>
              <a:rPr lang="uk-UA" sz="2000" dirty="0" smtClean="0">
                <a:ln w="18415" cmpd="sng">
                  <a:solidFill>
                    <a:srgbClr val="FFC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У новому виданні список рослин та грибів, які потребують охорони, нараховує 826 видів. Суттєво переважають судинні рослини – 611 видів. Мохоподібні представлені 46 видами, водорості — 60, лишайники — 52, гриби — 57 видами.</a:t>
            </a:r>
            <a:endParaRPr lang="uk-UA" sz="2000" dirty="0">
              <a:ln w="18415" cmpd="sng">
                <a:solidFill>
                  <a:srgbClr val="FFC000"/>
                </a:solidFill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5" name="Содержимое 4" descr="6.jpe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14282" y="2500306"/>
            <a:ext cx="4864044" cy="3643338"/>
          </a:xfrm>
        </p:spPr>
      </p:pic>
      <p:pic>
        <p:nvPicPr>
          <p:cNvPr id="6" name="Содержимое 5" descr="8.jpe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357818" y="2071678"/>
            <a:ext cx="3286148" cy="4387177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785950"/>
          </a:xfrm>
        </p:spPr>
        <p:txBody>
          <a:bodyPr>
            <a:noAutofit/>
          </a:bodyPr>
          <a:lstStyle/>
          <a:p>
            <a:pPr algn="ctr"/>
            <a:r>
              <a:rPr lang="uk-UA" sz="2400" dirty="0" smtClean="0">
                <a:ln w="18415" cmpd="sng">
                  <a:solidFill>
                    <a:srgbClr val="FFC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Відбір видів для занесення їх до Червоної книги України ґрунтувався на комплексі критеріїв, у тому числі таксономічних, хорологічних, популяційних, еколого-ценотичних, флорогенезисних, онтогенетичних, естетичних, прагматичних.</a:t>
            </a:r>
            <a:endParaRPr lang="uk-UA" sz="2400" dirty="0">
              <a:ln w="18415" cmpd="sng">
                <a:solidFill>
                  <a:srgbClr val="FFC000"/>
                </a:solidFill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5" name="Содержимое 4" descr="10.jpe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28596" y="2571744"/>
            <a:ext cx="3929090" cy="3214710"/>
          </a:xfrm>
        </p:spPr>
      </p:pic>
      <p:pic>
        <p:nvPicPr>
          <p:cNvPr id="6" name="Содержимое 5" descr="21.jpe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786314" y="2571744"/>
            <a:ext cx="4041118" cy="3214710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928826"/>
          </a:xfrm>
        </p:spPr>
        <p:txBody>
          <a:bodyPr>
            <a:noAutofit/>
          </a:bodyPr>
          <a:lstStyle/>
          <a:p>
            <a:pPr algn="ctr"/>
            <a:r>
              <a:rPr lang="uk-UA" sz="2400" dirty="0" smtClean="0">
                <a:ln w="18415" cmpd="sng">
                  <a:solidFill>
                    <a:srgbClr val="FFC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До Червоної книги України були включені всі представники родини зозулинцевих (орхідних), всі представники роду ковила. Суттєвих доповнень зазнали списки видів водоростей, мохоподібних, лишайників та грибів.</a:t>
            </a:r>
            <a:endParaRPr lang="uk-UA" sz="2400" dirty="0">
              <a:ln w="18415" cmpd="sng">
                <a:solidFill>
                  <a:srgbClr val="FFC000"/>
                </a:solidFill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5" name="Содержимое 4" descr="13.jpe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14282" y="2571744"/>
            <a:ext cx="4308374" cy="3214710"/>
          </a:xfrm>
        </p:spPr>
      </p:pic>
      <p:pic>
        <p:nvPicPr>
          <p:cNvPr id="6" name="Содержимое 5" descr="mnogie-lekarstvennye-rasteniya-pod-ugrozoy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786314" y="2571744"/>
            <a:ext cx="4143404" cy="3214710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247</TotalTime>
  <Words>437</Words>
  <Application>Microsoft Office PowerPoint</Application>
  <PresentationFormat>Экран (4:3)</PresentationFormat>
  <Paragraphs>51</Paragraphs>
  <Slides>17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Поток</vt:lpstr>
      <vt:lpstr>Рослини, які  занесені у  Червону книгу </vt:lpstr>
      <vt:lpstr>Слайд 2</vt:lpstr>
      <vt:lpstr>Кожен вид організмів займає на певній території або в цілому на планеті Земля певну екологічну нішу, своє місце у біосфері. Його зникнення не проходить для екосистеми безслідно. З кожним десятиліттям зниклих видів рослин стає дедалі більше.</vt:lpstr>
      <vt:lpstr>Червона книга України (рослинний світ) — основний документ, в якому узагальнено матеріали про сучасний стан рідкісних і таких, що знаходяться під загрозою зникнення, видів рослин, на підставі якого розробляються наукові і практичні заходи, спрямовані на їх охорону, відтворення і раціональне використання.</vt:lpstr>
      <vt:lpstr>Виробнича діяльність людини, безпосереднє винищення багатьох видів, однозначно призводять до зниження біологічної різноманітності. </vt:lpstr>
      <vt:lpstr>Міністерство охорони навколишнього природного середовища України та національна академія наук України протистоїть цим негативним наслідкам для біосфери, оберігаючи  та захищаючи флору.</vt:lpstr>
      <vt:lpstr>У новому виданні список рослин та грибів, які потребують охорони, нараховує 826 видів. Суттєво переважають судинні рослини – 611 видів. Мохоподібні представлені 46 видами, водорості — 60, лишайники — 52, гриби — 57 видами.</vt:lpstr>
      <vt:lpstr>Відбір видів для занесення їх до Червоної книги України ґрунтувався на комплексі критеріїв, у тому числі таксономічних, хорологічних, популяційних, еколого-ценотичних, флорогенезисних, онтогенетичних, естетичних, прагматичних.</vt:lpstr>
      <vt:lpstr>До Червоної книги України були включені всі представники родини зозулинцевих (орхідних), всі представники роду ковила. Суттєвих доповнень зазнали списки видів водоростей, мохоподібних, лишайників та грибів.</vt:lpstr>
      <vt:lpstr> </vt:lpstr>
      <vt:lpstr>Необхідно глибоко розуміти таксономічні, біологічні, біогеографічні та екологічні  особливості видів.</vt:lpstr>
      <vt:lpstr>Важливо, щоб Червона книга була дієвим інструментом охорони рослинного світу, основою постійного моніторингу.</vt:lpstr>
      <vt:lpstr>Збереження різноманіття світу рослин та грибів є нагальною вимогою часу.</vt:lpstr>
      <vt:lpstr>Збереженню рослинного світу сприяє організація системи заповідників і заказників, які повинні зберігати екологічну мережу по всій території країни.</vt:lpstr>
      <vt:lpstr>Території та об'єкти природно-заповідного фонду України</vt:lpstr>
      <vt:lpstr>Природно заповідний фонд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Рослини, які занесені у Червону книгу</dc:title>
  <dc:creator>Татьяна</dc:creator>
  <cp:lastModifiedBy>Татьяна</cp:lastModifiedBy>
  <cp:revision>25</cp:revision>
  <dcterms:created xsi:type="dcterms:W3CDTF">2014-02-23T08:43:01Z</dcterms:created>
  <dcterms:modified xsi:type="dcterms:W3CDTF">2014-02-23T12:50:05Z</dcterms:modified>
</cp:coreProperties>
</file>