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83" r:id="rId5"/>
    <p:sldId id="382" r:id="rId6"/>
    <p:sldId id="379" r:id="rId7"/>
    <p:sldId id="329" r:id="rId8"/>
    <p:sldId id="361" r:id="rId9"/>
    <p:sldId id="362" r:id="rId10"/>
    <p:sldId id="381" r:id="rId11"/>
    <p:sldId id="331" r:id="rId12"/>
    <p:sldId id="341" r:id="rId13"/>
    <p:sldId id="352" r:id="rId14"/>
    <p:sldId id="354" r:id="rId15"/>
    <p:sldId id="363" r:id="rId16"/>
    <p:sldId id="380" r:id="rId17"/>
    <p:sldId id="384" r:id="rId18"/>
    <p:sldId id="378" r:id="rId19"/>
  </p:sldIdLst>
  <p:sldSz cx="12192000" cy="6858000"/>
  <p:notesSz cx="9388475" cy="71024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ИНСТРУКЦИИ" id="{BB928E10-A69C-42F6-8B07-A2FEAC067766}">
          <p14:sldIdLst>
            <p14:sldId id="383"/>
            <p14:sldId id="382"/>
          </p14:sldIdLst>
        </p14:section>
        <p14:section name="ЭЛЕМЕНТЫ НАЧАЛА СЛАЙДОВ" id="{ACC24B29-0CC7-491A-A98A-CF7CBDBE501E}">
          <p14:sldIdLst>
            <p14:sldId id="379"/>
            <p14:sldId id="329"/>
            <p14:sldId id="361"/>
            <p14:sldId id="362"/>
            <p14:sldId id="381"/>
            <p14:sldId id="331"/>
            <p14:sldId id="341"/>
            <p14:sldId id="352"/>
            <p14:sldId id="354"/>
            <p14:sldId id="363"/>
            <p14:sldId id="380"/>
            <p14:sldId id="384"/>
          </p14:sldIdLst>
        </p14:section>
        <p14:section name="СПАСИБО" id="{6CD91DAB-8EC3-4802-89E9-0F1C7022FB28}">
          <p14:sldIdLst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C5924"/>
    <a:srgbClr val="B7472A"/>
    <a:srgbClr val="000000"/>
    <a:srgbClr val="FFFFFF"/>
    <a:srgbClr val="75D1FF"/>
    <a:srgbClr val="11161C"/>
    <a:srgbClr val="7F7F7F"/>
    <a:srgbClr val="F2F2F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5208" autoAdjust="0"/>
  </p:normalViewPr>
  <p:slideViewPr>
    <p:cSldViewPr snapToGrid="0">
      <p:cViewPr varScale="1">
        <p:scale>
          <a:sx n="85" d="100"/>
          <a:sy n="85" d="100"/>
        </p:scale>
        <p:origin x="154" y="355"/>
      </p:cViewPr>
      <p:guideLst/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482"/>
    </p:cViewPr>
  </p:sorterViewPr>
  <p:notesViewPr>
    <p:cSldViewPr snapToGrid="0">
      <p:cViewPr varScale="1">
        <p:scale>
          <a:sx n="127" d="100"/>
          <a:sy n="127" d="100"/>
        </p:scale>
        <p:origin x="198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A5484A8C-32F5-4EA2-89BC-F4F20C2F1F2B}" type="datetime1">
              <a:rPr lang="ru-RU" noProof="1" smtClean="0"/>
              <a:t>23.01.2023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35349BE-49F4-4400-AFD2-1EF78FE6C96A}" type="datetime1">
              <a:rPr lang="ru-RU" noProof="1" smtClean="0"/>
              <a:pPr/>
              <a:t>23.01.2023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76836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l" rtl="0"/>
            <a:r>
              <a:rPr lang="ru-RU" b="1" noProof="1"/>
              <a:t>Совет.</a:t>
            </a:r>
          </a:p>
          <a:p>
            <a:pPr algn="l" rtl="0"/>
            <a:r>
              <a:rPr lang="ru-RU" noProof="1"/>
              <a:t>Если используется сложное изображение в качестве фона без полей, добавьте слой прозрачной (70–90 %) заливки, чтобы придать тексту контрастность.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36205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sz="18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970420A5-D15A-4AF2-8928-AF2E18D60A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ru-RU" sz="1800" noProof="1"/>
              <a:t>22.11.2019 13:34</a:t>
            </a:r>
          </a:p>
        </p:txBody>
      </p:sp>
    </p:spTree>
    <p:extLst>
      <p:ext uri="{BB962C8B-B14F-4D97-AF65-F5344CB8AC3E}">
        <p14:creationId xmlns:p14="http://schemas.microsoft.com/office/powerpoint/2010/main" val="2297713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Объедините изображение и несколько ключевых высказываний с помощью сетки.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03005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84289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dirty="0" smtClean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45095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0024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2646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13757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2094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7200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86560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t>23.01.2023 21:47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40269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08268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2264723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529137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4168631" y="2598128"/>
            <a:ext cx="3840480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8158238" y="2598128"/>
            <a:ext cx="3773077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Полилиния: Фигура 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ЩЕЛКНИТЕ, ЧТОБЫ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1364786"/>
          </a:xfrm>
        </p:spPr>
        <p:txBody>
          <a:bodyPr rtlCol="0"/>
          <a:lstStyle/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5386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Объект 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Объект 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7" name="Объект 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8" name="Объект 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#</a:t>
            </a:r>
          </a:p>
        </p:txBody>
      </p:sp>
      <p:sp>
        <p:nvSpPr>
          <p:cNvPr id="19" name="Объект 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0" name="Объект 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1" name="Объект 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изображения, или перейдите в сеть...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2" name="Номер слайда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ru-RU" noProof="1" smtClean="0">
                <a:solidFill>
                  <a:schemeClr val="bg1"/>
                </a:solidFill>
              </a:rPr>
              <a:pPr/>
              <a:t>‹#›</a:t>
            </a:fld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Фотомакет 50/50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РАЗДЕЛОВ с числ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 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noProof="1"/>
              <a:t>СТИЛЬ ОБРАЗЦА ЗАГОЛОВКА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904350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1"/>
              <a:t>Добавьте здесь заголовок раздела</a:t>
            </a:r>
          </a:p>
          <a:p>
            <a:pPr lvl="1" rtl="0"/>
            <a:r>
              <a:rPr lang="ru-RU" noProof="1"/>
              <a:t>1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757130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0" i="0" u="none" strike="noStrike" kern="1200" cap="none" spc="0" normalizeH="0" noProof="1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Добавьте краткое обобщающее предложение, посвященное заголовку или высказыванию выше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ru-RU" noProof="1"/>
              <a:t>Изображение без полей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Заголовок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3748719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1421928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 noProof="1"/>
              <a:t>ИЗМЕНИТЬ 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шаг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5"/>
            <a:ext cx="12191998" cy="68516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6" name="Надпись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434662" y="93791"/>
            <a:ext cx="3322677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050" b="1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7" name="Надпись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tx1"/>
                </a:solidFill>
              </a:rPr>
              <a:t>Neal Creative </a:t>
            </a:r>
            <a:r>
              <a:rPr lang="ru-RU" sz="9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tx1"/>
                </a:solidFill>
              </a:rPr>
              <a:t> </a:t>
            </a:r>
            <a:endParaRPr lang="ru-RU" sz="1000" b="1" noProof="1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4118082"/>
            <a:ext cx="1800444" cy="1927264"/>
            <a:chOff x="5976075" y="3634505"/>
            <a:chExt cx="1800444" cy="1927264"/>
          </a:xfrm>
        </p:grpSpPr>
        <p:pic>
          <p:nvPicPr>
            <p:cNvPr id="9" name="Рисунок 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1135" y="4282988"/>
              <a:ext cx="860601" cy="1278781"/>
            </a:xfrm>
            <a:prstGeom prst="rect">
              <a:avLst/>
            </a:prstGeom>
          </p:spPr>
        </p:pic>
        <p:sp>
          <p:nvSpPr>
            <p:cNvPr id="10" name="Надпись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80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СОВЕТ 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Используйте встроенную ц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ветовую палитру с зеленым и желтым цветом для выносок и выделений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8" name="Надпись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1000" b="1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2" name="Надпись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3401624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100" b="1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590931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13" name="Надпись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sz="1000" b="1" noProof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РАЗДЕЛОВ С КОЛЬЦЕВОЙ ОСНОВ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48777" y="2183824"/>
            <a:ext cx="5208335" cy="2431435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9" name="точки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ный вариант цитаты (ВЫРАВНИВАНИЕ СЛЕВА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вариант цитаты (ПО ЦЕНТРУ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мный вариант цитаты (ВЫРАВНИВАНИЕ СЛЕВ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ветлый вариант цитаты (ПО ЦЕНТР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дпись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1500" noProof="1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ru-RU" sz="2800" noProof="1">
              <a:solidFill>
                <a:schemeClr val="accent4"/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мная выноска с небольшим текстом (без маркер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2031325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f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/>
          <p:cNvSpPr/>
          <p:nvPr/>
        </p:nvSpPr>
        <p:spPr>
          <a:xfrm>
            <a:off x="-12888" y="0"/>
            <a:ext cx="12192000" cy="6909029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2845863" y="-31901"/>
            <a:ext cx="6500274" cy="6889901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01216" y="14670"/>
            <a:ext cx="11333583" cy="681583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430242" y="0"/>
            <a:ext cx="9219536" cy="6830506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7911224" y="4179644"/>
            <a:ext cx="2995659" cy="8519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90000"/>
              </a:lnSpc>
            </a:pPr>
            <a:r>
              <a:rPr lang="ru-RU" sz="2800" noProof="1" smtClean="0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Вчитель хімії Колесник Н.І.</a:t>
            </a:r>
            <a:endParaRPr lang="ru-RU" sz="28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439644" y="613485"/>
            <a:ext cx="8285752" cy="2529923"/>
          </a:xfrm>
        </p:spPr>
        <p:txBody>
          <a:bodyPr rtlCol="0"/>
          <a:lstStyle/>
          <a:p>
            <a:r>
              <a:rPr lang="uk-UA" altLang="uk-UA" sz="4400" dirty="0"/>
              <a:t>Добування кисню в лабораторії. Реакція розкладу. Поняття про каталізатор.</a:t>
            </a:r>
            <a:br>
              <a:rPr lang="uk-UA" altLang="uk-UA" sz="4400" dirty="0"/>
            </a:br>
            <a:endParaRPr lang="ru-RU" sz="4400" noProof="1"/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1</a:t>
            </a:fld>
            <a:endParaRPr lang="ru-RU" noProof="1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21288" r="5317" b="-1390"/>
          <a:stretch/>
        </p:blipFill>
        <p:spPr>
          <a:xfrm>
            <a:off x="0" y="4832794"/>
            <a:ext cx="3013165" cy="20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Рисунок 80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753512" y="6484937"/>
            <a:ext cx="419776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10</a:t>
            </a:fld>
            <a:endParaRPr lang="ru-RU" noProof="1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88535"/>
            <a:ext cx="7786541" cy="58540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60264" y="699097"/>
            <a:ext cx="43109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/>
              <a:t>розкладанням </a:t>
            </a:r>
            <a:r>
              <a:rPr lang="uk-UA" sz="3200" b="1" dirty="0" smtClean="0"/>
              <a:t>калій</a:t>
            </a:r>
            <a:endParaRPr lang="en-US" sz="3200" b="1" dirty="0" smtClean="0"/>
          </a:p>
          <a:p>
            <a:r>
              <a:rPr lang="uk-UA" sz="3200" b="1" dirty="0" smtClean="0"/>
              <a:t> </a:t>
            </a:r>
            <a:r>
              <a:rPr lang="uk-UA" sz="3200" b="1" dirty="0" err="1" smtClean="0"/>
              <a:t>перманганат</a:t>
            </a:r>
            <a:r>
              <a:rPr lang="uk-UA" sz="3200" b="1" dirty="0" err="1"/>
              <a:t>а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4882263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Рисунок 4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786072" y="6492875"/>
            <a:ext cx="393567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11</a:t>
            </a:fld>
            <a:endParaRPr lang="ru-RU" noProof="1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196098"/>
            <a:ext cx="6129338" cy="480131"/>
          </a:xfrm>
        </p:spPr>
        <p:txBody>
          <a:bodyPr rtlCol="0"/>
          <a:lstStyle/>
          <a:p>
            <a:pPr lvl="1" rtl="0"/>
            <a:endParaRPr lang="ru-RU" noProof="1"/>
          </a:p>
        </p:txBody>
      </p:sp>
      <p:sp>
        <p:nvSpPr>
          <p:cNvPr id="13" name="Объект 12"/>
          <p:cNvSpPr>
            <a:spLocks noGrp="1"/>
          </p:cNvSpPr>
          <p:nvPr>
            <p:ph idx="18"/>
          </p:nvPr>
        </p:nvSpPr>
        <p:spPr>
          <a:xfrm>
            <a:off x="320510" y="419101"/>
            <a:ext cx="5382705" cy="1089529"/>
          </a:xfrm>
        </p:spPr>
        <p:txBody>
          <a:bodyPr rtlCol="0"/>
          <a:lstStyle/>
          <a:p>
            <a:r>
              <a:rPr lang="ru-RU" sz="2400" dirty="0" err="1"/>
              <a:t>Добування</a:t>
            </a:r>
            <a:r>
              <a:rPr lang="ru-RU" sz="2400" dirty="0"/>
              <a:t> </a:t>
            </a:r>
            <a:r>
              <a:rPr lang="ru-RU" sz="2400" dirty="0" err="1"/>
              <a:t>кисню</a:t>
            </a:r>
            <a:r>
              <a:rPr lang="ru-RU" sz="2400" dirty="0"/>
              <a:t> в </a:t>
            </a:r>
            <a:r>
              <a:rPr lang="ru-RU" sz="2400" dirty="0" err="1"/>
              <a:t>промисловості</a:t>
            </a:r>
            <a:r>
              <a:rPr lang="ru-RU" sz="2400" dirty="0"/>
              <a:t>. </a:t>
            </a:r>
            <a:r>
              <a:rPr lang="ru-RU" sz="2400" dirty="0" err="1"/>
              <a:t>Зберігання</a:t>
            </a:r>
            <a:r>
              <a:rPr lang="ru-RU" sz="2400" dirty="0"/>
              <a:t> </a:t>
            </a:r>
            <a:r>
              <a:rPr lang="ru-RU" sz="2400" dirty="0" err="1" smtClean="0"/>
              <a:t>кисню</a:t>
            </a:r>
            <a:endParaRPr lang="ru-RU" sz="2400" noProof="1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9"/>
          </p:nvPr>
        </p:nvSpPr>
        <p:spPr>
          <a:xfrm>
            <a:off x="169069" y="1554163"/>
            <a:ext cx="5791200" cy="590931"/>
          </a:xfrm>
        </p:spPr>
        <p:txBody>
          <a:bodyPr rtlCol="0"/>
          <a:lstStyle/>
          <a:p>
            <a:pPr rtl="0"/>
            <a:endParaRPr lang="ru-RU" noProof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3" y="1198220"/>
            <a:ext cx="7518700" cy="56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180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20"/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997E989-D798-4C62-8E93-3D2D613C2488}" type="slidenum">
              <a:rPr lang="ru-RU" noProof="1" smtClean="0"/>
              <a:pPr rtl="0"/>
              <a:t>12</a:t>
            </a:fld>
            <a:endParaRPr lang="ru-RU" noProof="1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8" y="-297"/>
            <a:ext cx="1041698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4463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757415" y="6483147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13</a:t>
            </a:fld>
            <a:endParaRPr lang="ru-RU" noProof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91" y="842498"/>
            <a:ext cx="10524565" cy="58232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0191" y="0"/>
            <a:ext cx="1129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промисловості кисень добувають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води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Під дією електричного струму. Цей процес називають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електролізом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73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8611" y="1915057"/>
            <a:ext cx="11658600" cy="435811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2800" dirty="0" smtClean="0"/>
              <a:t>У </a:t>
            </a:r>
            <a:r>
              <a:rPr lang="uk-UA" sz="2800" dirty="0"/>
              <a:t>лабораторії кисень добувають розкладанням складних речовин: бертолетової солі, калій перманганату або гідроген пероксиду. </a:t>
            </a:r>
            <a:r>
              <a:rPr lang="uk-UA" sz="2800" dirty="0" err="1"/>
              <a:t>Добутий</a:t>
            </a:r>
            <a:r>
              <a:rPr lang="uk-UA" sz="2800" dirty="0"/>
              <a:t> кисень можна виявити, використовуючи тліючу скіпку, а збирають його методом витіснення води або повітря. </a:t>
            </a:r>
          </a:p>
          <a:p>
            <a:pPr marL="514350" indent="-514350">
              <a:buAutoNum type="arabicPeriod"/>
            </a:pPr>
            <a:r>
              <a:rPr lang="uk-UA" sz="2800" dirty="0" smtClean="0"/>
              <a:t>Реакції </a:t>
            </a:r>
            <a:r>
              <a:rPr lang="uk-UA" sz="2800" dirty="0"/>
              <a:t>добування кисню є реакціями розкладу, у яких з однієї </a:t>
            </a:r>
            <a:r>
              <a:rPr lang="uk-UA" sz="2800" dirty="0" err="1"/>
              <a:t>речовини</a:t>
            </a:r>
            <a:r>
              <a:rPr lang="uk-UA" sz="2800" dirty="0"/>
              <a:t> утворюється декілька. Часто вони відбуваються за участю </a:t>
            </a:r>
            <a:r>
              <a:rPr lang="uk-UA" sz="2800" dirty="0" err="1"/>
              <a:t>каталізаторів</a:t>
            </a:r>
            <a:r>
              <a:rPr lang="uk-UA" sz="2800" dirty="0"/>
              <a:t> — речовин, що прискорюють хімічні реакції, але самі при цьому не витрачаються. </a:t>
            </a:r>
            <a:endParaRPr lang="uk-UA" sz="2800" dirty="0" smtClean="0"/>
          </a:p>
          <a:p>
            <a:pPr marL="514350" indent="-514350">
              <a:buAutoNum type="arabicPeriod"/>
            </a:pPr>
            <a:r>
              <a:rPr lang="uk-UA" sz="2800" dirty="0" smtClean="0"/>
              <a:t>У </a:t>
            </a:r>
            <a:r>
              <a:rPr lang="uk-UA" sz="2800" dirty="0"/>
              <a:t>промисловості кисень добувають або розділенням (ректифікацією) повітря, або реакцією розкладу води електролізом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14</a:t>
            </a:fld>
            <a:endParaRPr lang="ru-RU" noProof="1"/>
          </a:p>
        </p:txBody>
      </p:sp>
      <p:sp>
        <p:nvSpPr>
          <p:cNvPr id="5" name="Прямоугольник 4"/>
          <p:cNvSpPr/>
          <p:nvPr/>
        </p:nvSpPr>
        <p:spPr>
          <a:xfrm>
            <a:off x="6670693" y="841793"/>
            <a:ext cx="3560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>
                <a:solidFill>
                  <a:srgbClr val="C00000"/>
                </a:solidFill>
              </a:rPr>
              <a:t>Висновки</a:t>
            </a:r>
          </a:p>
        </p:txBody>
      </p:sp>
    </p:spTree>
    <p:extLst>
      <p:ext uri="{BB962C8B-B14F-4D97-AF65-F5344CB8AC3E}">
        <p14:creationId xmlns:p14="http://schemas.microsoft.com/office/powerpoint/2010/main" val="125366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5797" y="873966"/>
            <a:ext cx="9107555" cy="1200329"/>
          </a:xfrm>
        </p:spPr>
        <p:txBody>
          <a:bodyPr rtlCol="0"/>
          <a:lstStyle/>
          <a:p>
            <a:pPr rtl="0"/>
            <a:r>
              <a:rPr lang="ru-RU" noProof="1" smtClean="0"/>
              <a:t>Дякую за увагу.</a:t>
            </a:r>
            <a:endParaRPr lang="ru-RU" noProof="1"/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34BDD74C-5263-464C-AA3C-D945D23978FF}"/>
              </a:ext>
            </a:extLst>
          </p:cNvPr>
          <p:cNvSpPr txBox="1">
            <a:spLocks/>
          </p:cNvSpPr>
          <p:nvPr/>
        </p:nvSpPr>
        <p:spPr>
          <a:xfrm>
            <a:off x="4433852" y="4256429"/>
            <a:ext cx="5756957" cy="927824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 smtClean="0"/>
              <a:t>Д/з §17,вправа 5 (сторінка129)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4928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>
          <a:xfrm flipH="1">
            <a:off x="0" y="1900"/>
            <a:ext cx="6094444" cy="6856100"/>
          </a:xfrm>
        </p:spPr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6094443" y="1511559"/>
            <a:ext cx="6097555" cy="4964436"/>
          </a:xfrm>
        </p:spPr>
        <p:txBody>
          <a:bodyPr/>
          <a:lstStyle/>
          <a:p>
            <a:r>
              <a:rPr lang="uk-UA" sz="3200" dirty="0"/>
              <a:t>формувати знання учнів про способи добування кисню в лабораторії та промисловості, методами визначення та збирання кисню; сформувати поняття про реакцію розкладу та каталізатор на прикладі реакцій добування кисню. </a:t>
            </a:r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8"/>
          </p:nvPr>
        </p:nvSpPr>
        <p:spPr>
          <a:xfrm>
            <a:off x="6094442" y="421992"/>
            <a:ext cx="5792757" cy="3212161"/>
          </a:xfrm>
        </p:spPr>
        <p:txBody>
          <a:bodyPr/>
          <a:lstStyle/>
          <a:p>
            <a:r>
              <a:rPr lang="uk-UA" dirty="0"/>
              <a:t>Мета уроку</a:t>
            </a:r>
            <a:r>
              <a:rPr lang="uk-UA" b="0" dirty="0"/>
              <a:t>: 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98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/>
          <p:cNvSpPr>
            <a:spLocks noGrp="1"/>
          </p:cNvSpPr>
          <p:nvPr>
            <p:ph type="body" sz="quarter" idx="13"/>
          </p:nvPr>
        </p:nvSpPr>
        <p:spPr>
          <a:xfrm>
            <a:off x="304800" y="2164039"/>
            <a:ext cx="11887200" cy="2529923"/>
          </a:xfrm>
        </p:spPr>
        <p:txBody>
          <a:bodyPr rtlCol="0"/>
          <a:lstStyle/>
          <a:p>
            <a:r>
              <a:rPr lang="ru-RU" dirty="0" smtClean="0"/>
              <a:t>1.Охарактеризуйте </a:t>
            </a:r>
            <a:r>
              <a:rPr lang="ru-RU" dirty="0"/>
              <a:t>склад та </a:t>
            </a:r>
            <a:r>
              <a:rPr lang="ru-RU" dirty="0" err="1"/>
              <a:t>будову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.</a:t>
            </a:r>
            <a:r>
              <a:rPr lang="uk-UA" dirty="0"/>
              <a:t>     </a:t>
            </a:r>
          </a:p>
          <a:p>
            <a:r>
              <a:rPr lang="uk-UA" dirty="0"/>
              <a:t>2</a:t>
            </a:r>
            <a:r>
              <a:rPr lang="uk-UA" dirty="0" smtClean="0"/>
              <a:t>.Охарактеризуйте </a:t>
            </a:r>
            <a:r>
              <a:rPr lang="uk-UA" dirty="0"/>
              <a:t>фізичні властивості кисню.</a:t>
            </a:r>
          </a:p>
          <a:p>
            <a:r>
              <a:rPr lang="uk-UA" i="1" dirty="0"/>
              <a:t>3</a:t>
            </a:r>
            <a:r>
              <a:rPr lang="uk-UA" i="1" dirty="0" smtClean="0"/>
              <a:t>. </a:t>
            </a:r>
            <a:r>
              <a:rPr lang="uk-UA" dirty="0"/>
              <a:t>Як кисень утворюється в природі?</a:t>
            </a:r>
          </a:p>
          <a:p>
            <a:r>
              <a:rPr lang="uk-UA" i="1" dirty="0"/>
              <a:t>4</a:t>
            </a:r>
            <a:r>
              <a:rPr lang="uk-UA" i="1" dirty="0" smtClean="0"/>
              <a:t>. </a:t>
            </a:r>
            <a:r>
              <a:rPr lang="uk-UA" dirty="0"/>
              <a:t>Кисень важчий чи легший за повітря? </a:t>
            </a:r>
            <a:r>
              <a:rPr lang="uk-UA" i="1" dirty="0"/>
              <a:t> </a:t>
            </a:r>
            <a:endParaRPr lang="uk-UA" dirty="0"/>
          </a:p>
          <a:p>
            <a:pPr rtl="0"/>
            <a:endParaRPr lang="ru-RU" sz="3200" noProof="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3</a:t>
            </a:fld>
            <a:endParaRPr lang="ru-RU" noProof="1"/>
          </a:p>
        </p:txBody>
      </p:sp>
      <p:sp>
        <p:nvSpPr>
          <p:cNvPr id="9" name="Надпись 8"/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sz="2800" noProof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 flipH="1">
            <a:off x="1259630" y="602074"/>
            <a:ext cx="3564295" cy="1421928"/>
          </a:xfrm>
        </p:spPr>
        <p:txBody>
          <a:bodyPr/>
          <a:lstStyle/>
          <a:p>
            <a:r>
              <a:rPr lang="uk-UA" sz="4800" dirty="0" smtClean="0"/>
              <a:t>Бесіда: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37610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олилиния: Фигура 64"/>
          <p:cNvSpPr>
            <a:spLocks noChangeAspect="1"/>
          </p:cNvSpPr>
          <p:nvPr/>
        </p:nvSpPr>
        <p:spPr>
          <a:xfrm>
            <a:off x="288504" y="83976"/>
            <a:ext cx="3135832" cy="2789853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2"/>
          </p:nvPr>
        </p:nvSpPr>
        <p:spPr>
          <a:xfrm>
            <a:off x="2118049" y="783771"/>
            <a:ext cx="9743021" cy="4787977"/>
          </a:xfrm>
        </p:spPr>
        <p:txBody>
          <a:bodyPr rtlCol="0"/>
          <a:lstStyle/>
          <a:p>
            <a:r>
              <a:rPr lang="uk-UA" altLang="uk-UA" sz="4000" dirty="0"/>
              <a:t>Як кисень утворюється в природі? </a:t>
            </a:r>
          </a:p>
          <a:p>
            <a:r>
              <a:rPr lang="uk-UA" altLang="uk-UA" sz="4000" dirty="0"/>
              <a:t>А чи можна одержати кисень у лабораторії? </a:t>
            </a:r>
          </a:p>
          <a:p>
            <a:r>
              <a:rPr lang="uk-UA" altLang="uk-UA" sz="4000" dirty="0"/>
              <a:t>Аз яких речовин можна одержати кисень? </a:t>
            </a:r>
          </a:p>
          <a:p>
            <a:r>
              <a:rPr lang="uk-UA" altLang="uk-UA" sz="4000" dirty="0"/>
              <a:t>Як переконатися, що одержаний газ — це кисень? </a:t>
            </a:r>
          </a:p>
          <a:p>
            <a:pPr rtl="0"/>
            <a:endParaRPr lang="ru-RU" noProof="1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20" y="4842589"/>
            <a:ext cx="3803780" cy="20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49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2" y="4379129"/>
            <a:ext cx="1816765" cy="2450804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96508" y="2276670"/>
            <a:ext cx="3714704" cy="3038781"/>
          </a:xfrm>
        </p:spPr>
        <p:txBody>
          <a:bodyPr rtlCol="0"/>
          <a:lstStyle/>
          <a:p>
            <a:pPr lvl="1"/>
            <a:r>
              <a:rPr lang="uk-UA" altLang="ko-KR" sz="2400" b="1" dirty="0">
                <a:solidFill>
                  <a:schemeClr val="accent5"/>
                </a:solidFill>
              </a:rPr>
              <a:t>1772 р. славетний шведський фармацевт Карл Вільгельм </a:t>
            </a:r>
            <a:r>
              <a:rPr lang="uk-UA" altLang="ko-KR" sz="2400" b="1" dirty="0" err="1">
                <a:solidFill>
                  <a:schemeClr val="accent5"/>
                </a:solidFill>
              </a:rPr>
              <a:t>Шеєле</a:t>
            </a:r>
            <a:endParaRPr lang="ru-RU" sz="2400" b="1" noProof="1" smtClean="0">
              <a:solidFill>
                <a:schemeClr val="accent5"/>
              </a:solidFill>
            </a:endParaRPr>
          </a:p>
          <a:p>
            <a:pPr lvl="1"/>
            <a:r>
              <a:rPr lang="uk-UA" altLang="ko-KR" dirty="0"/>
              <a:t>одержав кисень з розкладу селітри (</a:t>
            </a:r>
            <a:r>
              <a:rPr lang="ru-RU" altLang="ko-KR" dirty="0"/>
              <a:t>KNO</a:t>
            </a:r>
            <a:r>
              <a:rPr lang="uk-UA" altLang="ko-KR" baseline="-25000" dirty="0"/>
              <a:t>3</a:t>
            </a:r>
            <a:r>
              <a:rPr lang="uk-UA" altLang="ko-KR" dirty="0"/>
              <a:t>, </a:t>
            </a:r>
            <a:r>
              <a:rPr lang="ru-RU" altLang="ko-KR" dirty="0" err="1"/>
              <a:t>NaNO</a:t>
            </a:r>
            <a:r>
              <a:rPr lang="uk-UA" altLang="ko-KR" baseline="-25000" dirty="0"/>
              <a:t>3</a:t>
            </a:r>
            <a:r>
              <a:rPr lang="uk-UA" altLang="ko-KR" dirty="0"/>
              <a:t>)  і назвав його «</a:t>
            </a:r>
            <a:r>
              <a:rPr lang="uk-UA" altLang="ko-KR" b="1" dirty="0"/>
              <a:t>вогненне повітря</a:t>
            </a:r>
            <a:r>
              <a:rPr lang="uk-UA" altLang="ko-KR" dirty="0"/>
              <a:t>»</a:t>
            </a:r>
            <a:r>
              <a:rPr lang="ru-RU" altLang="ko-KR" dirty="0"/>
              <a:t> </a:t>
            </a:r>
            <a:endParaRPr lang="ru-RU" altLang="uk-UA" dirty="0"/>
          </a:p>
          <a:p>
            <a:pPr lvl="1" rtl="0"/>
            <a:endParaRPr lang="ru-RU" noProof="1"/>
          </a:p>
        </p:txBody>
      </p:sp>
      <p:sp>
        <p:nvSpPr>
          <p:cNvPr id="11" name="Объект 10"/>
          <p:cNvSpPr>
            <a:spLocks noGrp="1"/>
          </p:cNvSpPr>
          <p:nvPr>
            <p:ph idx="14"/>
          </p:nvPr>
        </p:nvSpPr>
        <p:spPr>
          <a:xfrm>
            <a:off x="4168631" y="2397967"/>
            <a:ext cx="3840480" cy="2515560"/>
          </a:xfrm>
        </p:spPr>
        <p:txBody>
          <a:bodyPr rtlCol="0"/>
          <a:lstStyle/>
          <a:p>
            <a:pPr>
              <a:spcAft>
                <a:spcPts val="2400"/>
              </a:spcAft>
            </a:pPr>
            <a:r>
              <a:rPr lang="uk-UA" altLang="ko-KR" dirty="0">
                <a:solidFill>
                  <a:schemeClr val="accent5"/>
                </a:solidFill>
              </a:rPr>
              <a:t>1774р. –англійський хімік </a:t>
            </a:r>
            <a:r>
              <a:rPr lang="uk-UA" altLang="ko-KR" dirty="0" smtClean="0">
                <a:solidFill>
                  <a:schemeClr val="accent5"/>
                </a:solidFill>
              </a:rPr>
              <a:t>Джозеф </a:t>
            </a:r>
            <a:r>
              <a:rPr lang="uk-UA" altLang="ko-KR" dirty="0" err="1" smtClean="0">
                <a:solidFill>
                  <a:schemeClr val="accent5"/>
                </a:solidFill>
              </a:rPr>
              <a:t>Прістлі</a:t>
            </a:r>
            <a:endParaRPr lang="uk-UA" altLang="ko-KR" dirty="0" smtClean="0">
              <a:solidFill>
                <a:schemeClr val="accent5"/>
              </a:solidFill>
            </a:endParaRPr>
          </a:p>
          <a:p>
            <a:pPr>
              <a:spcAft>
                <a:spcPts val="2400"/>
              </a:spcAft>
            </a:pPr>
            <a:r>
              <a:rPr lang="uk-UA" altLang="ko-KR" sz="2000" b="0" dirty="0">
                <a:solidFill>
                  <a:schemeClr val="tx1"/>
                </a:solidFill>
              </a:rPr>
              <a:t>одержав кисень розкладом меркурій(ІІ) оксиду. </a:t>
            </a:r>
            <a:endParaRPr lang="en-US" altLang="ko-KR" sz="2000" b="0" dirty="0">
              <a:solidFill>
                <a:schemeClr val="tx1"/>
              </a:solidFill>
              <a:ea typeface="굴림" charset="-127"/>
            </a:endParaRPr>
          </a:p>
          <a:p>
            <a:pPr>
              <a:spcAft>
                <a:spcPts val="2400"/>
              </a:spcAft>
            </a:pPr>
            <a:endParaRPr lang="ru-RU" noProof="1">
              <a:solidFill>
                <a:schemeClr val="accent5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idx="15"/>
          </p:nvPr>
        </p:nvSpPr>
        <p:spPr>
          <a:xfrm>
            <a:off x="8158238" y="2598126"/>
            <a:ext cx="3773077" cy="1747145"/>
          </a:xfrm>
        </p:spPr>
        <p:txBody>
          <a:bodyPr rtlCol="0"/>
          <a:lstStyle/>
          <a:p>
            <a:pPr rtl="0">
              <a:spcAft>
                <a:spcPts val="2400"/>
              </a:spcAft>
            </a:pPr>
            <a:r>
              <a:rPr lang="ru-RU" noProof="1" smtClean="0"/>
              <a:t>1775 рік – англієць Антуан Лоран Лавуазьє</a:t>
            </a:r>
            <a:endParaRPr lang="ru-RU" noProof="1"/>
          </a:p>
          <a:p>
            <a:pPr lvl="1" rtl="0"/>
            <a:r>
              <a:rPr lang="ru-RU" noProof="1" smtClean="0"/>
              <a:t>Досліджував кисень і дав йому назву  </a:t>
            </a:r>
            <a:r>
              <a:rPr lang="ru-RU" i="1" noProof="1" smtClean="0"/>
              <a:t>«</a:t>
            </a:r>
            <a:r>
              <a:rPr lang="en-US" i="1" noProof="1" smtClean="0"/>
              <a:t>oxygen</a:t>
            </a:r>
            <a:r>
              <a:rPr lang="uk-UA" i="1" noProof="1" smtClean="0"/>
              <a:t>»</a:t>
            </a:r>
            <a:endParaRPr lang="ru-RU" i="1" noProof="1"/>
          </a:p>
        </p:txBody>
      </p:sp>
      <p:sp>
        <p:nvSpPr>
          <p:cNvPr id="9" name="Прямоугольник 8"/>
          <p:cNvSpPr/>
          <p:nvPr/>
        </p:nvSpPr>
        <p:spPr>
          <a:xfrm>
            <a:off x="4397231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/>
        </p:nvSpPr>
        <p:spPr>
          <a:xfrm>
            <a:off x="8353136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/>
        </p:nvSpPr>
        <p:spPr>
          <a:xfrm>
            <a:off x="470512" y="3382066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4"/>
          </p:nvPr>
        </p:nvSpPr>
        <p:spPr>
          <a:xfrm>
            <a:off x="11682114" y="6464808"/>
            <a:ext cx="498402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t>5</a:t>
            </a:fld>
            <a:endParaRPr lang="ru-RU" noProof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105" y="4238908"/>
            <a:ext cx="1902117" cy="2591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11" y="4379129"/>
            <a:ext cx="3159631" cy="23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168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-4.44444E-6 L 1.04167E-6 -4.44444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3 -4.44444E-6 L 3.95833E-6 -4.44444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8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8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8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-4.44444E-6 L -2.5E-6 -4.44444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uiExpand="1" build="p"/>
      <p:bldP spid="18" grpId="0" uiExpand="1" build="p"/>
      <p:bldP spid="9" grpId="0" animBg="1"/>
      <p:bldP spid="9" grpId="1" animBg="1"/>
      <p:bldP spid="15" grpId="0" animBg="1"/>
      <p:bldP spid="15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02995" y="2516778"/>
            <a:ext cx="11660405" cy="1492144"/>
          </a:xfrm>
        </p:spPr>
        <p:txBody>
          <a:bodyPr rtlCol="0"/>
          <a:lstStyle/>
          <a:p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добування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поділити</a:t>
            </a:r>
            <a:r>
              <a:rPr lang="ru-RU" dirty="0"/>
              <a:t> на </a:t>
            </a:r>
            <a:r>
              <a:rPr lang="ru-RU" dirty="0" err="1"/>
              <a:t>промислові</a:t>
            </a:r>
            <a:r>
              <a:rPr lang="ru-RU" dirty="0"/>
              <a:t> та </a:t>
            </a:r>
            <a:r>
              <a:rPr lang="ru-RU" dirty="0" err="1"/>
              <a:t>лабораторні</a:t>
            </a:r>
            <a:r>
              <a:rPr lang="ru-RU" dirty="0"/>
              <a:t>.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3923323" y="86264"/>
            <a:ext cx="4376615" cy="369332"/>
          </a:xfrm>
        </p:spPr>
        <p:txBody>
          <a:bodyPr rtlCol="0"/>
          <a:lstStyle/>
          <a:p>
            <a:r>
              <a:rPr lang="uk-UA" dirty="0"/>
              <a:t>Розкладання оксидів</a:t>
            </a:r>
            <a:endParaRPr lang="ru-RU" noProof="1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04801" y="4206240"/>
            <a:ext cx="11658600" cy="1421928"/>
          </a:xfrm>
        </p:spPr>
        <p:txBody>
          <a:bodyPr rtlCol="0"/>
          <a:lstStyle/>
          <a:p>
            <a:r>
              <a:rPr lang="uk-UA" dirty="0"/>
              <a:t>У лабораторії кисень зручніше добувати з тих його </a:t>
            </a:r>
            <a:r>
              <a:rPr lang="uk-UA" dirty="0" err="1" smtClean="0"/>
              <a:t>сполук</a:t>
            </a:r>
            <a:r>
              <a:rPr lang="uk-UA" dirty="0"/>
              <a:t>, які при нагріванні легко розкладаються з виділенням кисню. Найчастіше для цього використовують калій перманганат </a:t>
            </a:r>
            <a:r>
              <a:rPr lang="en-US" dirty="0"/>
              <a:t>KMnO</a:t>
            </a:r>
            <a:r>
              <a:rPr lang="en-US" sz="1800" dirty="0"/>
              <a:t>4</a:t>
            </a:r>
            <a:r>
              <a:rPr lang="en-US" dirty="0"/>
              <a:t>, </a:t>
            </a:r>
            <a:r>
              <a:rPr lang="uk-UA" dirty="0"/>
              <a:t>калій хлорат </a:t>
            </a:r>
            <a:r>
              <a:rPr lang="en-US" dirty="0"/>
              <a:t>KClO</a:t>
            </a:r>
            <a:r>
              <a:rPr lang="en-US" sz="1800" dirty="0"/>
              <a:t>3</a:t>
            </a:r>
            <a:r>
              <a:rPr lang="en-US" dirty="0"/>
              <a:t> (</a:t>
            </a:r>
            <a:r>
              <a:rPr lang="uk-UA" dirty="0"/>
              <a:t>бертолетову сіль), калій нітрат </a:t>
            </a:r>
            <a:r>
              <a:rPr lang="en-US" dirty="0"/>
              <a:t>KNO</a:t>
            </a:r>
            <a:r>
              <a:rPr lang="en-US" sz="1800" dirty="0"/>
              <a:t>3</a:t>
            </a:r>
            <a:r>
              <a:rPr lang="en-US" dirty="0"/>
              <a:t> (</a:t>
            </a:r>
            <a:r>
              <a:rPr lang="uk-UA" dirty="0"/>
              <a:t>індійську селітру), гідроген пероксид Н</a:t>
            </a:r>
            <a:r>
              <a:rPr lang="uk-UA" sz="1800" dirty="0"/>
              <a:t>2</a:t>
            </a:r>
            <a:r>
              <a:rPr lang="uk-UA" dirty="0"/>
              <a:t>О</a:t>
            </a:r>
            <a:r>
              <a:rPr lang="uk-UA" sz="1800" dirty="0"/>
              <a:t>2</a:t>
            </a:r>
            <a:r>
              <a:rPr lang="uk-UA" dirty="0"/>
              <a:t>.</a:t>
            </a:r>
            <a:endParaRPr lang="ru-RU" noProof="1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5873350" y="1007413"/>
            <a:ext cx="519693" cy="1200329"/>
          </a:xfrm>
        </p:spPr>
        <p:txBody>
          <a:bodyPr rtlCol="0"/>
          <a:lstStyle/>
          <a:p>
            <a:pPr rtl="0"/>
            <a:r>
              <a:rPr lang="ru-RU" noProof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707903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60774" y="2239208"/>
            <a:ext cx="8691515" cy="2339101"/>
          </a:xfrm>
        </p:spPr>
        <p:txBody>
          <a:bodyPr rtlCol="0"/>
          <a:lstStyle/>
          <a:p>
            <a:pPr rtl="0"/>
            <a:endParaRPr lang="ru-RU" sz="3600" noProof="1">
              <a:solidFill>
                <a:schemeClr val="bg1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04801" y="4672066"/>
            <a:ext cx="11658600" cy="757130"/>
          </a:xfrm>
        </p:spPr>
        <p:txBody>
          <a:bodyPr rtlCol="0"/>
          <a:lstStyle/>
          <a:p>
            <a:pPr rtl="0"/>
            <a:r>
              <a:rPr lang="ru-RU" noProof="1"/>
              <a:t>Изображения — это еще один элемент, эффективно доносящий идею выступления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2657" y="174545"/>
            <a:ext cx="12182887" cy="996170"/>
          </a:xfrm>
        </p:spPr>
        <p:txBody>
          <a:bodyPr/>
          <a:lstStyle/>
          <a:p>
            <a:r>
              <a:rPr lang="ru-RU" sz="2800" dirty="0"/>
              <a:t>Добування кисню каталітичним розкладанням гідроген</a:t>
            </a:r>
            <a:r>
              <a:rPr lang="ru-RU" sz="2800" dirty="0"/>
              <a:t> пероксиду </a:t>
            </a:r>
            <a:endParaRPr lang="ru-RU" sz="2800" dirty="0" smtClean="0"/>
          </a:p>
          <a:p>
            <a:r>
              <a:rPr lang="ru-RU" sz="2800" dirty="0" smtClean="0"/>
              <a:t>з </a:t>
            </a:r>
            <a:r>
              <a:rPr lang="ru-RU" sz="2800" dirty="0"/>
              <a:t>використанням сирого </a:t>
            </a:r>
            <a:r>
              <a:rPr lang="ru-RU" sz="2800" dirty="0" err="1"/>
              <a:t>м'яса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Добування кисню каталітичним розкладанням гідроген пероксиду з використанням сирого м'яс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191" y="1715678"/>
            <a:ext cx="10086680" cy="489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8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513841"/>
            <a:ext cx="6096000" cy="3225498"/>
          </a:xfrm>
        </p:spPr>
        <p:txBody>
          <a:bodyPr rtlCol="0"/>
          <a:lstStyle/>
          <a:p>
            <a:pPr>
              <a:spcAft>
                <a:spcPts val="1200"/>
              </a:spcAft>
            </a:pPr>
            <a:r>
              <a:rPr lang="uk-UA" dirty="0"/>
              <a:t>Каталізатори — це речовини, які змінюють швидкість хімічної реакції, проте самі в ній не витрачаються</a:t>
            </a:r>
            <a:endParaRPr lang="ru-RU" noProof="1"/>
          </a:p>
          <a:p>
            <a:pPr lvl="2" rtl="0"/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49015" y="111861"/>
            <a:ext cx="6080289" cy="2806922"/>
          </a:xfrm>
        </p:spPr>
        <p:txBody>
          <a:bodyPr rtlCol="0"/>
          <a:lstStyle/>
          <a:p>
            <a:r>
              <a:rPr lang="uk-UA" sz="2800" dirty="0"/>
              <a:t>Здатність певних речовин </a:t>
            </a:r>
            <a:r>
              <a:rPr lang="uk-UA" sz="2800" dirty="0" smtClean="0"/>
              <a:t>прискорювати </a:t>
            </a:r>
            <a:r>
              <a:rPr lang="uk-UA" sz="2800" dirty="0"/>
              <a:t>хімічні реакції відома вже понад 200 років, але перші </a:t>
            </a:r>
            <a:r>
              <a:rPr lang="uk-UA" sz="2800" dirty="0" smtClean="0"/>
              <a:t>класичні </a:t>
            </a:r>
            <a:r>
              <a:rPr lang="uk-UA" sz="2800" dirty="0"/>
              <a:t>пояснення цього явища, а </a:t>
            </a:r>
            <a:r>
              <a:rPr lang="uk-UA" sz="2800" dirty="0" smtClean="0"/>
              <a:t>також </a:t>
            </a:r>
            <a:r>
              <a:rPr lang="uk-UA" sz="2800" dirty="0"/>
              <a:t>наведене визначення </a:t>
            </a:r>
            <a:r>
              <a:rPr lang="uk-UA" sz="2800" dirty="0" smtClean="0"/>
              <a:t>каталізаторів </a:t>
            </a:r>
            <a:r>
              <a:rPr lang="uk-UA" sz="2800" dirty="0"/>
              <a:t>було введено видатним хіміком В. Оствальдом</a:t>
            </a:r>
            <a:endParaRPr lang="ru-RU" sz="2800" noProof="1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8ECCAF6-0CDC-4B30-AC61-AF80C50E60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9304" y="1900"/>
            <a:ext cx="6062696" cy="6856100"/>
          </a:xfrm>
        </p:spPr>
      </p:sp>
    </p:spTree>
    <p:extLst>
      <p:ext uri="{BB962C8B-B14F-4D97-AF65-F5344CB8AC3E}">
        <p14:creationId xmlns:p14="http://schemas.microsoft.com/office/powerpoint/2010/main" val="2441306458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55" b="3955"/>
          <a:stretch>
            <a:fillRect/>
          </a:stretch>
        </p:blipFill>
        <p:spPr>
          <a:xfrm flipH="1">
            <a:off x="0" y="-6038"/>
            <a:ext cx="6094444" cy="68561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9</a:t>
            </a:fld>
            <a:endParaRPr lang="ru-RU" noProof="1"/>
          </a:p>
        </p:txBody>
      </p:sp>
      <p:sp>
        <p:nvSpPr>
          <p:cNvPr id="8" name="Объект 39"/>
          <p:cNvSpPr>
            <a:spLocks noGrp="1"/>
          </p:cNvSpPr>
          <p:nvPr>
            <p:ph idx="18"/>
          </p:nvPr>
        </p:nvSpPr>
        <p:spPr>
          <a:xfrm>
            <a:off x="6306533" y="-108303"/>
            <a:ext cx="5806910" cy="7072705"/>
          </a:xfrm>
        </p:spPr>
        <p:txBody>
          <a:bodyPr rtlCol="0"/>
          <a:lstStyle/>
          <a:p>
            <a:r>
              <a:rPr lang="uk-UA" sz="2400" b="0" dirty="0"/>
              <a:t>Видатний німецький фізико-хімік, лауреат </a:t>
            </a:r>
            <a:r>
              <a:rPr lang="uk-UA" sz="2400" b="0" dirty="0" smtClean="0"/>
              <a:t>Нобелівської </a:t>
            </a:r>
            <a:r>
              <a:rPr lang="uk-UA" sz="2400" b="0" dirty="0"/>
              <a:t>премії 1909 року. Народився в Ризі, де </a:t>
            </a:r>
            <a:r>
              <a:rPr lang="uk-UA" sz="2400" b="0" dirty="0" smtClean="0"/>
              <a:t>навчався </a:t>
            </a:r>
            <a:r>
              <a:rPr lang="uk-UA" sz="2400" b="0" dirty="0"/>
              <a:t>та в 28 років почав працювати професором. У віці 35  років переїхав до Лейпцига, де очолив </a:t>
            </a:r>
            <a:r>
              <a:rPr lang="uk-UA" sz="2400" b="0" dirty="0" smtClean="0"/>
              <a:t>Фізико-хімічний </a:t>
            </a:r>
            <a:r>
              <a:rPr lang="uk-UA" sz="2400" b="0" dirty="0"/>
              <a:t>інститут. Вільгельм Оствальд вивчав закони </a:t>
            </a:r>
            <a:r>
              <a:rPr lang="uk-UA" sz="2400" b="0" dirty="0" smtClean="0"/>
              <a:t>хімічної </a:t>
            </a:r>
            <a:r>
              <a:rPr lang="uk-UA" sz="2400" b="0" dirty="0"/>
              <a:t>рівноваги, електричні властивості розчинів, </a:t>
            </a:r>
            <a:r>
              <a:rPr lang="uk-UA" sz="2400" b="0" dirty="0" smtClean="0"/>
              <a:t>відкрив </a:t>
            </a:r>
            <a:r>
              <a:rPr lang="uk-UA" sz="2400" b="0" dirty="0"/>
              <a:t>закон розбавлення, що був названий його ім’ям, розробив основи теорії кислотно-</a:t>
            </a:r>
            <a:r>
              <a:rPr lang="uk-UA" sz="2400" b="0" dirty="0" err="1"/>
              <a:t>осн</a:t>
            </a:r>
            <a:r>
              <a:rPr lang="en-US" sz="2400" b="0" dirty="0"/>
              <a:t>ó</a:t>
            </a:r>
            <a:r>
              <a:rPr lang="uk-UA" sz="2400" b="0" dirty="0" err="1"/>
              <a:t>вного</a:t>
            </a:r>
            <a:r>
              <a:rPr lang="uk-UA" sz="2400" b="0" dirty="0"/>
              <a:t> каталізу, багато займався історією хімії. Заснував першу в світі кафедру фізичної хімії і </a:t>
            </a:r>
            <a:r>
              <a:rPr lang="uk-UA" sz="2400" b="0" dirty="0" smtClean="0"/>
              <a:t>перший </a:t>
            </a:r>
            <a:r>
              <a:rPr lang="uk-UA" sz="2400" b="0" dirty="0"/>
              <a:t>фізико-хімічний журнал. Свого часу активно </a:t>
            </a:r>
            <a:r>
              <a:rPr lang="uk-UA" sz="2400" b="0" dirty="0" err="1"/>
              <a:t>підтримав</a:t>
            </a:r>
            <a:r>
              <a:rPr lang="uk-UA" sz="2400" b="0" dirty="0"/>
              <a:t> теорію </a:t>
            </a:r>
            <a:r>
              <a:rPr lang="uk-UA" sz="2400" b="0" dirty="0" err="1"/>
              <a:t>Арреніуса</a:t>
            </a:r>
            <a:r>
              <a:rPr lang="uk-UA" sz="2400" b="0" dirty="0"/>
              <a:t>, чим сприяв її визнанню </a:t>
            </a:r>
            <a:r>
              <a:rPr lang="uk-UA" sz="2400" b="0" dirty="0" smtClean="0"/>
              <a:t>іншими </a:t>
            </a:r>
            <a:r>
              <a:rPr lang="uk-UA" sz="2400" b="0" dirty="0"/>
              <a:t>хіміками.</a:t>
            </a:r>
            <a:endParaRPr lang="ru-RU" sz="2400" b="0" noProof="1"/>
          </a:p>
        </p:txBody>
      </p:sp>
      <p:sp>
        <p:nvSpPr>
          <p:cNvPr id="7" name="Прямоугольник 6"/>
          <p:cNvSpPr/>
          <p:nvPr/>
        </p:nvSpPr>
        <p:spPr>
          <a:xfrm>
            <a:off x="819367" y="6204350"/>
            <a:ext cx="484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Вільгельм-Фрідріх Оствальд (</a:t>
            </a:r>
            <a:r>
              <a:rPr lang="uk-UA" b="1" dirty="0" smtClean="0"/>
              <a:t>1853–1932)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20929164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Создание истории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8384585_TF16401425" id="{4FFF853C-F0E9-4B05-9CA1-10297EE6468B}" vid="{02125B37-770C-4DA6-8E58-EF00A86C7FC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2E6351-E64A-42DD-A554-7DF75222212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Эффективные презентации</Template>
  <TotalTime>0</TotalTime>
  <Words>651</Words>
  <Application>Microsoft Office PowerPoint</Application>
  <PresentationFormat>Широкоэкранный</PresentationFormat>
  <Paragraphs>72</Paragraphs>
  <Slides>15</Slides>
  <Notes>14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Calibri</vt:lpstr>
      <vt:lpstr>굴림</vt:lpstr>
      <vt:lpstr>Segoe UI</vt:lpstr>
      <vt:lpstr>Segoe UI Black</vt:lpstr>
      <vt:lpstr>Segoe UI Light</vt:lpstr>
      <vt:lpstr>Segoe UI Semibold</vt:lpstr>
      <vt:lpstr>Segoe UI Semilight</vt:lpstr>
      <vt:lpstr>Times New Roman</vt:lpstr>
      <vt:lpstr>Wingdings</vt:lpstr>
      <vt:lpstr>Создание истории Neal Creative</vt:lpstr>
      <vt:lpstr>Добування кисню в лабораторії. Реакція розкладу. Поняття про каталізатор.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 добування кисню можна поділити на промислові та ла_x0002_бораторні.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увагу.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2023-01-18T19:17:09Z</dcterms:created>
  <dcterms:modified xsi:type="dcterms:W3CDTF">2023-01-23T20:15:29Z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