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256" r:id="rId3"/>
    <p:sldId id="281" r:id="rId4"/>
    <p:sldId id="301" r:id="rId5"/>
    <p:sldId id="302" r:id="rId6"/>
    <p:sldId id="303" r:id="rId7"/>
    <p:sldId id="324" r:id="rId8"/>
    <p:sldId id="315" r:id="rId9"/>
    <p:sldId id="285" r:id="rId10"/>
    <p:sldId id="304" r:id="rId11"/>
    <p:sldId id="305" r:id="rId12"/>
    <p:sldId id="288" r:id="rId13"/>
    <p:sldId id="306" r:id="rId14"/>
    <p:sldId id="307" r:id="rId15"/>
    <p:sldId id="308" r:id="rId16"/>
    <p:sldId id="316" r:id="rId17"/>
    <p:sldId id="290" r:id="rId18"/>
    <p:sldId id="291" r:id="rId19"/>
    <p:sldId id="325" r:id="rId20"/>
    <p:sldId id="292" r:id="rId21"/>
    <p:sldId id="309" r:id="rId22"/>
    <p:sldId id="293" r:id="rId23"/>
    <p:sldId id="310" r:id="rId24"/>
    <p:sldId id="294" r:id="rId25"/>
    <p:sldId id="326" r:id="rId26"/>
    <p:sldId id="327" r:id="rId27"/>
    <p:sldId id="311" r:id="rId28"/>
    <p:sldId id="295" r:id="rId29"/>
    <p:sldId id="312" r:id="rId30"/>
    <p:sldId id="317" r:id="rId31"/>
    <p:sldId id="318" r:id="rId32"/>
    <p:sldId id="287" r:id="rId33"/>
    <p:sldId id="328" r:id="rId34"/>
    <p:sldId id="313" r:id="rId35"/>
    <p:sldId id="314" r:id="rId36"/>
    <p:sldId id="296" r:id="rId37"/>
    <p:sldId id="297" r:id="rId38"/>
    <p:sldId id="298" r:id="rId39"/>
    <p:sldId id="299" r:id="rId40"/>
    <p:sldId id="300" r:id="rId41"/>
    <p:sldId id="319" r:id="rId42"/>
    <p:sldId id="322" r:id="rId4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8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5B147-9279-4EF8-9633-BEB578748EF9}" type="datetimeFigureOut">
              <a:rPr lang="ru-RU" smtClean="0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BAEE-D740-4545-A397-7C6D3DE11B6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31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1C108-02E4-405C-B203-8852F5006FBA}" type="datetimeFigureOut">
              <a:rPr lang="ru-RU" smtClean="0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2E13-F53F-423D-BE89-981F762041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797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0587A-9831-4AD4-88B7-25E9472406C5}" type="datetimeFigureOut">
              <a:rPr lang="ru-RU" smtClean="0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6F4-BFE8-4754-A325-6772565EEDE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10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1ED45-DE43-415F-9C59-9136F04183B5}" type="datetimeFigureOut">
              <a:rPr lang="ru-RU" smtClean="0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6A63-45A8-42FD-B2CC-E0CCB786872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55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53F39-81A3-43C8-8E63-8848FF4A9AA8}" type="datetimeFigureOut">
              <a:rPr lang="ru-RU" smtClean="0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C7BD-3BC5-420B-AAC7-F36EDECCE00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185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E2463-B4CC-4AEC-A60C-7AE99A90BAE0}" type="datetimeFigureOut">
              <a:rPr lang="ru-RU" smtClean="0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5AE9-CA14-4DB2-AF70-353BD67658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0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4AAF41-EEBB-4B4F-8F93-1B4A7C9C5AF6}" type="datetimeFigureOut">
              <a:rPr lang="ru-RU" smtClean="0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9755-F8CD-440D-988E-FB5551C19DD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271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6C0F8B-6CFB-4BCB-9F41-C97FA5152A79}" type="datetimeFigureOut">
              <a:rPr lang="ru-RU" smtClean="0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D4EE-4173-4367-BFF9-1BE473E4F6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371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ECAC2-FE8C-4843-A4F4-9723CD46EFFC}" type="datetimeFigureOut">
              <a:rPr lang="ru-RU" smtClean="0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E88C-E9B5-4528-9DD4-D7222ECE17C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40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C47E3-ED84-4E53-A662-D811F5236B60}" type="datetimeFigureOut">
              <a:rPr lang="ru-RU" smtClean="0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1B7-05EB-40CF-BA4A-05F67763D96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6CC265-31AE-44DC-9884-7106AC5C6311}" type="datetimeFigureOut">
              <a:rPr lang="ru-RU" smtClean="0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BB7A-E265-4E12-A308-589A2772D42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74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6403E9-7615-4042-A5CA-70936BD9B491}" type="datetimeFigureOut">
              <a:rPr lang="ru-RU" smtClean="0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C4C2-40B5-46CE-8842-4D0754C5B3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49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5400" b="1" smtClean="0">
                <a:latin typeface="Comic Sans MS" panose="030F0702030302020204" pitchFamily="66" charset="0"/>
              </a:rPr>
              <a:t>Навколо так багато цікавого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pic>
        <p:nvPicPr>
          <p:cNvPr id="30722" name="Picture 2" descr="Битва мемів: &quot;русифіковані міста&quot; витісняють &quot;3 сентября&quot; - BBC News У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456824"/>
            <a:ext cx="9145016" cy="51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"/>
          <a:stretch/>
        </p:blipFill>
        <p:spPr bwMode="auto">
          <a:xfrm>
            <a:off x="767408" y="1268760"/>
            <a:ext cx="10369152" cy="53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Природні та хімічні джерела енергії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Способи </a:t>
            </a:r>
            <a:r>
              <a:rPr lang="uk-UA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розв</a:t>
            </a:r>
            <a:r>
              <a:rPr 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uk-UA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язання</a:t>
            </a:r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енергетичної проблеми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51384" y="1412776"/>
            <a:ext cx="5616623" cy="91468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Завданням хімії сьогодення є розробка комплексного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енерготехнічного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використання паливних ресурсів.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663952" y="4437112"/>
            <a:ext cx="5688632" cy="158417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Створення індивідуального регульованого опалення в приміщеннях, тому що використання котелень, які подають тепло на відстані, спричиняє втрату теплоти в навколишнє середовище.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Україні загрожує енергетичний голод | Український інститут майбутнь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23" y="1132036"/>
            <a:ext cx="4464496" cy="29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Энергетика | Analog Devi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6741"/>
          <a:stretch/>
        </p:blipFill>
        <p:spPr bwMode="auto">
          <a:xfrm>
            <a:off x="551384" y="2631119"/>
            <a:ext cx="465328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6" t="40598" r="8154"/>
          <a:stretch/>
        </p:blipFill>
        <p:spPr bwMode="auto">
          <a:xfrm>
            <a:off x="337033" y="3573016"/>
            <a:ext cx="5783402" cy="227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Біопаливо – альтеративне пальне з відновлювальних джерел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51384" y="1412776"/>
            <a:ext cx="6120680" cy="151216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err="1" smtClean="0">
                <a:latin typeface="Comic Sans MS" panose="030F0702030302020204" pitchFamily="66" charset="0"/>
              </a:rPr>
              <a:t>Біодизельне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паливо виготовляють з технічних олій – соняшникової, кукурудзяної, соєвої, ріпакової. Під час виробництва відбувається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переестерифікація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олії метанолом або етанолом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Держенергоефектвності ініціює 5% квоти на біопаливо — АГРОПОЛІ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772816"/>
            <a:ext cx="4966772" cy="311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Схема відновлювальних джерел енергії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5560" y="1268760"/>
            <a:ext cx="1224136" cy="52565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b="1" dirty="0" smtClean="0">
                <a:latin typeface="Comic Sans MS" panose="030F0702030302020204" pitchFamily="66" charset="0"/>
              </a:rPr>
              <a:t>Види відновлювальних </a:t>
            </a:r>
          </a:p>
          <a:p>
            <a:pPr algn="ctr"/>
            <a:r>
              <a:rPr lang="uk-UA" sz="2400" b="1" dirty="0" smtClean="0">
                <a:latin typeface="Comic Sans MS" panose="030F0702030302020204" pitchFamily="66" charset="0"/>
              </a:rPr>
              <a:t>джерел енергії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95900" y="1268760"/>
            <a:ext cx="4104456" cy="72008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«Зелена енергетика»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95900" y="2420888"/>
            <a:ext cx="4104456" cy="72008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Геліоенергетика 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5900" y="3645024"/>
            <a:ext cx="4104456" cy="72008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Вітроенергетика 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1052" y="4725144"/>
            <a:ext cx="4104456" cy="72008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Геотермальна енергетика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5884" y="5805264"/>
            <a:ext cx="4104456" cy="72008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Енергія морів та океанів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357320" y="2708920"/>
            <a:ext cx="1836204" cy="2880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357320" y="3861048"/>
            <a:ext cx="1836204" cy="2880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399736" y="4941168"/>
            <a:ext cx="1836204" cy="2880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379416" y="6021288"/>
            <a:ext cx="1836204" cy="2880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357320" y="1484784"/>
            <a:ext cx="1836204" cy="2880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Використання сонячних батаре</a:t>
            </a:r>
            <a:r>
              <a:rPr lang="uk-U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й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04392" y="4509120"/>
            <a:ext cx="5472608" cy="194421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Сонячну енергетику називають геліоенергетикою. Це значно дешевше джерело енергії порівняно з використанням інших природних енергоресурсів. Хоча виробництво сонячних батарей є фінансово затратне, проте технологічні затрати швидко окупаються.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Енергія сонц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268760"/>
            <a:ext cx="5400600" cy="30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Теплова та світлова енергія Сонц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42" y="2800613"/>
            <a:ext cx="5687271" cy="379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Енергія вітру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51384" y="1412776"/>
            <a:ext cx="5184576" cy="158417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Вітроенергетика – галузь альтернативної енергетики, що спеціалізується на перетворенні кінетичної енергії вітру на електричну за допомогою вітрової турбіни.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2" name="AutoShape 2" descr="Цікаві факти про енергію вітру: ‼️Європейські країни, як правило,  використовують енергію вітру більше ніж інші країнах, це зумовлено  сприятливими кліматичними умовами. На відміну від інших форм енергії, енергії  вітру практично не вимага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Енергія вітру — Municipal Energy Reform Project in Ukraine (MER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412776"/>
            <a:ext cx="4666298" cy="46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Сонце, вітер і вода: цікаві факти про альтернативну енергети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2" y="2924944"/>
            <a:ext cx="5471795" cy="34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7"/>
          <a:stretch/>
        </p:blipFill>
        <p:spPr bwMode="auto">
          <a:xfrm>
            <a:off x="1343472" y="1484783"/>
            <a:ext cx="9649072" cy="4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Роль органічної хімії в </a:t>
            </a:r>
            <a:r>
              <a:rPr lang="uk-UA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розв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uk-UA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язанні</a:t>
            </a: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енергетичної проблеми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Продовольча проблема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51384" y="1412776"/>
            <a:ext cx="5760640" cy="129614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Одна з найдавніших глобальних проблем людства. Вона зумовлена різними причинами і полягає в нестачі харчових продуктів, що призводить до недоїдання та голоду поміж найменш забезпечених груп населення планети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Не только танки и ракеты. Еще одним оружием России является голод, - Бербок  • Портал АНТИК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0" y="2996952"/>
            <a:ext cx="5112568" cy="340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Голод в Сомали унес жизни 260 тысяч человек - BBC News Русская служб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6" b="5928"/>
          <a:stretch/>
        </p:blipFill>
        <p:spPr bwMode="auto">
          <a:xfrm>
            <a:off x="6384033" y="1269477"/>
            <a:ext cx="4670048" cy="27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Евроазиатское информационное агентство - Победить ожирение и голод -  глобальная задача, стоящая перед население земл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3573016"/>
            <a:ext cx="4670049" cy="31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Органічна хімія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51384" y="1268760"/>
            <a:ext cx="5328592" cy="208823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Органічна хімія має широкі можливості, щоб сприяти збільшенню виробництва продовольства у світі. Її продукти стають основою речовин, матеріалів, технологій, використовуваних для підвищення врожайності, збільшення продуктивності в тваринництві, захисту рослин і тварин від захворювань і шкідників, запобіганні псуванню харчових продуктів.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Тематична контрольна робота &quot;Органічна хімія&quot; Варіант 1 | Тест на 10  запитань. Хім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8" y="3717032"/>
            <a:ext cx="5016896" cy="25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Я люблю химию иллюстрация вектора. иллюстрации насчитывающей влюбленность -  107171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268760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Цілорічне вирощування городини в теплицях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51384" y="1268760"/>
            <a:ext cx="6120680" cy="12961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51384" y="1409760"/>
            <a:ext cx="5616623" cy="1800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Є зручні синтетичні матеріали для їхнього будівництва – поліетиленова і поліпропіленові плівки, полікарбонат.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703784" y="1421160"/>
            <a:ext cx="6120680" cy="12961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703784" y="2874288"/>
            <a:ext cx="6120680" cy="12961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6168006" y="4509120"/>
            <a:ext cx="5472609" cy="18002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Створено полімерну плівку, здатну перетворювати короткохвильове ультрафіолетове випромінювання на довгохвильове червоне. У результаті інтенсифікується фотосинтез, пришвидшується дозрівання, підвищується врожайність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Який вид теплиці найкращий для дачі? | ВІКНА. Новини Калуша та Прикарпа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81" y="1321442"/>
            <a:ext cx="4300362" cy="284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Теплиці «Алмір» з плівкою — Фабрика теплиць «Грінхаус» — теплиці з плівкою  та полікарбона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4" y="2495416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5880" y="2132856"/>
            <a:ext cx="6693768" cy="2306686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atin typeface="Comic Sans MS" panose="030F0702030302020204" pitchFamily="66" charset="0"/>
              </a:rPr>
              <a:t>Роль </a:t>
            </a:r>
            <a:r>
              <a:rPr lang="ru-RU" altLang="ru-RU" b="1" dirty="0" err="1">
                <a:latin typeface="Comic Sans MS" panose="030F0702030302020204" pitchFamily="66" charset="0"/>
              </a:rPr>
              <a:t>органічної</a:t>
            </a:r>
            <a:r>
              <a:rPr lang="ru-RU" altLang="ru-RU" b="1" dirty="0">
                <a:latin typeface="Comic Sans MS" panose="030F0702030302020204" pitchFamily="66" charset="0"/>
              </a:rPr>
              <a:t> </a:t>
            </a:r>
            <a:r>
              <a:rPr lang="ru-RU" altLang="ru-RU" b="1" dirty="0" err="1">
                <a:latin typeface="Comic Sans MS" panose="030F0702030302020204" pitchFamily="66" charset="0"/>
              </a:rPr>
              <a:t>хімії</a:t>
            </a:r>
            <a:r>
              <a:rPr lang="ru-RU" altLang="ru-RU" b="1" dirty="0">
                <a:latin typeface="Comic Sans MS" panose="030F0702030302020204" pitchFamily="66" charset="0"/>
              </a:rPr>
              <a:t> у </a:t>
            </a:r>
            <a:r>
              <a:rPr lang="ru-RU" altLang="ru-RU" b="1" dirty="0" err="1">
                <a:latin typeface="Comic Sans MS" panose="030F0702030302020204" pitchFamily="66" charset="0"/>
              </a:rPr>
              <a:t>розв'язуванні</a:t>
            </a:r>
            <a:r>
              <a:rPr lang="ru-RU" altLang="ru-RU" b="1" dirty="0">
                <a:latin typeface="Comic Sans MS" panose="030F0702030302020204" pitchFamily="66" charset="0"/>
              </a:rPr>
              <a:t> </a:t>
            </a:r>
            <a:r>
              <a:rPr lang="ru-RU" altLang="ru-RU" b="1" dirty="0" err="1">
                <a:latin typeface="Comic Sans MS" panose="030F0702030302020204" pitchFamily="66" charset="0"/>
              </a:rPr>
              <a:t>сировинної</a:t>
            </a:r>
            <a:r>
              <a:rPr lang="ru-RU" altLang="ru-RU" b="1" dirty="0">
                <a:latin typeface="Comic Sans MS" panose="030F0702030302020204" pitchFamily="66" charset="0"/>
              </a:rPr>
              <a:t>, </a:t>
            </a:r>
            <a:r>
              <a:rPr lang="ru-RU" altLang="ru-RU" b="1" dirty="0" err="1">
                <a:latin typeface="Comic Sans MS" panose="030F0702030302020204" pitchFamily="66" charset="0"/>
              </a:rPr>
              <a:t>енергетичної</a:t>
            </a:r>
            <a:r>
              <a:rPr lang="ru-RU" altLang="ru-RU" b="1" dirty="0">
                <a:latin typeface="Comic Sans MS" panose="030F0702030302020204" pitchFamily="66" charset="0"/>
              </a:rPr>
              <a:t> проблем.</a:t>
            </a:r>
            <a:endParaRPr lang="ru-RU" altLang="ru-RU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WE Space | วิศวกรเคม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764076" cy="58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335360" y="404664"/>
            <a:ext cx="5400600" cy="129614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У меліоративних роботах стають у пригоді пластикові труби і шланги для поливу, особливо краплинного зрошення, перфоровані пластмасові труби для дренажу.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6312024" y="385768"/>
            <a:ext cx="5671980" cy="129614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Використання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геотекстилю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– матеріалу на основі поліпропілену або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поліестеру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.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Геотекстиль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обмежує ріст коренів рослин, запобігає появі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бурянів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, стійкий до механічних пошкоджень, захищає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грунт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від ерозії.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191344" y="2780928"/>
            <a:ext cx="5256584" cy="12961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Протиградові та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затінювальні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сітки для саду – потрібна умова для отримання якісного врожаю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6312024" y="3573016"/>
            <a:ext cx="5671980" cy="12961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Гідрофільні полімерні матеріали –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гідрогелі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– використовують для втримання вологи в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грунті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та в гідропоніці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191344" y="5301208"/>
            <a:ext cx="6120680" cy="129614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Компости – органічні добрива, одержувані в результаті розкладання різних органічних речовин під </a:t>
            </a:r>
            <a:r>
              <a:rPr lang="uk-UA" altLang="ru-RU" sz="2000" dirty="0">
                <a:latin typeface="Comic Sans MS" panose="030F0702030302020204" pitchFamily="66" charset="0"/>
              </a:rPr>
              <a:t>в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пливом діяльності мікроорганізмів. Перетворення відходів на компост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грунтується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на хімічних реакціях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Как использовать гидрогель для растений: какие цветы можно выращивать в  гидрогеле - Agro-Market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648306"/>
            <a:ext cx="3524622" cy="19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Геотекстиль в Киеве, купить геотекстиль по лучшей цене в Geosvit /  Консультации по подбо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72" y="1625258"/>
            <a:ext cx="3607484" cy="18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ластикові трубопроводи: труби п/э купити в Запоріжж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9" y="1484784"/>
            <a:ext cx="2262187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Затіняюча сітка для навісу, огорож, теплиць, парників, городу, альтанок.  Знижка 50%. Інтернет-магазин SaPro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60" y="3542857"/>
            <a:ext cx="1656184" cy="153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335360" y="1084144"/>
            <a:ext cx="6120680" cy="169678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Органічні добрива містять елементи живлення для рослин переважно у формі органічних сполук. До них належать гній, гнойова рідина, компости, компостний торф, тирса, солома, зелене добриво, мул( сапропель) , промислові й господарські відходи ба багато бобових рослин: горох, конюшина, сочевиця, люпин.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Використання органічних добрив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6244488" y="4437112"/>
            <a:ext cx="5688632" cy="158417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Всі вони багаті на нітроген – елемент, що входить до складу молекул амінокислот і білків. Він сприяє розвитку зеленої маси рослин, за участю якої синтезується органічна речовина.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Застосування гною: більше користі чи шкоди? - Travel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5" y="4533528"/>
            <a:ext cx="2610268" cy="17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к использовать торф, чтобы не погубить посадки | Дела огородные  (Огород.ru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2" y="2780928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 descr="Як використовувати тирсу в якості добри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52" y="2780928"/>
            <a:ext cx="2588519" cy="193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17 неожиданных фактов о соломе — Latifundist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51" y="4523107"/>
            <a:ext cx="2588519" cy="172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Сидерати – зелене добриво, висока родючість, поліпшення структури ґрунт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7" y="1340768"/>
            <a:ext cx="5405073" cy="2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1"/>
          <a:stretch/>
        </p:blipFill>
        <p:spPr bwMode="auto">
          <a:xfrm>
            <a:off x="6028218" y="1399528"/>
            <a:ext cx="5850794" cy="238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Засоби захисту рослин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263352" y="1297608"/>
            <a:ext cx="5764866" cy="129614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>
                <a:latin typeface="Comic Sans MS" panose="030F0702030302020204" pitchFamily="66" charset="0"/>
              </a:rPr>
              <a:t>З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давна для боротьби зі шкідниками використовували настої лушпиння цибулі, картопляного бадилля, махорки, чистотілу, блекоти чорної, стручкового перцю.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758332" y="4797152"/>
            <a:ext cx="6120680" cy="12961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Вони містили органічні речовини – ефірні олії,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глікозиди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, алкалоїди, сапоніни, фітонциди та інші сполуки, які «не до смаку» шкідникам.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2" descr="Безпечне застосування засобів захисту рослин - SuperAgronom.com —  SuperAgronom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708920"/>
            <a:ext cx="5255733" cy="35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r="17064" b="59291"/>
          <a:stretch/>
        </p:blipFill>
        <p:spPr bwMode="auto">
          <a:xfrm>
            <a:off x="5768937" y="2150854"/>
            <a:ext cx="5799671" cy="258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Хімічні засоби захисту рослин і тварин - пестициди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17202" y="1268760"/>
            <a:ext cx="6120680" cy="6480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b="1" dirty="0" smtClean="0">
                <a:latin typeface="Comic Sans MS" panose="030F0702030302020204" pitchFamily="66" charset="0"/>
              </a:rPr>
              <a:t>Гербіциди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– засоби боротьби з бур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’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янами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290830" y="3849895"/>
            <a:ext cx="6120680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b="1" dirty="0" smtClean="0">
                <a:latin typeface="Comic Sans MS" panose="030F0702030302020204" pitchFamily="66" charset="0"/>
              </a:rPr>
              <a:t>Зооциди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– для боротьби з шкідливими хребетними тваринами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768937" y="6074400"/>
            <a:ext cx="6120680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b="1" dirty="0" smtClean="0">
                <a:latin typeface="Comic Sans MS" panose="030F0702030302020204" pitchFamily="66" charset="0"/>
              </a:rPr>
              <a:t>Фунгіциди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- засоби для знищення грибів та їх спор 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6071320" y="1296432"/>
            <a:ext cx="6120680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b="1" dirty="0" smtClean="0">
                <a:latin typeface="Comic Sans MS" panose="030F0702030302020204" pitchFamily="66" charset="0"/>
              </a:rPr>
              <a:t>Інсектициди 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– отрутохімікати, зо допомогою яких знищують шкідливих комах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863604" y="5141664"/>
            <a:ext cx="6120680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b="1" dirty="0" smtClean="0">
                <a:latin typeface="Comic Sans MS" panose="030F0702030302020204" pitchFamily="66" charset="0"/>
              </a:rPr>
              <a:t>Бактерициди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– засоби, що захищають рослини від збудників хвороб – бактерій.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 descr="Гербіциди вибіркової дії: Пріма, Подмарин, Чейзер П, Гроділ Максі, Пума  Супер, Тарга Супер та ін.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700808"/>
            <a:ext cx="3096344" cy="17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Зооциди в Україні від компанії Типовий дачник. Порівняти ціни, купити  промислові товари на маркетплейсі Prom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456963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137072" y="2348880"/>
            <a:ext cx="5670896" cy="187220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ДДТ – ефективний пестицид і водночас стійкий органічний забруднювач. Порівняно з ним сучасні пестициди – продукти органічного синтезу – менш шкідливі для довкілля. Проте вважати, що без масового використання пестицидів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розв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’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язати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продовольчу проблему неможливо, щонайменше недалекоглядно.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119336" y="519128"/>
            <a:ext cx="6120680" cy="10081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Застосовуючи пестициди, важливо дотримуватися норми їхньої витрати. Збільшення норми призводить до накопичення токсичних речовин у продуктах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663952" y="4293096"/>
            <a:ext cx="6120680" cy="216024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В  2017 році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Хілал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Елвер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, спеціальна доповідачка ООН з питання про право на харчування, констатувала: « Використання більшої кількості пестицидів не має нічого спільного з позбавленням від голоду. За даними Продовольчої та сільськогосподарської організації ООН (ФАО), нині ми можемо нагодувати 9 мільярдів чоловік. Виробництво невпинно зростає, але проблема полягає в бідності, нерівності та розподілі.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 descr="Дуст 100 г Инсектицидный порошок: продажа, цена в Ивано-Франковске.  Химические средства от насекомых от &quot;Інтернет-магазин &quot;СВІТ ДЕЗІНФЕКЦІЇ&quot;&quot; -  14448161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16560"/>
          <a:stretch/>
        </p:blipFill>
        <p:spPr bwMode="auto">
          <a:xfrm>
            <a:off x="1631504" y="4391028"/>
            <a:ext cx="2160240" cy="22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Интервью С Хилал Эльв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519128"/>
            <a:ext cx="498157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2" t="41087" b="37594"/>
          <a:stretch/>
        </p:blipFill>
        <p:spPr bwMode="auto">
          <a:xfrm>
            <a:off x="7104112" y="1275945"/>
            <a:ext cx="3509290" cy="217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17202" y="1412776"/>
            <a:ext cx="6120680" cy="136815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У США 2017 році створили засіб захисту рослин нового принципу дії під назвою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КропКоат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. Після розбризкування препарат не проникає в листки, не діє на патогенні організми, а створює суцільну плівку мікроскопічної товщини.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Цікаво і </a:t>
            </a:r>
            <a:r>
              <a:rPr lang="uk-UA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пізнавально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519936" y="5229200"/>
            <a:ext cx="6120680" cy="136815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Плівка нетоксична, вона зміцнює поверхню рослини, включно із листками, стеблом, плодами на насінням. У такий спосіб підвищується стійкість рослини до шкідників та хвороб, знижується потреба в пестицидах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16386" name="Picture 2" descr="У США створили пестицид нового принципу дії фото, ілюстрац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2" y="2977287"/>
            <a:ext cx="468237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28248" y="362801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b="1" dirty="0" err="1">
                <a:latin typeface="Comic Sans MS" panose="030F0702030302020204" pitchFamily="66" charset="0"/>
              </a:rPr>
              <a:t>КропКоат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616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17202" y="1412776"/>
            <a:ext cx="6120680" cy="172819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Важливо не лише виростити й зібрати врожай, а й зберегти його.  Свіжо зібрані фрукти та овочі вкривають їстівним воском, щоб запобігти втраті споживчих якостей під час транспортування, зберігання та продажу, для запобігання появи цвілі та поліпшення зовнішнього вигляду.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6384032" y="4581128"/>
            <a:ext cx="5697166" cy="158417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Щоб їжа зберігалася довше, використовують консерванти, поміж яких є органічні речовини – оцтова, яблучна, лимонна, молочна кислоти, дифеніл тощо. Полімерні упаковки для харчових продуктів подовжують термін їхнього зберігання.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Консерванти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" descr="Віск на яблуках: безпечно чи ні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882" y="1412776"/>
            <a:ext cx="4965953" cy="275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 descr="Свої продукти в чужій обгортці: аналіз ринку гнучкої полімерної харчової  упаковки в Украї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231869"/>
            <a:ext cx="5449541" cy="257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4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 t="58543" r="15528" b="5839"/>
          <a:stretch/>
        </p:blipFill>
        <p:spPr bwMode="auto">
          <a:xfrm>
            <a:off x="209060" y="1910864"/>
            <a:ext cx="63713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Використання стимуляторів росту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17202" y="1268760"/>
            <a:ext cx="6038838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Стимулятори – речовини, які позитивно впливають на ріст та розвиток рослин і тварин.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24130" y="4406136"/>
            <a:ext cx="6031910" cy="252028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Завдяки виокремленню вченими спеціальних елементів і речовин з бактерій, грибів, торфу, водоростей тощо були створені речовини, що є аналогами фітогормонів. Однак таких препаратів не вистачає. Тому завданням хімії стало знайти способи добування штучних і синтетичних аналогів фітогормонів і біостимуляторів.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6795693" y="3329977"/>
            <a:ext cx="5112568" cy="7920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Добрим стимулятором є відходи кавової гущі, яка може бути субстанцією для вирощування грибів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18434" name="Picture 2" descr="Використання кавової гущі в саду та в домі - корисні статті про садівництво  від Agro-Mar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132036"/>
            <a:ext cx="3960440" cy="21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15 способів використання кавової гущі • Фотографії старого Льво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96" y="4027748"/>
            <a:ext cx="4056472" cy="269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263352" y="404664"/>
            <a:ext cx="6120680" cy="14401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У тваринництві також використовують продукти органічного синтезу. Використання кормової сечовини (карбамід) у годівлі корів – дає змогу забезпечити оптимальну роботу рубця тварини, у якому відбувається синтез мікроорганізмів.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6082122" y="2240868"/>
            <a:ext cx="6120680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Багато ветеринарних препаратів також містять органічні речовини.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263352" y="3501008"/>
            <a:ext cx="6120680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Виробництво штучної їжі, також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пов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’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язане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з використанням органічних речовин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19458" name="Picture 2" descr="Найвідоміша штучна їж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06896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Искусственная еда из пробирки: какими будут продукты будуще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296112"/>
            <a:ext cx="50405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Кормова сечовина у годівлі ВP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844824"/>
            <a:ext cx="33432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 descr="Кормопроизводство. Кормовая мочевина в кормлении КР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60648"/>
            <a:ext cx="241637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335360" y="1132036"/>
            <a:ext cx="5256584" cy="244098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Хімічна та мікробіологічна промисловості випускають мінеральні й вітамінні добавки, кормові антибіотики, вітамінно-мінеральні концентрати.   Для відгодівлі сільськогосподарських тварин і пришвидшення їхнього росту використовують сечовину, солі амонію, синтетичну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амоніачну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воду. Розроблено карбамідний концентрат, із жому виготовляють гранульований амід.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Використання штучних кормів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69602" y="2636912"/>
            <a:ext cx="6120680" cy="6480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663952" y="4941168"/>
            <a:ext cx="6120680" cy="165618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Набувають поширення штучні корми. Забезпечення сільськогосподарських тварин повноцінними білками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грунтується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на мікробіологічному синтезі з використанням дріжджів  і бактерій. Виробництво біомаси мікробіологічним синтезом є основою індустріального виробництва їжі в майбутньому.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2" name="AutoShape 2" descr="УЛАР курчата, корми, премікси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Комбікорм для індиків 1-8 тижнів ПК 11 (25кг), ціна 207 грн - Prom.ua  (ID#116254678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3"/>
          <a:stretch/>
        </p:blipFill>
        <p:spPr bwMode="auto">
          <a:xfrm>
            <a:off x="333376" y="3852292"/>
            <a:ext cx="4464496" cy="21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Вітаміни для собак великих порід: комплексні, для суглобів, з кальціє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5035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3523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Сировинна проблема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237664" y="1238816"/>
            <a:ext cx="5667656" cy="13260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Швидкий розвиток промисловості призвів до того, що багато природних сировинних джерел виснажуються й навіть повністю вичерпуються.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447928" y="4509120"/>
            <a:ext cx="6517206" cy="208944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Нестача багатьох видів природної сировини спричиняє певні виробничі проблеми. Саме невідповідність між природними запасами й потребами споживання створює одну з актуальних проблем усього людства – це проблема збереження та раціонального використання сировини.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Кам'яне вугілля для держустанов Львівщини перевірятимуть експер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320" y="1124581"/>
            <a:ext cx="5760930" cy="324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Енергетична і сировинна проблема - globalprobl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5" y="3014933"/>
            <a:ext cx="4781397" cy="298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22809" r="1424" b="4253"/>
          <a:stretch/>
        </p:blipFill>
        <p:spPr bwMode="auto">
          <a:xfrm>
            <a:off x="1271464" y="1340768"/>
            <a:ext cx="10162584" cy="442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65546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Роль органічної хімії в </a:t>
            </a:r>
            <a:r>
              <a:rPr lang="uk-UA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розв</a:t>
            </a:r>
            <a:r>
              <a:rPr 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uk-UA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язанні</a:t>
            </a:r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продовольчої проблеми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/>
          <a:stretch/>
        </p:blipFill>
        <p:spPr bwMode="auto">
          <a:xfrm>
            <a:off x="2113463" y="1134948"/>
            <a:ext cx="9047881" cy="515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Хімія як джерело їжі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263352" y="1268760"/>
            <a:ext cx="5256584" cy="223224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Дуже поширеними матеріалами є метали та сплави. Проте створення нових матеріалів, які б замінювали їх чи покращували їхні властивості, актуальне для космічної, атомної, хімічної та інших галузей. Створена апаратура стійка до різних агресивних впливів, зокрема хімічних, механічних, термічних, електричних, а часом радіаційних і біологічних.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3352" y="188640"/>
            <a:ext cx="1165546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Роль органічної хімії у створенні нових матеріалів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735960" y="4869160"/>
            <a:ext cx="6120680" cy="172819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Нафту та продукти її переробки, природний і супутній нафтові гази, вугілля дедалі більше використовують як цінну сировину для створення нових матеріалів. Яскравим прикладом є пластмаси,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каучуки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, сучасні оздоблювальні ,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тепло-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і звукоізоляційні матеріали.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21506" name="Picture 2" descr="Як правильно сортувати пластмасу? 7 підвид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13" y="1393488"/>
            <a:ext cx="6096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Теплоізоляційні матеріали | Інструменти і матеріа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8" y="3278603"/>
            <a:ext cx="4623712" cy="318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3352" y="188640"/>
            <a:ext cx="1165546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Завдання органічної хімії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335360" y="1330060"/>
            <a:ext cx="6120680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Розроблення технологій з випуску нових безпечних для живої природи речовин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328752" y="2685688"/>
            <a:ext cx="5579370" cy="81261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Перетворення відходів чи відпрацьованих виробів одних виробництв на цінну та безпечну сировину для інших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6337185" y="1367632"/>
            <a:ext cx="5673064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Винайдення способів знешкодження негативної дії небезпечних речовин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6456040" y="5985284"/>
            <a:ext cx="5435354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Створення спільно з іншими науками унікальних технологій. (Нанотехнології)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22530" name="Picture 2" descr="Професія Нанотехнолог: опис, де вчити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492896"/>
            <a:ext cx="5361995" cy="303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Переробка відходів в Україні: як проблему перетворити на бізнес (ВІДЕО) -  Д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521680"/>
            <a:ext cx="4680520" cy="302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Композити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17202" y="1412776"/>
            <a:ext cx="6120680" cy="9361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Композиційний матеріал, або композит – матеріал, у якому поєднано два або більше компонентів, із кращими властивостями, ніж у кожного з них окремо.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17202" y="5373216"/>
            <a:ext cx="6120680" cy="108012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Ці матеріали складаються з основи та наповнювачів. Кожний компонент виконує свою функцію: пластична основа є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зв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’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язувальним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матеріалом, а наповнювач надає міцності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23554" name="Picture 2" descr="Матеріали хімічного походження композиційні матеріали » mozok.cl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412776"/>
            <a:ext cx="47529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0096" y="3280338"/>
            <a:ext cx="4752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«</a:t>
            </a:r>
            <a:r>
              <a:rPr lang="uk-UA" dirty="0" err="1" smtClean="0">
                <a:latin typeface="Comic Sans MS" panose="030F0702030302020204" pitchFamily="66" charset="0"/>
              </a:rPr>
              <a:t>Алор</a:t>
            </a:r>
            <a:r>
              <a:rPr lang="uk-UA" dirty="0" smtClean="0">
                <a:latin typeface="Comic Sans MS" panose="030F0702030302020204" pitchFamily="66" charset="0"/>
              </a:rPr>
              <a:t>» (алюмінієва матриця + органічне волокно) </a:t>
            </a:r>
            <a:endParaRPr lang="ru-RU" dirty="0"/>
          </a:p>
        </p:txBody>
      </p:sp>
      <p:sp>
        <p:nvSpPr>
          <p:cNvPr id="6" name="AutoShape 4" descr="Композити на основі деревини - Трудове навчання (технічні види праці). 9  клас. Гащ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077072"/>
            <a:ext cx="3074814" cy="225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 descr="Що таке композит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636912"/>
            <a:ext cx="4176464" cy="248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9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17202" y="1412776"/>
            <a:ext cx="5534782" cy="129614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Деревинні композиційні матеріали отримують обробкою натуральної деревини за високих температур під тиском, просочуванням деревини хімічними речовинами або склеюванням.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Композити </a:t>
            </a:r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273186" y="4403844"/>
            <a:ext cx="5678798" cy="10746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Металокерамічні композити (кермети) отримують пресуванням заготовок із порошків (металів і кераміки) з подальшим її спіканням. 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6734237" y="3753036"/>
            <a:ext cx="5184576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err="1" smtClean="0">
                <a:latin typeface="Comic Sans MS" panose="030F0702030302020204" pitchFamily="66" charset="0"/>
              </a:rPr>
              <a:t>Норпласти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–композити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, основою яких є полімери.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7042160" y="1352352"/>
            <a:ext cx="4886709" cy="5167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Піни – матеріали, наповнені газами.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6734237" y="6186904"/>
            <a:ext cx="5184576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Композити мають високу міцність, пластичність, пружність, зносостійкість. 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2" name="AutoShape 2" descr="Компания Norplast/Unidec, официальный интернет магазин и сайт в Москве •  Авто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26" y="4381500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 descr="Сучасний, новий утеплюючий композитний матеріал - budprofi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677" y="1869088"/>
            <a:ext cx="2730765" cy="182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7" descr="Кермет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61" y="4941168"/>
            <a:ext cx="3075941" cy="180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10" descr="Характеристики деревно-полімерного композиту (ДПК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56" y="2529356"/>
            <a:ext cx="3025458" cy="183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Створення нових матеріалів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02604" y="1196752"/>
            <a:ext cx="5606790" cy="10081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Нові матеріали – один з найважливіших напрямів, що визначають розвиток усіх галузей промисловості, будівництва, медицини та сфери послуг.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02604" y="3789040"/>
            <a:ext cx="5454390" cy="86409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Якщо матеріали є щаблями в розвитку нашої цивілізації, то нові матеріали – трамплін для стрибка в майбутнє, який змінює наше буття.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6168649" y="5805264"/>
            <a:ext cx="5575668" cy="7920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Створення нових матеріалів на основі органічних речовин – важливе завдання, що стоїть перед дослідниками.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2" name="AutoShape 2" descr="Древесный композит: характеристика материала и применение | Строительный  порт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4694912"/>
            <a:ext cx="2880320" cy="191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 descr="Курс “Хімія” | Кафедра природничих нау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06" y="1700808"/>
            <a:ext cx="4968553" cy="33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Нові технології в медицині: загальний огляд - Medst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51" y="2295710"/>
            <a:ext cx="2844081" cy="149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3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17202" y="1412776"/>
            <a:ext cx="6120680" cy="10081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Це композит, виготовлений з надміцного термопластичного волокна з низькотемпературною активованою термопластичною полімерною основою.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7202" y="188640"/>
            <a:ext cx="11501611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Braeön</a:t>
            </a:r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чи не найміцніший з легких або чи не найлегший з міцних матеріалів на землі </a:t>
            </a:r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263352" y="5301208"/>
            <a:ext cx="5399396" cy="122413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Стрічка з нього, складена вдвоє, витримує максимальний натяг у 900кг, при цьому маса стрічки 30 метрів завдовжки становить лише 500 грамів.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6023992" y="4041068"/>
            <a:ext cx="5760640" cy="205222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Щоб з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’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єднати розірвані ланки ланцюга, потрібно зробити петлю з </a:t>
            </a:r>
            <a:r>
              <a:rPr lang="en-US" altLang="ru-RU" sz="2000" dirty="0" err="1" smtClean="0">
                <a:latin typeface="Comic Sans MS" panose="030F0702030302020204" pitchFamily="66" charset="0"/>
              </a:rPr>
              <a:t>Braeön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, але не зав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’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язувати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у вузол, а нагріти місце з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’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єднання до 60 С. Коли стрічки сплавляться,і, після того як кільце охолоне, його буде практично неможливо розірвати . Пластини з </a:t>
            </a:r>
            <a:r>
              <a:rPr lang="en-US" altLang="ru-RU" sz="2000" dirty="0" err="1" smtClean="0">
                <a:latin typeface="Comic Sans MS" panose="030F0702030302020204" pitchFamily="66" charset="0"/>
              </a:rPr>
              <a:t>Braeön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, нагріті теплим повітрям або водою, набувають будь-якої форми, що дає змогу застосовувати їх у різних ситуаціях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26626" name="Picture 2" descr="Braeön Will Fix Almost Anything | Cool Mater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412776"/>
            <a:ext cx="4042420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Создана клейкая лента с силой соединения металлосварки | Портал спецтехники  Украины «ENKI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492896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17202" y="1412776"/>
            <a:ext cx="6120680" cy="172819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Матеріали органічної електроніки можуть бути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біосумісними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, прозорими і гнучкими. Їх можна використовувати для створення органічних сонячних батарей, світловипромінювальних діодів (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OLED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) або транзисторів. Органічна електроніка може стати містком між сучасними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комп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’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ютерами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та живими істотами.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Органічна електроніка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650" name="Picture 2" descr="Apple може додати в майбутній гнучкий iPhone кольоровий дисплей E-Ink -  Техн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4" r="21168"/>
          <a:stretch/>
        </p:blipFill>
        <p:spPr bwMode="auto">
          <a:xfrm>
            <a:off x="7070979" y="1396256"/>
            <a:ext cx="4525259" cy="48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Представлен первый в мире гибкий дисплей, раскрывающийся на 360 градусов ᐈ  🇨🇳 Chinaved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501008"/>
            <a:ext cx="5760640" cy="28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17202" y="1268760"/>
            <a:ext cx="6120680" cy="201622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За прототип було взято особливості будови зубів у кальмарів різних видів. У цих головоногих молюсків розташовані по колу зуби можуть ставати як твердими, так і пластичними залежно від наявності води. Добутий біосинтезом штучний білок, подібний до природного, перетворили на пластик, змішавши його з розчинником.</a:t>
            </a:r>
          </a:p>
          <a:p>
            <a:pPr algn="l" fontAlgn="auto">
              <a:spcAft>
                <a:spcPts val="0"/>
              </a:spcAft>
            </a:pPr>
            <a:r>
              <a:rPr lang="uk-UA" altLang="ru-RU" sz="2000" dirty="0">
                <a:latin typeface="Comic Sans MS" panose="030F0702030302020204" pitchFamily="66" charset="0"/>
              </a:rPr>
              <a:t> 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 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Пластик, здатний </a:t>
            </a:r>
            <a:r>
              <a:rPr lang="uk-UA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розм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uk-UA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якшуватися</a:t>
            </a: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у воді та тверднути внаслідок висихання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5951" y="306896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Функціональні барвники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335360" y="4149080"/>
            <a:ext cx="6120680" cy="194421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Пофарбовані ними тканини та інші матеріали можуть змінювати колір внаслідок деформування, під дією світла, тепла і води подібно до хамелеонів. Так, Британською компанією </a:t>
            </a:r>
            <a:r>
              <a:rPr lang="en-US" altLang="ru-RU" sz="2000" dirty="0" smtClean="0">
                <a:latin typeface="Comic Sans MS" panose="030F0702030302020204" pitchFamily="66" charset="0"/>
              </a:rPr>
              <a:t>The Unseen 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створено фарбу для волосся, здатну змінювати колір залежно від температури навколишнього середовища. В  її  основі лежать термохромні пігменти 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28674" name="Picture 2" descr="Кальмари - опис, користь і шкода, калорійність, способи приготування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052736"/>
            <a:ext cx="2808312" cy="20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Фарба для волосся, яка змінює колір залежно від температури: Активується  теплом фарба для волосся Pravana Vivids Mood Color – Все о здоровье волос,  модные стрижки и приче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959572"/>
            <a:ext cx="2932316" cy="29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3523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Завдання хімії щодо вирішення сировинної проблеми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99456" y="1264464"/>
            <a:ext cx="9433048" cy="65236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Comic Sans MS" panose="030F0702030302020204" pitchFamily="66" charset="0"/>
              </a:rPr>
              <a:t>Основні завдання хімії 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387" y="2716168"/>
            <a:ext cx="2160240" cy="187220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Створення альтернативної дешевої сировини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5700" y="3573016"/>
            <a:ext cx="2160240" cy="187220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Комплексне використання сировинних ресурсів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51208" y="3573016"/>
            <a:ext cx="2160240" cy="187220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Багаторазове використання сировини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48328" y="2658656"/>
            <a:ext cx="2160240" cy="187220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Використання відходів як сировини</a:t>
            </a:r>
            <a:endParaRPr lang="ru-RU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935760" y="1916832"/>
            <a:ext cx="1080120" cy="15841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816080" y="1916832"/>
            <a:ext cx="1080120" cy="15841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091444" y="1924080"/>
            <a:ext cx="1080120" cy="792088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527324" y="1924080"/>
            <a:ext cx="1080120" cy="71283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824185"/>
            <a:ext cx="5688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«Хімія створила свій предмет. Ця творча здатність, подібна мистецтву, докорінно відрізняє хімію від інших природничих і гуманітарних наук»</a:t>
            </a:r>
          </a:p>
          <a:p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dirty="0" smtClean="0">
                <a:latin typeface="Comic Sans MS" panose="030F0702030302020204" pitchFamily="66" charset="0"/>
              </a:rPr>
              <a:t>                                        </a:t>
            </a:r>
            <a:r>
              <a:rPr lang="uk-UA" dirty="0" err="1" smtClean="0">
                <a:latin typeface="Comic Sans MS" panose="030F0702030302020204" pitchFamily="66" charset="0"/>
              </a:rPr>
              <a:t>Марселен</a:t>
            </a:r>
            <a:r>
              <a:rPr lang="uk-UA" dirty="0" smtClean="0">
                <a:latin typeface="Comic Sans MS" panose="030F0702030302020204" pitchFamily="66" charset="0"/>
              </a:rPr>
              <a:t> </a:t>
            </a:r>
            <a:r>
              <a:rPr lang="uk-UA" dirty="0" err="1" smtClean="0">
                <a:latin typeface="Comic Sans MS" panose="030F0702030302020204" pitchFamily="66" charset="0"/>
              </a:rPr>
              <a:t>Бертло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35960" y="5589240"/>
            <a:ext cx="5986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dirty="0" smtClean="0">
                <a:latin typeface="Comic Sans MS" panose="030F0702030302020204" pitchFamily="66" charset="0"/>
              </a:rPr>
              <a:t>Неодноразово впродовж життя діставатимемо нові підтвердження цього, дивуватимемось новим </a:t>
            </a:r>
            <a:r>
              <a:rPr lang="uk-UA" altLang="ru-RU" dirty="0">
                <a:latin typeface="Comic Sans MS" panose="030F0702030302020204" pitchFamily="66" charset="0"/>
              </a:rPr>
              <a:t>м</a:t>
            </a:r>
            <a:r>
              <a:rPr lang="uk-UA" altLang="ru-RU" dirty="0" smtClean="0">
                <a:latin typeface="Comic Sans MS" panose="030F0702030302020204" pitchFamily="66" charset="0"/>
              </a:rPr>
              <a:t>атеріалам на основі органічних речовин</a:t>
            </a:r>
            <a:endParaRPr lang="ru-RU" dirty="0"/>
          </a:p>
        </p:txBody>
      </p:sp>
      <p:pic>
        <p:nvPicPr>
          <p:cNvPr id="29698" name="Picture 2" descr="Марселен Бертло - это... Что такое Марселен Бертло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492896"/>
            <a:ext cx="3276364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AVATAN PLUS - Социальный Фоторедак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72" y="783129"/>
            <a:ext cx="4240500" cy="42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/>
          <a:stretch/>
        </p:blipFill>
        <p:spPr bwMode="auto">
          <a:xfrm>
            <a:off x="839415" y="1268760"/>
            <a:ext cx="10657184" cy="485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17202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Роль органічної хімії в створенні нових матеріалів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Хімік: все про професію від навичок до зарплати — Work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5100320" cy="510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55920" y="2242675"/>
            <a:ext cx="652400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Чи</a:t>
            </a:r>
            <a:r>
              <a:rPr lang="ru-RU" sz="96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9600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маєте</a:t>
            </a:r>
            <a:r>
              <a:rPr lang="ru-RU" sz="96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9600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запитання</a:t>
            </a:r>
            <a:r>
              <a:rPr lang="ru-RU" sz="96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?</a:t>
            </a:r>
            <a:endParaRPr lang="ru-RU" sz="96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3523" y="188640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Схема використання деревини в промисловості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360" y="1132036"/>
            <a:ext cx="11377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Важливою природною сировиною хімічної промисловості є деревина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99856" y="3284984"/>
            <a:ext cx="2520280" cy="9361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Comic Sans MS" panose="030F0702030302020204" pitchFamily="66" charset="0"/>
              </a:rPr>
              <a:t>Деревина 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1384" y="1916832"/>
            <a:ext cx="3312368" cy="936104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Виробництво целюлози та глюкози</a:t>
            </a:r>
            <a:r>
              <a:rPr lang="uk-UA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58144" y="1538600"/>
            <a:ext cx="3312368" cy="936104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Виробництво меблів, паперу, вугілля</a:t>
            </a:r>
            <a:r>
              <a:rPr lang="uk-UA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00256" y="1916832"/>
            <a:ext cx="3312368" cy="936104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Будівельний матеріал</a:t>
            </a:r>
            <a:r>
              <a:rPr lang="uk-UA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1384" y="3501008"/>
            <a:ext cx="3312368" cy="936104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Виробництво   пластмас</a:t>
            </a:r>
            <a:r>
              <a:rPr lang="uk-UA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00256" y="3284984"/>
            <a:ext cx="3312368" cy="936104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Виробництво  оцту, спирту</a:t>
            </a:r>
            <a:endParaRPr lang="ru-RU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03512" y="5095812"/>
            <a:ext cx="3312368" cy="936104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Виробництво хімічних волокон, каучуку</a:t>
            </a:r>
            <a:endParaRPr lang="ru-RU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92144" y="5095812"/>
            <a:ext cx="3312368" cy="936104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Як паливо синтез мийних засобів</a:t>
            </a:r>
            <a:r>
              <a:rPr lang="uk-UA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07368" y="282065"/>
            <a:ext cx="7344816" cy="9146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Комплексне використання сировини полягає в тому, що з одного її виду виробляють різноманітну продукцію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375920" y="1340769"/>
            <a:ext cx="6693768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Багаторазове використання різних видів сировини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грунтується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на процесах рециркуляції та регенерації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7776" y="2275635"/>
            <a:ext cx="4248472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Рециркуляція - 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7368" y="4725144"/>
            <a:ext cx="4248472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Регенерація -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798368" y="2497034"/>
            <a:ext cx="6693768" cy="115334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>
                <a:latin typeface="Comic Sans MS" panose="030F0702030302020204" pitchFamily="66" charset="0"/>
              </a:rPr>
              <a:t>б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агаторазове повне або часткове повернення потоку газів, рідких або твердих речовин у технологічний процес.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871864" y="4760312"/>
            <a:ext cx="6693768" cy="115334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>
                <a:latin typeface="Comic Sans MS" panose="030F0702030302020204" pitchFamily="66" charset="0"/>
              </a:rPr>
              <a:t>в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ідновлення попереднього складу й будови, а отже, цінних вихідних властивостей матеріалів або речовин після їх використання.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407368" y="282065"/>
            <a:ext cx="6264696" cy="9146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Доступною та дешевою сировиною є промислові й побутові відходи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735960" y="4941168"/>
            <a:ext cx="5973688" cy="115334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Альтернативним напрямом отримання дешевої сировини є розробка шельфів, які містять нафту і газ. </a:t>
            </a:r>
            <a:r>
              <a:rPr lang="uk-UA" altLang="ru-RU" sz="2000" dirty="0" err="1" smtClean="0">
                <a:latin typeface="Comic Sans MS" panose="030F0702030302020204" pitchFamily="66" charset="0"/>
              </a:rPr>
              <a:t>Метаногідрати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 - джерело метану. Родовища  горючих сланців – сланцевий газ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Тверді побутові відхо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82065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азогидраты как альтернативный источник природного газа | Экология сегод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861048"/>
            <a:ext cx="4032448" cy="268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У Балаклеївській громаді планують налагодити переробку побутових відходів |  Офіційний сайт Черкаської обласної ради. Новини, події, анонси, інформація  про раду та депутат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6" y="1170360"/>
            <a:ext cx="4012968" cy="247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25"/>
          <a:stretch/>
        </p:blipFill>
        <p:spPr bwMode="auto">
          <a:xfrm>
            <a:off x="605081" y="1416514"/>
            <a:ext cx="11136114" cy="526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3352" y="508678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Роль органічної хімії в </a:t>
            </a:r>
            <a:r>
              <a:rPr lang="uk-UA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розв</a:t>
            </a:r>
            <a:r>
              <a:rPr 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uk-UA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язанні</a:t>
            </a:r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сировинної проблеми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226" y="260648"/>
            <a:ext cx="11501611" cy="94339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Енергетична проблема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191344" y="1268760"/>
            <a:ext cx="5256584" cy="9146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Енергетика – основа економічного зростання та розвитку країни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119336" y="4130980"/>
            <a:ext cx="5328592" cy="18002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Від енергетичних ресурсів залежить багато промислових процесів, робота установ, медичний і культурних закладів, сільського господарства, транспорту, побутових пристроїв. Хімічна, нафтопереробна, гірничодобувна промисловості також потребують енергії.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998CA19-96BC-4D42-AA44-00CAB48ACDA4}"/>
              </a:ext>
            </a:extLst>
          </p:cNvPr>
          <p:cNvSpPr txBox="1">
            <a:spLocks/>
          </p:cNvSpPr>
          <p:nvPr/>
        </p:nvSpPr>
        <p:spPr>
          <a:xfrm>
            <a:off x="5447928" y="5229200"/>
            <a:ext cx="6120680" cy="136815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uk-UA" altLang="ru-RU" sz="2000" dirty="0" smtClean="0">
                <a:latin typeface="Comic Sans MS" panose="030F0702030302020204" pitchFamily="66" charset="0"/>
              </a:rPr>
              <a:t>Лідером серед природних енергоресурсів залишається нафта, хоча важливе місце посідають вугілля, газ, деревина, горючі сланці, торф. Однак, ці енергоресурси швидко виснажуються, обмежуючи використання.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Спільна заява ГО та аналітичних центрів щодо вирішення проблем енергетичної  незалежності України | Громадський Прості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988840"/>
            <a:ext cx="3108486" cy="18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облеми і перспективи світової енергетики — Укрбі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283400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2093</Words>
  <Application>Microsoft Office PowerPoint</Application>
  <PresentationFormat>Произвольный</PresentationFormat>
  <Paragraphs>138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Роль органічної хімії у розв'язуванні сировинної, енергетичної проблем.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RePack by Diakov</cp:lastModifiedBy>
  <cp:revision>67</cp:revision>
  <dcterms:created xsi:type="dcterms:W3CDTF">2012-08-20T16:10:27Z</dcterms:created>
  <dcterms:modified xsi:type="dcterms:W3CDTF">2022-05-21T18:47:27Z</dcterms:modified>
</cp:coreProperties>
</file>