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smtClean="0"/>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err="1" smtClean="0"/>
              <a:t>В.Винниченко</a:t>
            </a:r>
            <a:r>
              <a:rPr lang="uk-UA" dirty="0" smtClean="0"/>
              <a:t> «Федько-Халамидник»</a:t>
            </a:r>
            <a:endParaRPr lang="uk-UA" dirty="0"/>
          </a:p>
        </p:txBody>
      </p:sp>
      <p:sp>
        <p:nvSpPr>
          <p:cNvPr id="3" name="Підзаголовок 2"/>
          <p:cNvSpPr>
            <a:spLocks noGrp="1"/>
          </p:cNvSpPr>
          <p:nvPr>
            <p:ph type="subTitle" idx="1"/>
          </p:nvPr>
        </p:nvSpPr>
        <p:spPr/>
        <p:txBody>
          <a:bodyPr>
            <a:normAutofit/>
          </a:bodyPr>
          <a:lstStyle/>
          <a:p>
            <a:r>
              <a:rPr lang="uk-UA" sz="2000" dirty="0" smtClean="0"/>
              <a:t>Підготував: Машовець Андрій </a:t>
            </a:r>
            <a:r>
              <a:rPr lang="uk-UA" sz="2000" dirty="0" err="1" smtClean="0"/>
              <a:t>Сегійович</a:t>
            </a:r>
            <a:r>
              <a:rPr lang="uk-UA" sz="2000" dirty="0" smtClean="0"/>
              <a:t> </a:t>
            </a:r>
            <a:endParaRPr lang="uk-UA" sz="2000" dirty="0"/>
          </a:p>
        </p:txBody>
      </p:sp>
    </p:spTree>
    <p:extLst>
      <p:ext uri="{BB962C8B-B14F-4D97-AF65-F5344CB8AC3E}">
        <p14:creationId xmlns:p14="http://schemas.microsoft.com/office/powerpoint/2010/main" val="759158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600" dirty="0" smtClean="0"/>
              <a:t>Проблематика </a:t>
            </a:r>
            <a:endParaRPr lang="uk-UA" sz="6600" dirty="0"/>
          </a:p>
        </p:txBody>
      </p:sp>
      <p:sp>
        <p:nvSpPr>
          <p:cNvPr id="3" name="Місце для вмісту 2"/>
          <p:cNvSpPr>
            <a:spLocks noGrp="1"/>
          </p:cNvSpPr>
          <p:nvPr>
            <p:ph sz="half" idx="1"/>
          </p:nvPr>
        </p:nvSpPr>
        <p:spPr/>
        <p:txBody>
          <a:bodyPr>
            <a:normAutofit fontScale="92500"/>
          </a:bodyPr>
          <a:lstStyle/>
          <a:p>
            <a:r>
              <a:rPr lang="uk-UA" dirty="0" smtClean="0"/>
              <a:t> </a:t>
            </a:r>
            <a:r>
              <a:rPr lang="ru-RU" dirty="0" err="1"/>
              <a:t>любов</a:t>
            </a:r>
            <a:r>
              <a:rPr lang="ru-RU" dirty="0"/>
              <a:t> і </a:t>
            </a:r>
            <a:r>
              <a:rPr lang="ru-RU" dirty="0" smtClean="0"/>
              <a:t>ненависть </a:t>
            </a:r>
          </a:p>
          <a:p>
            <a:r>
              <a:rPr lang="ru-RU" dirty="0"/>
              <a:t> добро і </a:t>
            </a:r>
            <a:r>
              <a:rPr lang="ru-RU" dirty="0" smtClean="0"/>
              <a:t>зло</a:t>
            </a:r>
          </a:p>
          <a:p>
            <a:r>
              <a:rPr lang="ru-RU" dirty="0"/>
              <a:t> </a:t>
            </a:r>
            <a:r>
              <a:rPr lang="ru-RU" dirty="0" err="1"/>
              <a:t>моральний</a:t>
            </a:r>
            <a:r>
              <a:rPr lang="ru-RU" dirty="0"/>
              <a:t> </a:t>
            </a:r>
            <a:r>
              <a:rPr lang="ru-RU" dirty="0" err="1"/>
              <a:t>вибір</a:t>
            </a:r>
            <a:r>
              <a:rPr lang="ru-RU" dirty="0"/>
              <a:t> (</a:t>
            </a:r>
            <a:r>
              <a:rPr lang="ru-RU" dirty="0" err="1"/>
              <a:t>між</a:t>
            </a:r>
            <a:r>
              <a:rPr lang="ru-RU" dirty="0"/>
              <a:t> </a:t>
            </a:r>
            <a:r>
              <a:rPr lang="ru-RU" dirty="0" err="1"/>
              <a:t>цілісним</a:t>
            </a:r>
            <a:r>
              <a:rPr lang="ru-RU" dirty="0"/>
              <a:t> </a:t>
            </a:r>
            <a:r>
              <a:rPr lang="ru-RU" dirty="0" err="1"/>
              <a:t>благородним</a:t>
            </a:r>
            <a:r>
              <a:rPr lang="ru-RU" dirty="0"/>
              <a:t> </a:t>
            </a:r>
            <a:r>
              <a:rPr lang="ru-RU" dirty="0" err="1"/>
              <a:t>моральним</a:t>
            </a:r>
            <a:r>
              <a:rPr lang="ru-RU" dirty="0"/>
              <a:t> </a:t>
            </a:r>
            <a:r>
              <a:rPr lang="ru-RU" dirty="0" err="1"/>
              <a:t>світом</a:t>
            </a:r>
            <a:r>
              <a:rPr lang="ru-RU" dirty="0"/>
              <a:t> </a:t>
            </a:r>
            <a:r>
              <a:rPr lang="ru-RU" dirty="0" err="1"/>
              <a:t>бідняцької</a:t>
            </a:r>
            <a:r>
              <a:rPr lang="ru-RU" dirty="0"/>
              <a:t> </a:t>
            </a:r>
            <a:r>
              <a:rPr lang="ru-RU" dirty="0" err="1"/>
              <a:t>дитини</a:t>
            </a:r>
            <a:r>
              <a:rPr lang="ru-RU" dirty="0"/>
              <a:t> і </a:t>
            </a:r>
            <a:r>
              <a:rPr lang="ru-RU" dirty="0" err="1"/>
              <a:t>підступною</a:t>
            </a:r>
            <a:r>
              <a:rPr lang="ru-RU" dirty="0"/>
              <a:t>, хитрою, </a:t>
            </a:r>
            <a:r>
              <a:rPr lang="ru-RU" dirty="0" err="1"/>
              <a:t>егоїстично-дворушницькою</a:t>
            </a:r>
            <a:r>
              <a:rPr lang="ru-RU" dirty="0"/>
              <a:t> </a:t>
            </a:r>
            <a:r>
              <a:rPr lang="ru-RU" dirty="0" err="1"/>
              <a:t>поведінкою</a:t>
            </a:r>
            <a:r>
              <a:rPr lang="ru-RU" dirty="0"/>
              <a:t> </a:t>
            </a:r>
            <a:r>
              <a:rPr lang="ru-RU" dirty="0" err="1"/>
              <a:t>малолітнього</a:t>
            </a:r>
            <a:r>
              <a:rPr lang="ru-RU" dirty="0"/>
              <a:t> «</a:t>
            </a:r>
            <a:r>
              <a:rPr lang="ru-RU" dirty="0" err="1"/>
              <a:t>панича-негідника</a:t>
            </a:r>
            <a:r>
              <a:rPr lang="ru-RU" dirty="0" smtClean="0"/>
              <a:t>»). </a:t>
            </a:r>
            <a:endParaRPr lang="uk-UA" dirty="0"/>
          </a:p>
        </p:txBody>
      </p:sp>
      <p:sp>
        <p:nvSpPr>
          <p:cNvPr id="4" name="Місце для вмісту 3"/>
          <p:cNvSpPr>
            <a:spLocks noGrp="1"/>
          </p:cNvSpPr>
          <p:nvPr>
            <p:ph sz="half" idx="2"/>
          </p:nvPr>
        </p:nvSpPr>
        <p:spPr/>
        <p:txBody>
          <a:bodyPr>
            <a:normAutofit fontScale="92500"/>
          </a:bodyPr>
          <a:lstStyle/>
          <a:p>
            <a:r>
              <a:rPr lang="uk-UA" dirty="0" smtClean="0"/>
              <a:t> </a:t>
            </a:r>
            <a:r>
              <a:rPr lang="ru-RU" dirty="0" err="1"/>
              <a:t>порядність</a:t>
            </a:r>
            <a:r>
              <a:rPr lang="ru-RU" dirty="0"/>
              <a:t> і </a:t>
            </a:r>
            <a:r>
              <a:rPr lang="ru-RU" dirty="0" err="1" smtClean="0"/>
              <a:t>лицемірство</a:t>
            </a:r>
            <a:r>
              <a:rPr lang="ru-RU" dirty="0" smtClean="0"/>
              <a:t> </a:t>
            </a:r>
            <a:endParaRPr lang="uk-UA" dirty="0"/>
          </a:p>
        </p:txBody>
      </p:sp>
    </p:spTree>
    <p:extLst>
      <p:ext uri="{BB962C8B-B14F-4D97-AF65-F5344CB8AC3E}">
        <p14:creationId xmlns:p14="http://schemas.microsoft.com/office/powerpoint/2010/main" val="1237088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 Федька </a:t>
            </a:r>
            <a:endParaRPr lang="uk-UA" dirty="0"/>
          </a:p>
        </p:txBody>
      </p:sp>
      <p:sp>
        <p:nvSpPr>
          <p:cNvPr id="3" name="Місце для вмісту 2"/>
          <p:cNvSpPr>
            <a:spLocks noGrp="1"/>
          </p:cNvSpPr>
          <p:nvPr>
            <p:ph sz="half" idx="1"/>
          </p:nvPr>
        </p:nvSpPr>
        <p:spPr/>
        <p:txBody>
          <a:bodyPr>
            <a:noAutofit/>
          </a:bodyPr>
          <a:lstStyle/>
          <a:p>
            <a:r>
              <a:rPr lang="uk-UA" sz="2000" dirty="0"/>
              <a:t>Федько, на перший погляд, безтурботний, розбишакуватий хлопчина, який прагне бути першим у дитячому колективі, часто здійснює ризиковані вчинки, які шокують дорослих. Наприклад, перехід через річку по крижинах навесні. Але у цього «халамидника» добре серце, він прекрасний товариш, завжди </a:t>
            </a:r>
            <a:r>
              <a:rPr lang="uk-UA" sz="2000" dirty="0" err="1"/>
              <a:t>подасть</a:t>
            </a:r>
            <a:r>
              <a:rPr lang="uk-UA" sz="2000" dirty="0"/>
              <a:t> руку допомоги іншому. </a:t>
            </a:r>
            <a:r>
              <a:rPr lang="uk-UA" sz="2000" dirty="0" smtClean="0"/>
              <a:t>убилися</a:t>
            </a:r>
            <a:r>
              <a:rPr lang="uk-UA" sz="2000" dirty="0"/>
              <a:t>, а Федько порятував Толю. </a:t>
            </a:r>
          </a:p>
        </p:txBody>
      </p:sp>
      <p:sp>
        <p:nvSpPr>
          <p:cNvPr id="4" name="Місце для вмісту 3"/>
          <p:cNvSpPr>
            <a:spLocks noGrp="1"/>
          </p:cNvSpPr>
          <p:nvPr>
            <p:ph sz="half" idx="2"/>
          </p:nvPr>
        </p:nvSpPr>
        <p:spPr/>
        <p:txBody>
          <a:bodyPr>
            <a:noAutofit/>
          </a:bodyPr>
          <a:lstStyle/>
          <a:p>
            <a:pPr marL="0" indent="0">
              <a:buNone/>
            </a:pPr>
            <a:r>
              <a:rPr lang="uk-UA" sz="2000" dirty="0" smtClean="0"/>
              <a:t> </a:t>
            </a:r>
            <a:r>
              <a:rPr lang="uk-UA" sz="2000" dirty="0"/>
              <a:t>Федько надзвичайно порядна людина, батько навчає його бути чесним, ніколи не обманювати. Лише один раз Федько обманув, бажаючи вигородити Толика, — він узяв його вину на себе. Це дорого обійшлося хлопчикові: крім того, що він простудився, рятуючи панича, батьки жорстоко побили його. Моральна травма ускладнила й без того тяжкий стан хлопчика, і він </a:t>
            </a:r>
            <a:r>
              <a:rPr lang="uk-UA" sz="2000" dirty="0" smtClean="0"/>
              <a:t>помер. </a:t>
            </a:r>
            <a:endParaRPr lang="uk-UA" sz="2000" dirty="0"/>
          </a:p>
        </p:txBody>
      </p:sp>
    </p:spTree>
    <p:extLst>
      <p:ext uri="{BB962C8B-B14F-4D97-AF65-F5344CB8AC3E}">
        <p14:creationId xmlns:p14="http://schemas.microsoft.com/office/powerpoint/2010/main" val="2251274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572" y="724556"/>
            <a:ext cx="9776136" cy="705000"/>
          </a:xfrm>
        </p:spPr>
        <p:txBody>
          <a:bodyPr>
            <a:normAutofit fontScale="90000"/>
          </a:bodyPr>
          <a:lstStyle/>
          <a:p>
            <a:r>
              <a:rPr lang="uk-UA" sz="6600" dirty="0" smtClean="0"/>
              <a:t>Образ Толі</a:t>
            </a:r>
            <a:endParaRPr lang="uk-UA" sz="6600" dirty="0"/>
          </a:p>
        </p:txBody>
      </p:sp>
      <p:sp>
        <p:nvSpPr>
          <p:cNvPr id="3" name="Місце для вмісту 2"/>
          <p:cNvSpPr>
            <a:spLocks noGrp="1"/>
          </p:cNvSpPr>
          <p:nvPr>
            <p:ph sz="half" idx="1"/>
          </p:nvPr>
        </p:nvSpPr>
        <p:spPr>
          <a:xfrm>
            <a:off x="1298448" y="1648496"/>
            <a:ext cx="4690228" cy="4221952"/>
          </a:xfrm>
        </p:spPr>
        <p:txBody>
          <a:bodyPr>
            <a:normAutofit fontScale="70000" lnSpcReduction="20000"/>
          </a:bodyPr>
          <a:lstStyle/>
          <a:p>
            <a:pPr marL="0" indent="0">
              <a:buNone/>
            </a:pPr>
            <a:endParaRPr lang="uk-UA" dirty="0"/>
          </a:p>
          <a:p>
            <a:pPr marL="0" indent="0">
              <a:buNone/>
            </a:pPr>
            <a:r>
              <a:rPr lang="ru-RU" sz="2600" dirty="0"/>
              <a:t>Образ Толика — </a:t>
            </a:r>
            <a:r>
              <a:rPr lang="ru-RU" sz="2600" dirty="0" err="1"/>
              <a:t>панської</a:t>
            </a:r>
            <a:r>
              <a:rPr lang="ru-RU" sz="2600" dirty="0"/>
              <a:t> </a:t>
            </a:r>
            <a:r>
              <a:rPr lang="ru-RU" sz="2600" dirty="0" err="1"/>
              <a:t>дитини</a:t>
            </a:r>
            <a:r>
              <a:rPr lang="ru-RU" sz="2600" dirty="0"/>
              <a:t>, яку </a:t>
            </a:r>
            <a:r>
              <a:rPr lang="ru-RU" sz="2600" dirty="0" err="1"/>
              <a:t>оберігали</a:t>
            </a:r>
            <a:r>
              <a:rPr lang="ru-RU" sz="2600" dirty="0"/>
              <a:t> </a:t>
            </a:r>
            <a:r>
              <a:rPr lang="ru-RU" sz="2600" dirty="0" err="1"/>
              <a:t>від</a:t>
            </a:r>
            <a:r>
              <a:rPr lang="ru-RU" sz="2600" dirty="0"/>
              <a:t> будь-</a:t>
            </a:r>
            <a:r>
              <a:rPr lang="ru-RU" sz="2600" dirty="0" err="1"/>
              <a:t>яких</a:t>
            </a:r>
            <a:r>
              <a:rPr lang="ru-RU" sz="2600" dirty="0"/>
              <a:t> </a:t>
            </a:r>
            <a:r>
              <a:rPr lang="ru-RU" sz="2600" dirty="0" err="1"/>
              <a:t>труднощів</a:t>
            </a:r>
            <a:r>
              <a:rPr lang="ru-RU" sz="2600" dirty="0"/>
              <a:t>, </a:t>
            </a:r>
            <a:r>
              <a:rPr lang="ru-RU" sz="2600" dirty="0" err="1"/>
              <a:t>протиставлений</a:t>
            </a:r>
            <a:r>
              <a:rPr lang="ru-RU" sz="2600" dirty="0"/>
              <a:t> образу Федька. </a:t>
            </a:r>
            <a:r>
              <a:rPr lang="ru-RU" sz="2600" dirty="0" err="1"/>
              <a:t>Це</a:t>
            </a:r>
            <a:r>
              <a:rPr lang="ru-RU" sz="2600" dirty="0"/>
              <a:t> </a:t>
            </a:r>
            <a:r>
              <a:rPr lang="ru-RU" sz="2600" dirty="0" err="1"/>
              <a:t>протиставлення</a:t>
            </a:r>
            <a:r>
              <a:rPr lang="ru-RU" sz="2600" dirty="0"/>
              <a:t> </a:t>
            </a:r>
            <a:r>
              <a:rPr lang="ru-RU" sz="2600" dirty="0" err="1"/>
              <a:t>виявляється</a:t>
            </a:r>
            <a:r>
              <a:rPr lang="ru-RU" sz="2600" dirty="0"/>
              <a:t> і в </a:t>
            </a:r>
            <a:r>
              <a:rPr lang="ru-RU" sz="2600" dirty="0" err="1"/>
              <a:t>портретних</a:t>
            </a:r>
            <a:r>
              <a:rPr lang="ru-RU" sz="2600" dirty="0"/>
              <a:t> характеристиках, а особливо через </a:t>
            </a:r>
            <a:r>
              <a:rPr lang="ru-RU" sz="2600" dirty="0" err="1"/>
              <a:t>повег</a:t>
            </a:r>
            <a:r>
              <a:rPr lang="ru-RU" sz="2600" dirty="0"/>
              <a:t> </a:t>
            </a:r>
            <a:r>
              <a:rPr lang="ru-RU" sz="2600" dirty="0" err="1"/>
              <a:t>дінку</a:t>
            </a:r>
            <a:r>
              <a:rPr lang="ru-RU" sz="2600" dirty="0"/>
              <a:t> в </a:t>
            </a:r>
            <a:r>
              <a:rPr lang="ru-RU" sz="2600" dirty="0" err="1"/>
              <a:t>критичній</a:t>
            </a:r>
            <a:r>
              <a:rPr lang="ru-RU" sz="2600" dirty="0"/>
              <a:t> </a:t>
            </a:r>
            <a:r>
              <a:rPr lang="ru-RU" sz="2600" dirty="0" err="1"/>
              <a:t>ситуації</a:t>
            </a:r>
            <a:r>
              <a:rPr lang="ru-RU" sz="2600" dirty="0"/>
              <a:t>. Толя сам </a:t>
            </a:r>
            <a:r>
              <a:rPr lang="ru-RU" sz="2600" dirty="0" err="1"/>
              <a:t>напросився</a:t>
            </a:r>
            <a:r>
              <a:rPr lang="ru-RU" sz="2600" dirty="0"/>
              <a:t> на </a:t>
            </a:r>
            <a:r>
              <a:rPr lang="ru-RU" sz="2600" dirty="0" err="1"/>
              <a:t>крижини</a:t>
            </a:r>
            <a:r>
              <a:rPr lang="ru-RU" sz="2600" dirty="0"/>
              <a:t>, </a:t>
            </a:r>
            <a:r>
              <a:rPr lang="ru-RU" sz="2600" dirty="0" err="1"/>
              <a:t>бо</a:t>
            </a:r>
            <a:r>
              <a:rPr lang="ru-RU" sz="2600" dirty="0"/>
              <a:t> </a:t>
            </a:r>
            <a:r>
              <a:rPr lang="ru-RU" sz="2600" dirty="0" err="1"/>
              <a:t>його</a:t>
            </a:r>
            <a:r>
              <a:rPr lang="ru-RU" sz="2600" dirty="0"/>
              <a:t> мучила </a:t>
            </a:r>
            <a:r>
              <a:rPr lang="ru-RU" sz="2600" dirty="0" err="1"/>
              <a:t>заздрість</a:t>
            </a:r>
            <a:r>
              <a:rPr lang="ru-RU" sz="2600" dirty="0"/>
              <a:t> до Федька, але </a:t>
            </a:r>
            <a:r>
              <a:rPr lang="ru-RU" sz="2600" dirty="0" err="1"/>
              <a:t>зізнатися</a:t>
            </a:r>
            <a:r>
              <a:rPr lang="ru-RU" sz="2600" dirty="0"/>
              <a:t> в </a:t>
            </a:r>
            <a:r>
              <a:rPr lang="ru-RU" sz="2600" dirty="0" err="1"/>
              <a:t>цьому</a:t>
            </a:r>
            <a:r>
              <a:rPr lang="ru-RU" sz="2600" dirty="0"/>
              <a:t> </a:t>
            </a:r>
            <a:r>
              <a:rPr lang="ru-RU" sz="2600" dirty="0" err="1"/>
              <a:t>своїм</a:t>
            </a:r>
            <a:r>
              <a:rPr lang="ru-RU" sz="2600" dirty="0"/>
              <a:t> батькам </a:t>
            </a:r>
            <a:r>
              <a:rPr lang="ru-RU" sz="2600" dirty="0" err="1"/>
              <a:t>він</a:t>
            </a:r>
            <a:r>
              <a:rPr lang="ru-RU" sz="2600" dirty="0"/>
              <a:t> </a:t>
            </a:r>
            <a:r>
              <a:rPr lang="ru-RU" sz="2600" dirty="0" err="1"/>
              <a:t>побоявся</a:t>
            </a:r>
            <a:r>
              <a:rPr lang="ru-RU" sz="2600" dirty="0"/>
              <a:t>. Толя </a:t>
            </a:r>
            <a:r>
              <a:rPr lang="ru-RU" sz="2600" dirty="0" err="1"/>
              <a:t>сприймає</a:t>
            </a:r>
            <a:r>
              <a:rPr lang="ru-RU" sz="2600" dirty="0"/>
              <a:t> </a:t>
            </a:r>
            <a:r>
              <a:rPr lang="ru-RU" sz="2600" dirty="0" err="1"/>
              <a:t>благородний</a:t>
            </a:r>
            <a:r>
              <a:rPr lang="ru-RU" sz="2600" dirty="0"/>
              <a:t> </a:t>
            </a:r>
            <a:r>
              <a:rPr lang="ru-RU" sz="2600" dirty="0" err="1"/>
              <a:t>вчинок</a:t>
            </a:r>
            <a:r>
              <a:rPr lang="ru-RU" sz="2600" dirty="0"/>
              <a:t> Федька як </a:t>
            </a:r>
            <a:r>
              <a:rPr lang="ru-RU" sz="2600" dirty="0" err="1"/>
              <a:t>належне</a:t>
            </a:r>
            <a:r>
              <a:rPr lang="ru-RU" sz="2600" dirty="0"/>
              <a:t>, </a:t>
            </a:r>
            <a:r>
              <a:rPr lang="ru-RU" sz="2600" dirty="0" err="1"/>
              <a:t>його</a:t>
            </a:r>
            <a:r>
              <a:rPr lang="ru-RU" sz="2600" dirty="0"/>
              <a:t> не мучить </a:t>
            </a:r>
            <a:r>
              <a:rPr lang="ru-RU" sz="2600" dirty="0" err="1"/>
              <a:t>сумління</a:t>
            </a:r>
            <a:r>
              <a:rPr lang="ru-RU" sz="2600" dirty="0"/>
              <a:t>, </a:t>
            </a:r>
            <a:r>
              <a:rPr lang="ru-RU" sz="2600" dirty="0" err="1"/>
              <a:t>що</a:t>
            </a:r>
            <a:r>
              <a:rPr lang="ru-RU" sz="2600" dirty="0"/>
              <a:t> </a:t>
            </a:r>
            <a:r>
              <a:rPr lang="ru-RU" sz="2600" dirty="0" err="1"/>
              <a:t>він</a:t>
            </a:r>
            <a:r>
              <a:rPr lang="ru-RU" sz="2600" dirty="0"/>
              <a:t> обманув, </a:t>
            </a:r>
            <a:r>
              <a:rPr lang="ru-RU" sz="2600" dirty="0" err="1"/>
              <a:t>звалив</a:t>
            </a:r>
            <a:r>
              <a:rPr lang="ru-RU" sz="2600" dirty="0"/>
              <a:t> свою </a:t>
            </a:r>
            <a:r>
              <a:rPr lang="ru-RU" sz="2600" dirty="0" err="1"/>
              <a:t>провину</a:t>
            </a:r>
            <a:r>
              <a:rPr lang="ru-RU" sz="2600" dirty="0"/>
              <a:t> на </a:t>
            </a:r>
            <a:r>
              <a:rPr lang="ru-RU" sz="2600" dirty="0" err="1"/>
              <a:t>товариша</a:t>
            </a:r>
            <a:r>
              <a:rPr lang="ru-RU" sz="2600" dirty="0"/>
              <a:t>. Коли Федько помер, Толик </a:t>
            </a:r>
            <a:r>
              <a:rPr lang="ru-RU" sz="2600" dirty="0" err="1"/>
              <a:t>навіть</a:t>
            </a:r>
            <a:r>
              <a:rPr lang="ru-RU" sz="2600" dirty="0"/>
              <a:t> не </a:t>
            </a:r>
            <a:r>
              <a:rPr lang="ru-RU" sz="2600" dirty="0" err="1"/>
              <a:t>прийшов</a:t>
            </a:r>
            <a:r>
              <a:rPr lang="ru-RU" sz="2600" dirty="0"/>
              <a:t> </a:t>
            </a:r>
            <a:r>
              <a:rPr lang="ru-RU" sz="2600" dirty="0" err="1"/>
              <a:t>попрощатися</a:t>
            </a:r>
            <a:r>
              <a:rPr lang="ru-RU" sz="2600" dirty="0"/>
              <a:t> з ним, </a:t>
            </a:r>
            <a:r>
              <a:rPr lang="ru-RU" sz="2600" dirty="0" err="1"/>
              <a:t>лише</a:t>
            </a:r>
            <a:r>
              <a:rPr lang="ru-RU" sz="2600" dirty="0"/>
              <a:t> </a:t>
            </a:r>
            <a:r>
              <a:rPr lang="ru-RU" sz="2600" dirty="0" err="1"/>
              <a:t>байдуже</a:t>
            </a:r>
            <a:r>
              <a:rPr lang="ru-RU" sz="2600" dirty="0"/>
              <a:t> </a:t>
            </a:r>
            <a:r>
              <a:rPr lang="ru-RU" sz="2600" dirty="0" err="1"/>
              <a:t>спостерігав</a:t>
            </a:r>
            <a:r>
              <a:rPr lang="ru-RU" sz="2600" dirty="0"/>
              <a:t> з </a:t>
            </a:r>
            <a:r>
              <a:rPr lang="ru-RU" sz="2600" dirty="0" err="1"/>
              <a:t>вікна</a:t>
            </a:r>
            <a:r>
              <a:rPr lang="ru-RU" sz="2600" dirty="0"/>
              <a:t> за похоронною </a:t>
            </a:r>
            <a:r>
              <a:rPr lang="ru-RU" sz="2600" dirty="0" err="1"/>
              <a:t>процесією</a:t>
            </a:r>
            <a:r>
              <a:rPr lang="ru-RU" sz="2600" dirty="0"/>
              <a:t>. </a:t>
            </a:r>
            <a:r>
              <a:rPr lang="ru-RU" sz="2600" dirty="0" err="1"/>
              <a:t>Засобом</a:t>
            </a:r>
            <a:r>
              <a:rPr lang="ru-RU" sz="2600" dirty="0"/>
              <a:t> характеристики </a:t>
            </a:r>
            <a:r>
              <a:rPr lang="ru-RU" sz="2600" dirty="0" err="1"/>
              <a:t>цього</a:t>
            </a:r>
            <a:r>
              <a:rPr lang="ru-RU" sz="2600" dirty="0"/>
              <a:t> героя є й </a:t>
            </a:r>
            <a:r>
              <a:rPr lang="ru-RU" sz="2600" dirty="0" err="1"/>
              <a:t>фінальний</a:t>
            </a:r>
            <a:r>
              <a:rPr lang="ru-RU" sz="2600" dirty="0"/>
              <a:t> </a:t>
            </a:r>
            <a:r>
              <a:rPr lang="ru-RU" sz="2600" dirty="0" err="1"/>
              <a:t>епізод</a:t>
            </a:r>
            <a:r>
              <a:rPr lang="ru-RU" sz="2600" dirty="0"/>
              <a:t>: </a:t>
            </a:r>
            <a:endParaRPr lang="uk-UA" sz="2600" dirty="0"/>
          </a:p>
        </p:txBody>
      </p:sp>
      <p:sp>
        <p:nvSpPr>
          <p:cNvPr id="4" name="Місце для вмісту 3"/>
          <p:cNvSpPr>
            <a:spLocks noGrp="1"/>
          </p:cNvSpPr>
          <p:nvPr>
            <p:ph sz="half" idx="2"/>
          </p:nvPr>
        </p:nvSpPr>
        <p:spPr>
          <a:xfrm>
            <a:off x="6233375" y="1906072"/>
            <a:ext cx="4675031" cy="3964375"/>
          </a:xfrm>
        </p:spPr>
        <p:txBody>
          <a:bodyPr>
            <a:normAutofit fontScale="70000" lnSpcReduction="20000"/>
          </a:bodyPr>
          <a:lstStyle/>
          <a:p>
            <a:pPr marL="0" indent="0">
              <a:buNone/>
            </a:pPr>
            <a:r>
              <a:rPr lang="ru-RU" dirty="0" smtClean="0"/>
              <a:t>Толя </a:t>
            </a:r>
            <a:r>
              <a:rPr lang="ru-RU" dirty="0"/>
              <a:t>приходить до </a:t>
            </a:r>
            <a:r>
              <a:rPr lang="ru-RU" dirty="0" err="1"/>
              <a:t>матері</a:t>
            </a:r>
            <a:r>
              <a:rPr lang="ru-RU" dirty="0"/>
              <a:t> Федька </a:t>
            </a:r>
            <a:r>
              <a:rPr lang="ru-RU" dirty="0" err="1"/>
              <a:t>забрати</a:t>
            </a:r>
            <a:r>
              <a:rPr lang="ru-RU" dirty="0"/>
              <a:t> чижика, </a:t>
            </a:r>
            <a:r>
              <a:rPr lang="ru-RU" dirty="0" err="1"/>
              <a:t>хоча</a:t>
            </a:r>
            <a:r>
              <a:rPr lang="ru-RU" dirty="0"/>
              <a:t> Федько </a:t>
            </a:r>
            <a:r>
              <a:rPr lang="ru-RU" dirty="0" err="1"/>
              <a:t>виграв</a:t>
            </a:r>
            <a:r>
              <a:rPr lang="ru-RU" dirty="0"/>
              <a:t> </a:t>
            </a:r>
            <a:r>
              <a:rPr lang="ru-RU" dirty="0" err="1"/>
              <a:t>суперечку</a:t>
            </a:r>
            <a:r>
              <a:rPr lang="ru-RU" dirty="0"/>
              <a:t> і </a:t>
            </a:r>
            <a:r>
              <a:rPr lang="ru-RU" dirty="0" err="1"/>
              <a:t>цей</a:t>
            </a:r>
            <a:r>
              <a:rPr lang="ru-RU" dirty="0"/>
              <a:t> чижик уже </a:t>
            </a:r>
            <a:r>
              <a:rPr lang="ru-RU" dirty="0" err="1"/>
              <a:t>йому</a:t>
            </a:r>
            <a:r>
              <a:rPr lang="ru-RU" dirty="0"/>
              <a:t> не належав. За </a:t>
            </a:r>
            <a:r>
              <a:rPr lang="ru-RU" dirty="0" err="1"/>
              <a:t>допомогою</a:t>
            </a:r>
            <a:r>
              <a:rPr lang="ru-RU" dirty="0"/>
              <a:t> </a:t>
            </a:r>
            <a:r>
              <a:rPr lang="ru-RU" dirty="0" err="1"/>
              <a:t>виразних</a:t>
            </a:r>
            <a:r>
              <a:rPr lang="ru-RU" dirty="0"/>
              <a:t> деталей автор </a:t>
            </a:r>
            <a:r>
              <a:rPr lang="ru-RU" dirty="0" err="1"/>
              <a:t>дає</a:t>
            </a:r>
            <a:r>
              <a:rPr lang="ru-RU" dirty="0"/>
              <a:t> </a:t>
            </a:r>
            <a:r>
              <a:rPr lang="ru-RU" dirty="0" err="1"/>
              <a:t>зрозуміти</a:t>
            </a:r>
            <a:r>
              <a:rPr lang="ru-RU" dirty="0"/>
              <a:t> нам, яка </a:t>
            </a:r>
            <a:r>
              <a:rPr lang="ru-RU" dirty="0" err="1"/>
              <a:t>людина</a:t>
            </a:r>
            <a:r>
              <a:rPr lang="ru-RU" dirty="0"/>
              <a:t> </a:t>
            </a:r>
            <a:r>
              <a:rPr lang="ru-RU" dirty="0" err="1"/>
              <a:t>виросте</a:t>
            </a:r>
            <a:r>
              <a:rPr lang="ru-RU" dirty="0"/>
              <a:t> з </a:t>
            </a:r>
            <a:r>
              <a:rPr lang="ru-RU" dirty="0" err="1"/>
              <a:t>цього</a:t>
            </a:r>
            <a:r>
              <a:rPr lang="ru-RU" dirty="0"/>
              <a:t> </a:t>
            </a:r>
            <a:r>
              <a:rPr lang="ru-RU" dirty="0" smtClean="0"/>
              <a:t>Толика.</a:t>
            </a:r>
            <a:endParaRPr lang="uk-UA" dirty="0"/>
          </a:p>
        </p:txBody>
      </p:sp>
    </p:spTree>
    <p:extLst>
      <p:ext uri="{BB962C8B-B14F-4D97-AF65-F5344CB8AC3E}">
        <p14:creationId xmlns:p14="http://schemas.microsoft.com/office/powerpoint/2010/main" val="34874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Продовження </a:t>
            </a:r>
            <a:endParaRPr lang="uk-UA" dirty="0"/>
          </a:p>
        </p:txBody>
      </p:sp>
      <p:sp>
        <p:nvSpPr>
          <p:cNvPr id="3" name="Місце для вмісту 2"/>
          <p:cNvSpPr>
            <a:spLocks noGrp="1"/>
          </p:cNvSpPr>
          <p:nvPr>
            <p:ph sz="half" idx="1"/>
          </p:nvPr>
        </p:nvSpPr>
        <p:spPr/>
        <p:txBody>
          <a:bodyPr>
            <a:normAutofit fontScale="92500" lnSpcReduction="10000"/>
          </a:bodyPr>
          <a:lstStyle/>
          <a:p>
            <a:pPr marL="0" indent="0">
              <a:buNone/>
            </a:pPr>
            <a:r>
              <a:rPr lang="ru-RU" sz="2000" dirty="0"/>
              <a:t>Неоднозначно </a:t>
            </a:r>
            <a:r>
              <a:rPr lang="ru-RU" sz="2000" dirty="0" err="1"/>
              <a:t>зображені</a:t>
            </a:r>
            <a:r>
              <a:rPr lang="ru-RU" sz="2000" dirty="0"/>
              <a:t> батьки Федька-</a:t>
            </a:r>
            <a:r>
              <a:rPr lang="ru-RU" sz="2000" dirty="0" err="1"/>
              <a:t>халамидника</a:t>
            </a:r>
            <a:r>
              <a:rPr lang="ru-RU" sz="2000" dirty="0"/>
              <a:t>: </a:t>
            </a:r>
            <a:r>
              <a:rPr lang="ru-RU" sz="2000" dirty="0" err="1"/>
              <a:t>їх</a:t>
            </a:r>
            <a:r>
              <a:rPr lang="ru-RU" sz="2000" dirty="0"/>
              <a:t> </a:t>
            </a:r>
            <a:r>
              <a:rPr lang="ru-RU" sz="2000" dirty="0" err="1"/>
              <a:t>поведінка</a:t>
            </a:r>
            <a:r>
              <a:rPr lang="ru-RU" sz="2000" dirty="0"/>
              <a:t> </a:t>
            </a:r>
            <a:r>
              <a:rPr lang="ru-RU" sz="2000" dirty="0" err="1"/>
              <a:t>стосовно</a:t>
            </a:r>
            <a:r>
              <a:rPr lang="ru-RU" sz="2000" dirty="0"/>
              <a:t> </a:t>
            </a:r>
            <a:r>
              <a:rPr lang="ru-RU" sz="2000" dirty="0" err="1"/>
              <a:t>сина</a:t>
            </a:r>
            <a:r>
              <a:rPr lang="ru-RU" sz="2000" dirty="0"/>
              <a:t> </a:t>
            </a:r>
            <a:r>
              <a:rPr lang="ru-RU" sz="2000" dirty="0" err="1"/>
              <a:t>видається</a:t>
            </a:r>
            <a:r>
              <a:rPr lang="ru-RU" sz="2000" dirty="0"/>
              <a:t> </a:t>
            </a:r>
            <a:r>
              <a:rPr lang="ru-RU" sz="2000" dirty="0" err="1"/>
              <a:t>жорстокою</a:t>
            </a:r>
            <a:r>
              <a:rPr lang="ru-RU" sz="2000" dirty="0"/>
              <a:t>, але вона </a:t>
            </a:r>
            <a:r>
              <a:rPr lang="ru-RU" sz="2000" dirty="0" err="1"/>
              <a:t>психологічно</a:t>
            </a:r>
            <a:r>
              <a:rPr lang="ru-RU" sz="2000" dirty="0"/>
              <a:t> </a:t>
            </a:r>
            <a:r>
              <a:rPr lang="ru-RU" sz="2000" dirty="0" err="1"/>
              <a:t>вмотивована</a:t>
            </a:r>
            <a:r>
              <a:rPr lang="ru-RU" sz="2000" dirty="0"/>
              <a:t>. Батьки Федька </a:t>
            </a:r>
            <a:r>
              <a:rPr lang="ru-RU" sz="2000" dirty="0" err="1"/>
              <a:t>знаходяться</a:t>
            </a:r>
            <a:r>
              <a:rPr lang="ru-RU" sz="2000" dirty="0"/>
              <a:t> в </a:t>
            </a:r>
            <a:r>
              <a:rPr lang="ru-RU" sz="2000" dirty="0" err="1"/>
              <a:t>повній</a:t>
            </a:r>
            <a:r>
              <a:rPr lang="ru-RU" sz="2000" dirty="0"/>
              <a:t> </a:t>
            </a:r>
            <a:r>
              <a:rPr lang="ru-RU" sz="2000" dirty="0" err="1"/>
              <a:t>залежності</a:t>
            </a:r>
            <a:r>
              <a:rPr lang="ru-RU" sz="2000" dirty="0"/>
              <a:t> </a:t>
            </a:r>
            <a:r>
              <a:rPr lang="ru-RU" sz="2000" dirty="0" err="1"/>
              <a:t>від</a:t>
            </a:r>
            <a:r>
              <a:rPr lang="ru-RU" sz="2000" dirty="0"/>
              <a:t> </a:t>
            </a:r>
            <a:r>
              <a:rPr lang="ru-RU" sz="2000" dirty="0" err="1"/>
              <a:t>Толикових</a:t>
            </a:r>
            <a:r>
              <a:rPr lang="ru-RU" sz="2000" dirty="0"/>
              <a:t>, </a:t>
            </a:r>
            <a:r>
              <a:rPr lang="ru-RU" sz="2000" dirty="0" err="1"/>
              <a:t>бо</a:t>
            </a:r>
            <a:r>
              <a:rPr lang="ru-RU" sz="2000" dirty="0"/>
              <a:t> </a:t>
            </a:r>
            <a:r>
              <a:rPr lang="ru-RU" sz="2000" dirty="0" err="1"/>
              <a:t>знімають</a:t>
            </a:r>
            <a:r>
              <a:rPr lang="ru-RU" sz="2000" dirty="0"/>
              <a:t> у них квартиру і в будь-</a:t>
            </a:r>
            <a:r>
              <a:rPr lang="ru-RU" sz="2000" dirty="0" err="1"/>
              <a:t>який</a:t>
            </a:r>
            <a:r>
              <a:rPr lang="ru-RU" sz="2000" dirty="0"/>
              <a:t> момент </a:t>
            </a:r>
            <a:r>
              <a:rPr lang="ru-RU" sz="2000" dirty="0" err="1"/>
              <a:t>можуть</a:t>
            </a:r>
            <a:r>
              <a:rPr lang="ru-RU" sz="2000" dirty="0"/>
              <a:t> </a:t>
            </a:r>
            <a:r>
              <a:rPr lang="ru-RU" sz="2000" dirty="0" err="1"/>
              <a:t>опинитися</a:t>
            </a:r>
            <a:r>
              <a:rPr lang="ru-RU" sz="2000" dirty="0"/>
              <a:t> на </a:t>
            </a:r>
            <a:r>
              <a:rPr lang="ru-RU" sz="2000" dirty="0" err="1"/>
              <a:t>вулиці</a:t>
            </a:r>
            <a:r>
              <a:rPr lang="ru-RU" sz="2000" dirty="0"/>
              <a:t>. </a:t>
            </a:r>
            <a:r>
              <a:rPr lang="ru-RU" sz="2000" dirty="0" err="1"/>
              <a:t>Цим</a:t>
            </a:r>
            <a:r>
              <a:rPr lang="ru-RU" sz="2000" dirty="0"/>
              <a:t> і </a:t>
            </a:r>
            <a:r>
              <a:rPr lang="ru-RU" sz="2000" dirty="0" err="1"/>
              <a:t>зумовлене</a:t>
            </a:r>
            <a:r>
              <a:rPr lang="ru-RU" sz="2000" dirty="0"/>
              <a:t> </a:t>
            </a:r>
            <a:r>
              <a:rPr lang="ru-RU" sz="2000" dirty="0" err="1"/>
              <a:t>таке</a:t>
            </a:r>
            <a:r>
              <a:rPr lang="ru-RU" sz="2000" dirty="0"/>
              <a:t> </a:t>
            </a:r>
            <a:r>
              <a:rPr lang="ru-RU" sz="2000" dirty="0" err="1"/>
              <a:t>строге</a:t>
            </a:r>
            <a:r>
              <a:rPr lang="ru-RU" sz="2000" dirty="0"/>
              <a:t> </a:t>
            </a:r>
            <a:r>
              <a:rPr lang="ru-RU" sz="2000" dirty="0" err="1"/>
              <a:t>покарання</a:t>
            </a:r>
            <a:r>
              <a:rPr lang="ru-RU" sz="2000" dirty="0"/>
              <a:t> </a:t>
            </a:r>
            <a:r>
              <a:rPr lang="ru-RU" sz="2000" dirty="0" err="1"/>
              <a:t>сина</a:t>
            </a:r>
            <a:r>
              <a:rPr lang="ru-RU" sz="2000" dirty="0"/>
              <a:t> за те, </a:t>
            </a:r>
            <a:r>
              <a:rPr lang="ru-RU" sz="2000" dirty="0" err="1"/>
              <a:t>що</a:t>
            </a:r>
            <a:r>
              <a:rPr lang="ru-RU" sz="2000" dirty="0"/>
              <a:t> </a:t>
            </a:r>
            <a:r>
              <a:rPr lang="ru-RU" sz="2000" dirty="0" err="1"/>
              <a:t>він</a:t>
            </a:r>
            <a:r>
              <a:rPr lang="ru-RU" sz="2000" dirty="0"/>
              <a:t> </a:t>
            </a:r>
            <a:r>
              <a:rPr lang="ru-RU" sz="2000" dirty="0" err="1"/>
              <a:t>образив</a:t>
            </a:r>
            <a:r>
              <a:rPr lang="ru-RU" sz="2000" dirty="0"/>
              <a:t> </a:t>
            </a:r>
            <a:r>
              <a:rPr lang="ru-RU" sz="2000" dirty="0" err="1"/>
              <a:t>хазяйську</a:t>
            </a:r>
            <a:r>
              <a:rPr lang="ru-RU" sz="2000" dirty="0"/>
              <a:t> </a:t>
            </a:r>
            <a:r>
              <a:rPr lang="ru-RU" sz="2000" dirty="0" err="1" smtClean="0"/>
              <a:t>дитину</a:t>
            </a:r>
            <a:r>
              <a:rPr lang="ru-RU" sz="2000" dirty="0" smtClean="0"/>
              <a:t>. </a:t>
            </a:r>
            <a:endParaRPr lang="uk-UA" sz="2000" dirty="0"/>
          </a:p>
        </p:txBody>
      </p:sp>
      <p:sp>
        <p:nvSpPr>
          <p:cNvPr id="4" name="Місце для вмісту 3"/>
          <p:cNvSpPr>
            <a:spLocks noGrp="1"/>
          </p:cNvSpPr>
          <p:nvPr>
            <p:ph sz="half" idx="2"/>
          </p:nvPr>
        </p:nvSpPr>
        <p:spPr/>
        <p:txBody>
          <a:bodyPr>
            <a:normAutofit fontScale="92500" lnSpcReduction="10000"/>
          </a:bodyPr>
          <a:lstStyle/>
          <a:p>
            <a:pPr marL="0" indent="0">
              <a:buNone/>
            </a:pPr>
            <a:r>
              <a:rPr lang="uk-UA" dirty="0"/>
              <a:t>Надзвичайно прикро, що Толя, якого врятував ціною власного життя Федько, навіть не робить ніяких висновків, більше того, він аніскільки не засмучений тим, що сталося. Виходить, що благородний учинок «халамидника», який призвів до страшної трагедії, був непотрібний, бо зрозуміло, що такі, як Толик, не </a:t>
            </a:r>
            <a:r>
              <a:rPr lang="uk-UA" dirty="0" smtClean="0"/>
              <a:t>змінюються.</a:t>
            </a:r>
            <a:endParaRPr lang="uk-UA" dirty="0"/>
          </a:p>
        </p:txBody>
      </p:sp>
    </p:spTree>
    <p:extLst>
      <p:ext uri="{BB962C8B-B14F-4D97-AF65-F5344CB8AC3E}">
        <p14:creationId xmlns:p14="http://schemas.microsoft.com/office/powerpoint/2010/main" val="103397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я 1"/>
          <p:cNvGraphicFramePr>
            <a:graphicFrameLocks noGrp="1"/>
          </p:cNvGraphicFramePr>
          <p:nvPr>
            <p:extLst>
              <p:ext uri="{D42A27DB-BD31-4B8C-83A1-F6EECF244321}">
                <p14:modId xmlns:p14="http://schemas.microsoft.com/office/powerpoint/2010/main" val="874463735"/>
              </p:ext>
            </p:extLst>
          </p:nvPr>
        </p:nvGraphicFramePr>
        <p:xfrm>
          <a:off x="759855" y="796940"/>
          <a:ext cx="10663706" cy="3073884"/>
        </p:xfrm>
        <a:graphic>
          <a:graphicData uri="http://schemas.openxmlformats.org/drawingml/2006/table">
            <a:tbl>
              <a:tblPr firstRow="1" bandRow="1">
                <a:tableStyleId>{5C22544A-7EE6-4342-B048-85BDC9FD1C3A}</a:tableStyleId>
              </a:tblPr>
              <a:tblGrid>
                <a:gridCol w="2884866"/>
                <a:gridCol w="4224271"/>
                <a:gridCol w="3554569"/>
              </a:tblGrid>
              <a:tr h="298697">
                <a:tc>
                  <a:txBody>
                    <a:bodyPr/>
                    <a:lstStyle/>
                    <a:p>
                      <a:endParaRPr lang="uk-UA" dirty="0"/>
                    </a:p>
                  </a:txBody>
                  <a:tcPr/>
                </a:tc>
                <a:tc>
                  <a:txBody>
                    <a:bodyPr/>
                    <a:lstStyle/>
                    <a:p>
                      <a:r>
                        <a:rPr lang="uk-UA" dirty="0" smtClean="0"/>
                        <a:t>                   Спільне </a:t>
                      </a:r>
                      <a:endParaRPr lang="uk-UA" dirty="0"/>
                    </a:p>
                  </a:txBody>
                  <a:tcPr/>
                </a:tc>
                <a:tc>
                  <a:txBody>
                    <a:bodyPr/>
                    <a:lstStyle/>
                    <a:p>
                      <a:endParaRPr lang="uk-UA"/>
                    </a:p>
                  </a:txBody>
                  <a:tcPr/>
                </a:tc>
              </a:tr>
              <a:tr h="522719">
                <a:tc>
                  <a:txBody>
                    <a:bodyPr/>
                    <a:lstStyle/>
                    <a:p>
                      <a:endParaRPr lang="uk-UA"/>
                    </a:p>
                  </a:txBody>
                  <a:tcPr/>
                </a:tc>
                <a:tc>
                  <a:txBody>
                    <a:bodyPr/>
                    <a:lstStyle/>
                    <a:p>
                      <a:r>
                        <a:rPr lang="uk-UA" dirty="0" smtClean="0"/>
                        <a:t>Люблять пригоди, однолітки,  живуть в одному дворі, цікаві</a:t>
                      </a:r>
                      <a:endParaRPr lang="uk-UA" dirty="0"/>
                    </a:p>
                  </a:txBody>
                  <a:tcPr/>
                </a:tc>
                <a:tc>
                  <a:txBody>
                    <a:bodyPr/>
                    <a:lstStyle/>
                    <a:p>
                      <a:endParaRPr lang="uk-UA"/>
                    </a:p>
                  </a:txBody>
                  <a:tcPr/>
                </a:tc>
              </a:tr>
              <a:tr h="298697">
                <a:tc>
                  <a:txBody>
                    <a:bodyPr/>
                    <a:lstStyle/>
                    <a:p>
                      <a:endParaRPr lang="uk-UA"/>
                    </a:p>
                  </a:txBody>
                  <a:tcPr/>
                </a:tc>
                <a:tc>
                  <a:txBody>
                    <a:bodyPr/>
                    <a:lstStyle/>
                    <a:p>
                      <a:endParaRPr lang="uk-UA" dirty="0"/>
                    </a:p>
                  </a:txBody>
                  <a:tcPr/>
                </a:tc>
                <a:tc>
                  <a:txBody>
                    <a:bodyPr/>
                    <a:lstStyle/>
                    <a:p>
                      <a:endParaRPr lang="uk-UA"/>
                    </a:p>
                  </a:txBody>
                  <a:tcPr/>
                </a:tc>
              </a:tr>
              <a:tr h="298697">
                <a:tc>
                  <a:txBody>
                    <a:bodyPr/>
                    <a:lstStyle/>
                    <a:p>
                      <a:r>
                        <a:rPr lang="uk-UA" dirty="0" smtClean="0"/>
                        <a:t>          Відмінне</a:t>
                      </a:r>
                      <a:r>
                        <a:rPr lang="uk-UA" baseline="0" dirty="0" smtClean="0"/>
                        <a:t> </a:t>
                      </a:r>
                      <a:endParaRPr lang="uk-UA" dirty="0"/>
                    </a:p>
                  </a:txBody>
                  <a:tcPr/>
                </a:tc>
                <a:tc>
                  <a:txBody>
                    <a:bodyPr/>
                    <a:lstStyle/>
                    <a:p>
                      <a:endParaRPr lang="uk-UA"/>
                    </a:p>
                  </a:txBody>
                  <a:tcPr/>
                </a:tc>
                <a:tc>
                  <a:txBody>
                    <a:bodyPr/>
                    <a:lstStyle/>
                    <a:p>
                      <a:r>
                        <a:rPr lang="uk-UA" dirty="0" smtClean="0"/>
                        <a:t>            Відмінне</a:t>
                      </a:r>
                      <a:endParaRPr lang="uk-UA" dirty="0"/>
                    </a:p>
                  </a:txBody>
                  <a:tcPr/>
                </a:tc>
              </a:tr>
              <a:tr h="298697">
                <a:tc>
                  <a:txBody>
                    <a:bodyPr/>
                    <a:lstStyle/>
                    <a:p>
                      <a:r>
                        <a:rPr lang="uk-UA" dirty="0" smtClean="0"/>
                        <a:t>ФЕДЬКО</a:t>
                      </a:r>
                      <a:endParaRPr lang="uk-UA" dirty="0"/>
                    </a:p>
                  </a:txBody>
                  <a:tcPr/>
                </a:tc>
                <a:tc>
                  <a:txBody>
                    <a:bodyPr/>
                    <a:lstStyle/>
                    <a:p>
                      <a:endParaRPr lang="uk-UA" dirty="0"/>
                    </a:p>
                  </a:txBody>
                  <a:tcPr/>
                </a:tc>
                <a:tc>
                  <a:txBody>
                    <a:bodyPr/>
                    <a:lstStyle/>
                    <a:p>
                      <a:r>
                        <a:rPr lang="uk-UA" dirty="0" smtClean="0"/>
                        <a:t>ТОЛЯ</a:t>
                      </a:r>
                      <a:endParaRPr lang="uk-UA" dirty="0"/>
                    </a:p>
                  </a:txBody>
                  <a:tcPr/>
                </a:tc>
              </a:tr>
              <a:tr h="970764">
                <a:tc>
                  <a:txBody>
                    <a:bodyPr/>
                    <a:lstStyle/>
                    <a:p>
                      <a:r>
                        <a:rPr lang="uk-UA" dirty="0" smtClean="0"/>
                        <a:t>Син</a:t>
                      </a:r>
                      <a:r>
                        <a:rPr lang="uk-UA" baseline="0" dirty="0" smtClean="0"/>
                        <a:t> робітника, сміливий, і справедливий, сильний, вправний та благородний </a:t>
                      </a:r>
                      <a:endParaRPr lang="uk-UA" dirty="0"/>
                    </a:p>
                  </a:txBody>
                  <a:tcPr/>
                </a:tc>
                <a:tc>
                  <a:txBody>
                    <a:bodyPr/>
                    <a:lstStyle/>
                    <a:p>
                      <a:endParaRPr lang="uk-UA" dirty="0"/>
                    </a:p>
                  </a:txBody>
                  <a:tcPr/>
                </a:tc>
                <a:tc>
                  <a:txBody>
                    <a:bodyPr/>
                    <a:lstStyle/>
                    <a:p>
                      <a:r>
                        <a:rPr lang="uk-UA" dirty="0" smtClean="0"/>
                        <a:t>Син пана, </a:t>
                      </a:r>
                      <a:r>
                        <a:rPr lang="uk-UA" dirty="0" err="1" smtClean="0"/>
                        <a:t>боязгузливий</a:t>
                      </a:r>
                      <a:r>
                        <a:rPr lang="uk-UA" dirty="0" smtClean="0"/>
                        <a:t>,</a:t>
                      </a:r>
                      <a:r>
                        <a:rPr lang="uk-UA" baseline="0" dirty="0" smtClean="0"/>
                        <a:t> звалює вину на інших, слабенький фізично, незграбний, підлий </a:t>
                      </a:r>
                      <a:endParaRPr lang="uk-UA" dirty="0"/>
                    </a:p>
                  </a:txBody>
                  <a:tcPr/>
                </a:tc>
              </a:tr>
            </a:tbl>
          </a:graphicData>
        </a:graphic>
      </p:graphicFrame>
    </p:spTree>
    <p:extLst>
      <p:ext uri="{BB962C8B-B14F-4D97-AF65-F5344CB8AC3E}">
        <p14:creationId xmlns:p14="http://schemas.microsoft.com/office/powerpoint/2010/main" val="412028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555" y="2437445"/>
            <a:ext cx="9601196" cy="1303867"/>
          </a:xfrm>
        </p:spPr>
        <p:txBody>
          <a:bodyPr>
            <a:normAutofit/>
          </a:bodyPr>
          <a:lstStyle/>
          <a:p>
            <a:r>
              <a:rPr lang="uk-UA" sz="6600" dirty="0" smtClean="0"/>
              <a:t>Дякую за увагу!</a:t>
            </a:r>
            <a:endParaRPr lang="uk-UA" sz="6600" dirty="0"/>
          </a:p>
        </p:txBody>
      </p:sp>
    </p:spTree>
    <p:extLst>
      <p:ext uri="{BB962C8B-B14F-4D97-AF65-F5344CB8AC3E}">
        <p14:creationId xmlns:p14="http://schemas.microsoft.com/office/powerpoint/2010/main" val="231641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000" dirty="0" smtClean="0"/>
              <a:t>Мета уроку</a:t>
            </a:r>
            <a:endParaRPr lang="uk-UA" sz="6000" dirty="0"/>
          </a:p>
        </p:txBody>
      </p:sp>
      <p:sp>
        <p:nvSpPr>
          <p:cNvPr id="3" name="Місце для вмісту 2"/>
          <p:cNvSpPr>
            <a:spLocks noGrp="1"/>
          </p:cNvSpPr>
          <p:nvPr>
            <p:ph sz="half" idx="1"/>
          </p:nvPr>
        </p:nvSpPr>
        <p:spPr/>
        <p:txBody>
          <a:bodyPr/>
          <a:lstStyle/>
          <a:p>
            <a:r>
              <a:rPr lang="uk-UA" dirty="0" smtClean="0"/>
              <a:t> Знати та розповідати про Володимира Винниченка </a:t>
            </a:r>
          </a:p>
          <a:p>
            <a:r>
              <a:rPr lang="uk-UA" dirty="0"/>
              <a:t> </a:t>
            </a:r>
            <a:r>
              <a:rPr lang="uk-UA" dirty="0" smtClean="0"/>
              <a:t>Ознайомимося зі змістом </a:t>
            </a:r>
          </a:p>
          <a:p>
            <a:r>
              <a:rPr lang="uk-UA" dirty="0"/>
              <a:t> </a:t>
            </a:r>
            <a:r>
              <a:rPr lang="uk-UA" dirty="0" smtClean="0"/>
              <a:t>Проаналізуємо твір</a:t>
            </a:r>
          </a:p>
          <a:p>
            <a:r>
              <a:rPr lang="uk-UA" dirty="0"/>
              <a:t> </a:t>
            </a:r>
            <a:r>
              <a:rPr lang="uk-UA" dirty="0" smtClean="0"/>
              <a:t>Знайдемо образи </a:t>
            </a:r>
          </a:p>
          <a:p>
            <a:r>
              <a:rPr lang="uk-UA" dirty="0"/>
              <a:t> </a:t>
            </a:r>
            <a:r>
              <a:rPr lang="uk-UA" dirty="0" smtClean="0"/>
              <a:t>Висловити свої міркування</a:t>
            </a:r>
            <a:endParaRPr lang="uk-UA" dirty="0"/>
          </a:p>
        </p:txBody>
      </p:sp>
      <p:sp>
        <p:nvSpPr>
          <p:cNvPr id="4" name="Місце для вмісту 3"/>
          <p:cNvSpPr>
            <a:spLocks noGrp="1"/>
          </p:cNvSpPr>
          <p:nvPr>
            <p:ph sz="half" idx="2"/>
          </p:nvPr>
        </p:nvSpPr>
        <p:spPr/>
        <p:txBody>
          <a:bodyPr/>
          <a:lstStyle/>
          <a:p>
            <a:endParaRPr lang="uk-UA"/>
          </a:p>
        </p:txBody>
      </p:sp>
    </p:spTree>
    <p:extLst>
      <p:ext uri="{BB962C8B-B14F-4D97-AF65-F5344CB8AC3E}">
        <p14:creationId xmlns:p14="http://schemas.microsoft.com/office/powerpoint/2010/main" val="215495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600" dirty="0" smtClean="0"/>
              <a:t>Біографія Винниченка </a:t>
            </a:r>
            <a:endParaRPr lang="uk-UA" sz="6600" dirty="0"/>
          </a:p>
        </p:txBody>
      </p:sp>
      <p:sp>
        <p:nvSpPr>
          <p:cNvPr id="3" name="Місце для вмісту 2"/>
          <p:cNvSpPr>
            <a:spLocks noGrp="1"/>
          </p:cNvSpPr>
          <p:nvPr>
            <p:ph sz="half" idx="1"/>
          </p:nvPr>
        </p:nvSpPr>
        <p:spPr/>
        <p:txBody>
          <a:bodyPr>
            <a:normAutofit fontScale="92500"/>
          </a:bodyPr>
          <a:lstStyle/>
          <a:p>
            <a:pPr marL="0" indent="0">
              <a:buNone/>
            </a:pPr>
            <a:r>
              <a:rPr lang="uk-UA" sz="2000" dirty="0"/>
              <a:t>Народився 26 липня 1880 року в місті </a:t>
            </a:r>
            <a:r>
              <a:rPr lang="uk-UA" sz="2000" dirty="0" err="1"/>
              <a:t>Єлисаветград</a:t>
            </a:r>
            <a:r>
              <a:rPr lang="uk-UA" sz="2000" dirty="0"/>
              <a:t> (сьогодні Кропивницький) у звичайній селянській родині. У 7 років його віддали навчатися до народної школи. Згодом вступив до </a:t>
            </a:r>
            <a:r>
              <a:rPr lang="uk-UA" sz="2000" dirty="0" err="1"/>
              <a:t>Єлисаветградської</a:t>
            </a:r>
            <a:r>
              <a:rPr lang="uk-UA" sz="2000" dirty="0"/>
              <a:t> чоловічої класичної гімназії, яка була найпрестижнішим навчальним закладом області, навчання там було платне. Однак через брак коштів навчання там не </a:t>
            </a:r>
            <a:r>
              <a:rPr lang="uk-UA" sz="2000" dirty="0" smtClean="0"/>
              <a:t>закінчив.</a:t>
            </a:r>
            <a:endParaRPr lang="uk-UA" sz="2000" dirty="0"/>
          </a:p>
        </p:txBody>
      </p:sp>
      <p:sp>
        <p:nvSpPr>
          <p:cNvPr id="4" name="Місце для вмісту 3"/>
          <p:cNvSpPr>
            <a:spLocks noGrp="1"/>
          </p:cNvSpPr>
          <p:nvPr>
            <p:ph sz="half" idx="2"/>
          </p:nvPr>
        </p:nvSpPr>
        <p:spPr/>
        <p:txBody>
          <a:bodyPr>
            <a:normAutofit fontScale="92500"/>
          </a:bodyPr>
          <a:lstStyle/>
          <a:p>
            <a:pPr marL="0" indent="0">
              <a:buNone/>
            </a:pPr>
            <a:r>
              <a:rPr lang="ru-RU" dirty="0"/>
              <a:t>У 1902 р. Винниченко </a:t>
            </a:r>
            <a:r>
              <a:rPr lang="ru-RU" dirty="0" err="1"/>
              <a:t>опублікував</a:t>
            </a:r>
            <a:r>
              <a:rPr lang="ru-RU" dirty="0"/>
              <a:t> </a:t>
            </a:r>
            <a:r>
              <a:rPr lang="ru-RU" dirty="0" err="1"/>
              <a:t>твір</a:t>
            </a:r>
            <a:r>
              <a:rPr lang="ru-RU" dirty="0"/>
              <a:t> «Сила і краса</a:t>
            </a:r>
            <a:r>
              <a:rPr lang="ru-RU" dirty="0" smtClean="0"/>
              <a:t>».</a:t>
            </a:r>
            <a:r>
              <a:rPr lang="ru-RU" dirty="0"/>
              <a:t> У </a:t>
            </a:r>
            <a:r>
              <a:rPr lang="ru-RU" dirty="0" err="1"/>
              <a:t>Парижі</a:t>
            </a:r>
            <a:r>
              <a:rPr lang="ru-RU" dirty="0"/>
              <a:t> </a:t>
            </a:r>
            <a:r>
              <a:rPr lang="ru-RU" dirty="0" err="1"/>
              <a:t>він</a:t>
            </a:r>
            <a:r>
              <a:rPr lang="ru-RU" dirty="0"/>
              <a:t> </a:t>
            </a:r>
            <a:r>
              <a:rPr lang="ru-RU" dirty="0" err="1"/>
              <a:t>одружується</a:t>
            </a:r>
            <a:r>
              <a:rPr lang="ru-RU" dirty="0"/>
              <a:t> з </a:t>
            </a:r>
            <a:r>
              <a:rPr lang="ru-RU" dirty="0" err="1"/>
              <a:t>Розалією</a:t>
            </a:r>
            <a:r>
              <a:rPr lang="ru-RU" dirty="0"/>
              <a:t> </a:t>
            </a:r>
            <a:r>
              <a:rPr lang="ru-RU" dirty="0" err="1"/>
              <a:t>Ліфшиць</a:t>
            </a:r>
            <a:r>
              <a:rPr lang="ru-RU" dirty="0"/>
              <a:t> (1911 р.), яка стала не </a:t>
            </a:r>
            <a:r>
              <a:rPr lang="ru-RU" dirty="0" err="1"/>
              <a:t>лише</a:t>
            </a:r>
            <a:r>
              <a:rPr lang="ru-RU" dirty="0"/>
              <a:t> </a:t>
            </a:r>
            <a:r>
              <a:rPr lang="ru-RU" dirty="0" err="1"/>
              <a:t>його</a:t>
            </a:r>
            <a:r>
              <a:rPr lang="ru-RU" dirty="0"/>
              <a:t> музою, а й </a:t>
            </a:r>
            <a:r>
              <a:rPr lang="ru-RU" dirty="0" err="1"/>
              <a:t>вірним</a:t>
            </a:r>
            <a:r>
              <a:rPr lang="ru-RU" dirty="0"/>
              <a:t> другом на все </a:t>
            </a:r>
            <a:r>
              <a:rPr lang="ru-RU" dirty="0" err="1" smtClean="0"/>
              <a:t>життя</a:t>
            </a:r>
            <a:r>
              <a:rPr lang="ru-RU" dirty="0"/>
              <a:t>. Помер </a:t>
            </a:r>
            <a:r>
              <a:rPr lang="ru-RU" dirty="0" err="1"/>
              <a:t>Володимир</a:t>
            </a:r>
            <a:r>
              <a:rPr lang="ru-RU" dirty="0"/>
              <a:t> Винниченко 6 </a:t>
            </a:r>
            <a:r>
              <a:rPr lang="ru-RU" dirty="0" err="1"/>
              <a:t>березня</a:t>
            </a:r>
            <a:r>
              <a:rPr lang="ru-RU" dirty="0"/>
              <a:t> 1951 у </a:t>
            </a:r>
            <a:r>
              <a:rPr lang="ru-RU" dirty="0" err="1"/>
              <a:t>французькому</a:t>
            </a:r>
            <a:r>
              <a:rPr lang="ru-RU" dirty="0"/>
              <a:t> </a:t>
            </a:r>
            <a:r>
              <a:rPr lang="ru-RU" dirty="0" err="1"/>
              <a:t>місті</a:t>
            </a:r>
            <a:r>
              <a:rPr lang="ru-RU" dirty="0"/>
              <a:t> </a:t>
            </a:r>
            <a:r>
              <a:rPr lang="ru-RU" dirty="0" err="1"/>
              <a:t>Мужен</a:t>
            </a:r>
            <a:r>
              <a:rPr lang="ru-RU" dirty="0"/>
              <a:t>. </a:t>
            </a:r>
            <a:r>
              <a:rPr lang="ru-RU" dirty="0" err="1"/>
              <a:t>Дозволу</a:t>
            </a:r>
            <a:r>
              <a:rPr lang="ru-RU" dirty="0"/>
              <a:t> </a:t>
            </a:r>
            <a:r>
              <a:rPr lang="ru-RU" dirty="0" err="1"/>
              <a:t>поверутися</a:t>
            </a:r>
            <a:r>
              <a:rPr lang="ru-RU" dirty="0"/>
              <a:t> в </a:t>
            </a:r>
            <a:r>
              <a:rPr lang="ru-RU" dirty="0" err="1"/>
              <a:t>Україну</a:t>
            </a:r>
            <a:r>
              <a:rPr lang="ru-RU" dirty="0"/>
              <a:t> </a:t>
            </a:r>
            <a:r>
              <a:rPr lang="ru-RU" dirty="0" err="1"/>
              <a:t>йому</a:t>
            </a:r>
            <a:r>
              <a:rPr lang="ru-RU" dirty="0"/>
              <a:t> не дали, </a:t>
            </a:r>
            <a:r>
              <a:rPr lang="ru-RU" dirty="0" err="1"/>
              <a:t>навіть</a:t>
            </a:r>
            <a:r>
              <a:rPr lang="ru-RU" dirty="0"/>
              <a:t> перед </a:t>
            </a:r>
            <a:r>
              <a:rPr lang="ru-RU" dirty="0" err="1" smtClean="0"/>
              <a:t>смертю</a:t>
            </a:r>
            <a:r>
              <a:rPr lang="ru-RU" dirty="0" smtClean="0"/>
              <a:t>. </a:t>
            </a:r>
            <a:endParaRPr lang="uk-UA" dirty="0"/>
          </a:p>
        </p:txBody>
      </p:sp>
    </p:spTree>
    <p:extLst>
      <p:ext uri="{BB962C8B-B14F-4D97-AF65-F5344CB8AC3E}">
        <p14:creationId xmlns:p14="http://schemas.microsoft.com/office/powerpoint/2010/main" val="463461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5400" dirty="0" smtClean="0"/>
              <a:t>Питання до біографії Винниченка </a:t>
            </a:r>
            <a:endParaRPr lang="uk-UA" sz="5400" dirty="0"/>
          </a:p>
        </p:txBody>
      </p:sp>
      <p:sp>
        <p:nvSpPr>
          <p:cNvPr id="3" name="Місце для вмісту 2"/>
          <p:cNvSpPr>
            <a:spLocks noGrp="1"/>
          </p:cNvSpPr>
          <p:nvPr>
            <p:ph sz="half" idx="1"/>
          </p:nvPr>
        </p:nvSpPr>
        <p:spPr/>
        <p:txBody>
          <a:bodyPr>
            <a:normAutofit lnSpcReduction="10000"/>
          </a:bodyPr>
          <a:lstStyle/>
          <a:p>
            <a:pPr marL="457200" indent="-457200">
              <a:buFont typeface="+mj-lt"/>
              <a:buAutoNum type="arabicPeriod"/>
            </a:pPr>
            <a:r>
              <a:rPr lang="uk-UA" dirty="0" smtClean="0"/>
              <a:t>В якому місяці народився Володимир Винниченко?</a:t>
            </a:r>
          </a:p>
          <a:p>
            <a:pPr marL="457200" indent="-457200">
              <a:buFont typeface="+mj-lt"/>
              <a:buAutoNum type="arabicPeriod"/>
            </a:pPr>
            <a:r>
              <a:rPr lang="uk-UA" dirty="0" smtClean="0"/>
              <a:t> Яка сучасна назва у міста де народився Володимир Винниченко?</a:t>
            </a:r>
          </a:p>
          <a:p>
            <a:pPr marL="457200" indent="-457200">
              <a:buFont typeface="+mj-lt"/>
              <a:buAutoNum type="arabicPeriod"/>
            </a:pPr>
            <a:r>
              <a:rPr lang="uk-UA" dirty="0"/>
              <a:t> </a:t>
            </a:r>
            <a:r>
              <a:rPr lang="uk-UA" dirty="0" smtClean="0"/>
              <a:t>У скільки років  Володимира Винниченка віддали у народну школу?</a:t>
            </a:r>
            <a:endParaRPr lang="uk-UA" dirty="0"/>
          </a:p>
        </p:txBody>
      </p:sp>
      <p:sp>
        <p:nvSpPr>
          <p:cNvPr id="4" name="Місце для вмісту 3"/>
          <p:cNvSpPr>
            <a:spLocks noGrp="1"/>
          </p:cNvSpPr>
          <p:nvPr>
            <p:ph sz="half" idx="2"/>
          </p:nvPr>
        </p:nvSpPr>
        <p:spPr/>
        <p:txBody>
          <a:bodyPr>
            <a:normAutofit lnSpcReduction="10000"/>
          </a:bodyPr>
          <a:lstStyle/>
          <a:p>
            <a:pPr marL="457200" indent="-457200">
              <a:buFont typeface="+mj-lt"/>
              <a:buAutoNum type="arabicPeriod" startAt="4"/>
            </a:pPr>
            <a:r>
              <a:rPr lang="uk-UA" dirty="0"/>
              <a:t> </a:t>
            </a:r>
            <a:r>
              <a:rPr lang="uk-UA" dirty="0" smtClean="0"/>
              <a:t>Який твір Володимир Винниченко написав у 1902 році?</a:t>
            </a:r>
          </a:p>
          <a:p>
            <a:pPr marL="457200" indent="-457200">
              <a:buFont typeface="+mj-lt"/>
              <a:buAutoNum type="arabicPeriod" startAt="4"/>
            </a:pPr>
            <a:r>
              <a:rPr lang="uk-UA" dirty="0"/>
              <a:t> </a:t>
            </a:r>
            <a:r>
              <a:rPr lang="uk-UA" dirty="0" smtClean="0"/>
              <a:t>У якому році Володимир Винниченко помер?</a:t>
            </a:r>
          </a:p>
          <a:p>
            <a:pPr marL="457200" indent="-457200">
              <a:buFont typeface="+mj-lt"/>
              <a:buAutoNum type="arabicPeriod" startAt="4"/>
            </a:pPr>
            <a:r>
              <a:rPr lang="uk-UA" dirty="0" smtClean="0"/>
              <a:t>Чи дали дозвіл Володимиру Винниченку повернутися в Україну  перед смертю?</a:t>
            </a:r>
            <a:endParaRPr lang="uk-UA" dirty="0"/>
          </a:p>
        </p:txBody>
      </p:sp>
    </p:spTree>
    <p:extLst>
      <p:ext uri="{BB962C8B-B14F-4D97-AF65-F5344CB8AC3E}">
        <p14:creationId xmlns:p14="http://schemas.microsoft.com/office/powerpoint/2010/main" val="2536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Відповіді до біографії Винниченка </a:t>
            </a:r>
            <a:endParaRPr lang="uk-UA" dirty="0"/>
          </a:p>
        </p:txBody>
      </p:sp>
      <p:sp>
        <p:nvSpPr>
          <p:cNvPr id="3" name="Місце для вмісту 2"/>
          <p:cNvSpPr>
            <a:spLocks noGrp="1"/>
          </p:cNvSpPr>
          <p:nvPr>
            <p:ph sz="half" idx="1"/>
          </p:nvPr>
        </p:nvSpPr>
        <p:spPr/>
        <p:txBody>
          <a:bodyPr/>
          <a:lstStyle/>
          <a:p>
            <a:pPr marL="457200" indent="-457200">
              <a:buFont typeface="+mj-lt"/>
              <a:buAutoNum type="arabicPeriod"/>
            </a:pPr>
            <a:r>
              <a:rPr lang="uk-UA" dirty="0" smtClean="0"/>
              <a:t> Липень </a:t>
            </a:r>
          </a:p>
          <a:p>
            <a:pPr marL="457200" indent="-457200">
              <a:buFont typeface="+mj-lt"/>
              <a:buAutoNum type="arabicPeriod"/>
            </a:pPr>
            <a:r>
              <a:rPr lang="uk-UA" dirty="0"/>
              <a:t> </a:t>
            </a:r>
            <a:r>
              <a:rPr lang="uk-UA" dirty="0" smtClean="0"/>
              <a:t>Кропивницький </a:t>
            </a:r>
          </a:p>
          <a:p>
            <a:pPr marL="457200" indent="-457200">
              <a:buFont typeface="+mj-lt"/>
              <a:buAutoNum type="arabicPeriod"/>
            </a:pPr>
            <a:r>
              <a:rPr lang="uk-UA" dirty="0"/>
              <a:t> </a:t>
            </a:r>
            <a:r>
              <a:rPr lang="uk-UA" dirty="0" smtClean="0"/>
              <a:t>У 7 років </a:t>
            </a:r>
          </a:p>
          <a:p>
            <a:pPr marL="457200" indent="-457200">
              <a:buFont typeface="+mj-lt"/>
              <a:buAutoNum type="arabicPeriod"/>
            </a:pPr>
            <a:r>
              <a:rPr lang="uk-UA" dirty="0"/>
              <a:t> </a:t>
            </a:r>
            <a:r>
              <a:rPr lang="uk-UA" dirty="0" smtClean="0"/>
              <a:t>Твір «Сила і краса»</a:t>
            </a:r>
          </a:p>
          <a:p>
            <a:pPr marL="457200" indent="-457200">
              <a:buFont typeface="+mj-lt"/>
              <a:buAutoNum type="arabicPeriod"/>
            </a:pPr>
            <a:r>
              <a:rPr lang="uk-UA" dirty="0"/>
              <a:t> </a:t>
            </a:r>
            <a:r>
              <a:rPr lang="uk-UA" dirty="0" smtClean="0"/>
              <a:t>1951 рік</a:t>
            </a:r>
          </a:p>
          <a:p>
            <a:pPr marL="457200" indent="-457200">
              <a:buFont typeface="+mj-lt"/>
              <a:buAutoNum type="arabicPeriod"/>
            </a:pPr>
            <a:r>
              <a:rPr lang="uk-UA" dirty="0"/>
              <a:t> </a:t>
            </a:r>
            <a:r>
              <a:rPr lang="uk-UA" dirty="0" smtClean="0"/>
              <a:t>Ні не дали </a:t>
            </a:r>
            <a:endParaRPr lang="uk-UA" dirty="0"/>
          </a:p>
        </p:txBody>
      </p:sp>
      <p:sp>
        <p:nvSpPr>
          <p:cNvPr id="4" name="Місце для вмісту 3"/>
          <p:cNvSpPr>
            <a:spLocks noGrp="1"/>
          </p:cNvSpPr>
          <p:nvPr>
            <p:ph sz="half" idx="2"/>
          </p:nvPr>
        </p:nvSpPr>
        <p:spPr/>
        <p:txBody>
          <a:bodyPr/>
          <a:lstStyle/>
          <a:p>
            <a:endParaRPr lang="uk-UA"/>
          </a:p>
        </p:txBody>
      </p:sp>
    </p:spTree>
    <p:extLst>
      <p:ext uri="{BB962C8B-B14F-4D97-AF65-F5344CB8AC3E}">
        <p14:creationId xmlns:p14="http://schemas.microsoft.com/office/powerpoint/2010/main" val="192066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Аналіз «Федько-Халамидник»</a:t>
            </a:r>
            <a:endParaRPr lang="uk-UA" dirty="0"/>
          </a:p>
        </p:txBody>
      </p:sp>
      <p:sp>
        <p:nvSpPr>
          <p:cNvPr id="3" name="Місце для вмісту 2"/>
          <p:cNvSpPr>
            <a:spLocks noGrp="1"/>
          </p:cNvSpPr>
          <p:nvPr>
            <p:ph sz="half" idx="1"/>
          </p:nvPr>
        </p:nvSpPr>
        <p:spPr/>
        <p:txBody>
          <a:bodyPr>
            <a:normAutofit/>
          </a:bodyPr>
          <a:lstStyle/>
          <a:p>
            <a:r>
              <a:rPr lang="uk-UA" dirty="0" smtClean="0"/>
              <a:t> Жанр - </a:t>
            </a:r>
            <a:r>
              <a:rPr lang="ru-RU" dirty="0"/>
              <a:t> </a:t>
            </a:r>
            <a:r>
              <a:rPr lang="ru-RU" dirty="0" err="1"/>
              <a:t>соціально-побутове</a:t>
            </a:r>
            <a:r>
              <a:rPr lang="ru-RU" dirty="0"/>
              <a:t> </a:t>
            </a:r>
            <a:r>
              <a:rPr lang="ru-RU" dirty="0" err="1" smtClean="0"/>
              <a:t>оповідання</a:t>
            </a:r>
            <a:endParaRPr lang="ru-RU" dirty="0" smtClean="0"/>
          </a:p>
          <a:p>
            <a:r>
              <a:rPr lang="ru-RU" dirty="0"/>
              <a:t> </a:t>
            </a:r>
            <a:r>
              <a:rPr lang="ru-RU" dirty="0" err="1" smtClean="0"/>
              <a:t>Основна</a:t>
            </a:r>
            <a:r>
              <a:rPr lang="ru-RU" dirty="0" smtClean="0"/>
              <a:t> думка </a:t>
            </a:r>
            <a:r>
              <a:rPr lang="ru-RU" dirty="0"/>
              <a:t>- </a:t>
            </a:r>
            <a:r>
              <a:rPr lang="ru-RU" dirty="0" smtClean="0"/>
              <a:t> </a:t>
            </a:r>
            <a:r>
              <a:rPr lang="ru-RU" dirty="0"/>
              <a:t> </a:t>
            </a:r>
            <a:r>
              <a:rPr lang="ru-RU" dirty="0" err="1"/>
              <a:t>потрібно</a:t>
            </a:r>
            <a:r>
              <a:rPr lang="ru-RU" dirty="0"/>
              <a:t> </a:t>
            </a:r>
            <a:r>
              <a:rPr lang="ru-RU" dirty="0" err="1"/>
              <a:t>думати</a:t>
            </a:r>
            <a:r>
              <a:rPr lang="ru-RU" dirty="0"/>
              <a:t> про </a:t>
            </a:r>
            <a:r>
              <a:rPr lang="ru-RU" dirty="0" err="1"/>
              <a:t>наслідки</a:t>
            </a:r>
            <a:r>
              <a:rPr lang="ru-RU" dirty="0"/>
              <a:t> перш </a:t>
            </a:r>
            <a:r>
              <a:rPr lang="ru-RU" dirty="0" err="1"/>
              <a:t>ніж</a:t>
            </a:r>
            <a:r>
              <a:rPr lang="ru-RU" dirty="0"/>
              <a:t> </a:t>
            </a:r>
            <a:r>
              <a:rPr lang="ru-RU" dirty="0" err="1"/>
              <a:t>щось</a:t>
            </a:r>
            <a:r>
              <a:rPr lang="ru-RU" dirty="0"/>
              <a:t> </a:t>
            </a:r>
            <a:r>
              <a:rPr lang="ru-RU" dirty="0" err="1" smtClean="0"/>
              <a:t>робити</a:t>
            </a:r>
            <a:r>
              <a:rPr lang="ru-RU" dirty="0" smtClean="0"/>
              <a:t>.</a:t>
            </a:r>
            <a:endParaRPr lang="uk-UA" dirty="0"/>
          </a:p>
        </p:txBody>
      </p:sp>
      <p:sp>
        <p:nvSpPr>
          <p:cNvPr id="4" name="Місце для вмісту 3"/>
          <p:cNvSpPr>
            <a:spLocks noGrp="1"/>
          </p:cNvSpPr>
          <p:nvPr>
            <p:ph sz="half" idx="2"/>
          </p:nvPr>
        </p:nvSpPr>
        <p:spPr/>
        <p:txBody>
          <a:bodyPr>
            <a:normAutofit/>
          </a:bodyPr>
          <a:lstStyle/>
          <a:p>
            <a:r>
              <a:rPr lang="uk-UA" dirty="0"/>
              <a:t> Тема -  показ люблячого</a:t>
            </a:r>
            <a:r>
              <a:rPr lang="uk-UA" dirty="0" smtClean="0"/>
              <a:t>,, </a:t>
            </a:r>
            <a:r>
              <a:rPr lang="uk-UA" dirty="0"/>
              <a:t>відкритого серця дитини (Федько), яке протиставляється жорстокості дорослих, потворному і злочинному суспільству, яке калічить маленькі життя і маленькі </a:t>
            </a:r>
            <a:r>
              <a:rPr lang="uk-UA" dirty="0" smtClean="0"/>
              <a:t>душі. </a:t>
            </a:r>
            <a:endParaRPr lang="uk-UA" dirty="0"/>
          </a:p>
        </p:txBody>
      </p:sp>
    </p:spTree>
    <p:extLst>
      <p:ext uri="{BB962C8B-B14F-4D97-AF65-F5344CB8AC3E}">
        <p14:creationId xmlns:p14="http://schemas.microsoft.com/office/powerpoint/2010/main" val="292104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Аналіз «Федько-Халамидник»</a:t>
            </a:r>
            <a:endParaRPr lang="uk-UA" dirty="0"/>
          </a:p>
        </p:txBody>
      </p:sp>
      <p:sp>
        <p:nvSpPr>
          <p:cNvPr id="3" name="Місце для вмісту 2"/>
          <p:cNvSpPr>
            <a:spLocks noGrp="1"/>
          </p:cNvSpPr>
          <p:nvPr>
            <p:ph sz="half" idx="1"/>
          </p:nvPr>
        </p:nvSpPr>
        <p:spPr/>
        <p:txBody>
          <a:bodyPr>
            <a:normAutofit/>
          </a:bodyPr>
          <a:lstStyle/>
          <a:p>
            <a:r>
              <a:rPr lang="uk-UA" dirty="0"/>
              <a:t> Ідея - </a:t>
            </a:r>
            <a:r>
              <a:rPr lang="uk-UA" dirty="0" smtClean="0"/>
              <a:t>возвеличення </a:t>
            </a:r>
            <a:r>
              <a:rPr lang="uk-UA" dirty="0"/>
              <a:t>чесності, незрадливості, почуття власної гідності, винахідливості (Федько) і водночас засудження </a:t>
            </a:r>
            <a:r>
              <a:rPr lang="uk-UA" dirty="0" err="1"/>
              <a:t>бешкетливості</a:t>
            </a:r>
            <a:r>
              <a:rPr lang="uk-UA" dirty="0"/>
              <a:t>, схильності до нерозважливих вчинків, показної вихованості, манірності, лицемірства, егоїзму (Толя</a:t>
            </a:r>
            <a:r>
              <a:rPr lang="uk-UA" dirty="0" smtClean="0"/>
              <a:t>).</a:t>
            </a:r>
            <a:r>
              <a:rPr lang="uk-UA" dirty="0"/>
              <a:t> </a:t>
            </a:r>
          </a:p>
        </p:txBody>
      </p:sp>
      <p:sp>
        <p:nvSpPr>
          <p:cNvPr id="4" name="Місце для вмісту 3"/>
          <p:cNvSpPr>
            <a:spLocks noGrp="1"/>
          </p:cNvSpPr>
          <p:nvPr>
            <p:ph sz="half" idx="2"/>
          </p:nvPr>
        </p:nvSpPr>
        <p:spPr/>
        <p:txBody>
          <a:bodyPr>
            <a:normAutofit/>
          </a:bodyPr>
          <a:lstStyle/>
          <a:p>
            <a:r>
              <a:rPr lang="uk-UA" dirty="0" smtClean="0"/>
              <a:t> Рік написання - </a:t>
            </a:r>
            <a:r>
              <a:rPr lang="ru-RU" dirty="0" smtClean="0"/>
              <a:t>1912. </a:t>
            </a:r>
          </a:p>
          <a:p>
            <a:r>
              <a:rPr lang="ru-RU" dirty="0"/>
              <a:t> </a:t>
            </a:r>
            <a:r>
              <a:rPr lang="ru-RU" dirty="0" smtClean="0"/>
              <a:t>Автор – </a:t>
            </a:r>
            <a:r>
              <a:rPr lang="ru-RU" dirty="0" err="1" smtClean="0"/>
              <a:t>Володимир</a:t>
            </a:r>
            <a:r>
              <a:rPr lang="ru-RU" dirty="0" smtClean="0"/>
              <a:t> Винниченко </a:t>
            </a:r>
            <a:endParaRPr lang="uk-UA" dirty="0"/>
          </a:p>
        </p:txBody>
      </p:sp>
    </p:spTree>
    <p:extLst>
      <p:ext uri="{BB962C8B-B14F-4D97-AF65-F5344CB8AC3E}">
        <p14:creationId xmlns:p14="http://schemas.microsoft.com/office/powerpoint/2010/main" val="878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Композиція </a:t>
            </a:r>
            <a:endParaRPr lang="uk-UA" dirty="0"/>
          </a:p>
        </p:txBody>
      </p:sp>
      <p:sp>
        <p:nvSpPr>
          <p:cNvPr id="3" name="Місце для вмісту 2"/>
          <p:cNvSpPr>
            <a:spLocks noGrp="1"/>
          </p:cNvSpPr>
          <p:nvPr>
            <p:ph sz="half" idx="1"/>
          </p:nvPr>
        </p:nvSpPr>
        <p:spPr/>
        <p:txBody>
          <a:bodyPr>
            <a:normAutofit fontScale="92500" lnSpcReduction="20000"/>
          </a:bodyPr>
          <a:lstStyle/>
          <a:p>
            <a:pPr marL="0" indent="0">
              <a:buNone/>
            </a:pPr>
            <a:r>
              <a:rPr lang="uk-UA" dirty="0"/>
              <a:t>Експозиція -  знайомство з Федьком, його розбишацькою поведінкою, характером; взаємостосунки халамидника з іншими </a:t>
            </a:r>
            <a:r>
              <a:rPr lang="uk-UA" dirty="0" smtClean="0"/>
              <a:t>хлопцями. </a:t>
            </a:r>
            <a:endParaRPr lang="uk-UA" dirty="0"/>
          </a:p>
        </p:txBody>
      </p:sp>
      <p:sp>
        <p:nvSpPr>
          <p:cNvPr id="4" name="Місце для вмісту 3"/>
          <p:cNvSpPr>
            <a:spLocks noGrp="1"/>
          </p:cNvSpPr>
          <p:nvPr>
            <p:ph sz="half" idx="2"/>
          </p:nvPr>
        </p:nvSpPr>
        <p:spPr/>
        <p:txBody>
          <a:bodyPr>
            <a:normAutofit fontScale="92500" lnSpcReduction="20000"/>
          </a:bodyPr>
          <a:lstStyle/>
          <a:p>
            <a:pPr marL="0" indent="0">
              <a:buNone/>
            </a:pPr>
            <a:r>
              <a:rPr lang="uk-UA" dirty="0" smtClean="0"/>
              <a:t>Зав</a:t>
            </a:r>
            <a:r>
              <a:rPr lang="en-US" dirty="0" smtClean="0"/>
              <a:t>’</a:t>
            </a:r>
            <a:r>
              <a:rPr lang="uk-UA" dirty="0" err="1" smtClean="0"/>
              <a:t>язка</a:t>
            </a:r>
            <a:r>
              <a:rPr lang="uk-UA" dirty="0" smtClean="0"/>
              <a:t> - </a:t>
            </a:r>
            <a:r>
              <a:rPr lang="ru-RU" dirty="0" err="1" smtClean="0"/>
              <a:t>вирушення</a:t>
            </a:r>
            <a:r>
              <a:rPr lang="ru-RU" dirty="0" smtClean="0"/>
              <a:t> </a:t>
            </a:r>
            <a:r>
              <a:rPr lang="ru-RU" dirty="0" err="1"/>
              <a:t>хлопців</a:t>
            </a:r>
            <a:r>
              <a:rPr lang="ru-RU" dirty="0"/>
              <a:t> на </a:t>
            </a:r>
            <a:r>
              <a:rPr lang="ru-RU" dirty="0" err="1" smtClean="0"/>
              <a:t>льодохід</a:t>
            </a:r>
            <a:r>
              <a:rPr lang="ru-RU" dirty="0" smtClean="0"/>
              <a:t>. </a:t>
            </a:r>
          </a:p>
          <a:p>
            <a:pPr marL="0" indent="0">
              <a:buNone/>
            </a:pPr>
            <a:endParaRPr lang="ru-RU" dirty="0"/>
          </a:p>
          <a:p>
            <a:pPr marL="0" indent="0">
              <a:buNone/>
            </a:pPr>
            <a:r>
              <a:rPr lang="ru-RU" dirty="0" err="1" smtClean="0"/>
              <a:t>Кульмінація</a:t>
            </a:r>
            <a:r>
              <a:rPr lang="ru-RU" dirty="0"/>
              <a:t> - </a:t>
            </a:r>
            <a:r>
              <a:rPr lang="ru-RU" dirty="0" smtClean="0"/>
              <a:t>сцена</a:t>
            </a:r>
            <a:r>
              <a:rPr lang="ru-RU" dirty="0"/>
              <a:t>, в </a:t>
            </a:r>
            <a:r>
              <a:rPr lang="ru-RU" dirty="0" err="1"/>
              <a:t>якій</a:t>
            </a:r>
            <a:r>
              <a:rPr lang="ru-RU" dirty="0"/>
              <a:t> </a:t>
            </a:r>
            <a:r>
              <a:rPr lang="ru-RU" dirty="0" err="1"/>
              <a:t>після</a:t>
            </a:r>
            <a:r>
              <a:rPr lang="ru-RU" dirty="0"/>
              <a:t> </a:t>
            </a:r>
            <a:r>
              <a:rPr lang="ru-RU" dirty="0" err="1"/>
              <a:t>пригоди</a:t>
            </a:r>
            <a:r>
              <a:rPr lang="ru-RU" dirty="0"/>
              <a:t> на </a:t>
            </a:r>
            <a:r>
              <a:rPr lang="ru-RU" dirty="0" err="1"/>
              <a:t>річці</a:t>
            </a:r>
            <a:r>
              <a:rPr lang="ru-RU" dirty="0"/>
              <a:t>, коли Федько </a:t>
            </a:r>
            <a:r>
              <a:rPr lang="ru-RU" dirty="0" err="1"/>
              <a:t>врятував</a:t>
            </a:r>
            <a:r>
              <a:rPr lang="ru-RU" dirty="0"/>
              <a:t> хлопчика Толю, батьки тяжко </a:t>
            </a:r>
            <a:r>
              <a:rPr lang="ru-RU" dirty="0" err="1"/>
              <a:t>карають</a:t>
            </a:r>
            <a:r>
              <a:rPr lang="ru-RU" dirty="0"/>
              <a:t> </a:t>
            </a:r>
            <a:r>
              <a:rPr lang="ru-RU" dirty="0" err="1"/>
              <a:t>ні</a:t>
            </a:r>
            <a:r>
              <a:rPr lang="ru-RU" dirty="0"/>
              <a:t> в </a:t>
            </a:r>
            <a:r>
              <a:rPr lang="ru-RU" dirty="0" err="1"/>
              <a:t>чому</a:t>
            </a:r>
            <a:r>
              <a:rPr lang="ru-RU" dirty="0"/>
              <a:t> не винного «</a:t>
            </a:r>
            <a:r>
              <a:rPr lang="ru-RU" dirty="0" err="1"/>
              <a:t>халамидника</a:t>
            </a:r>
            <a:r>
              <a:rPr lang="ru-RU" dirty="0"/>
              <a:t>». Толя </a:t>
            </a:r>
            <a:r>
              <a:rPr lang="ru-RU" dirty="0" err="1"/>
              <a:t>хоче</a:t>
            </a:r>
            <a:r>
              <a:rPr lang="ru-RU" dirty="0"/>
              <a:t> </a:t>
            </a:r>
            <a:r>
              <a:rPr lang="ru-RU" dirty="0" err="1"/>
              <a:t>перекласти</a:t>
            </a:r>
            <a:r>
              <a:rPr lang="ru-RU" dirty="0"/>
              <a:t> свою </a:t>
            </a:r>
            <a:r>
              <a:rPr lang="ru-RU" dirty="0" err="1"/>
              <a:t>провину</a:t>
            </a:r>
            <a:r>
              <a:rPr lang="ru-RU" dirty="0"/>
              <a:t> на Федька — і той </a:t>
            </a:r>
            <a:r>
              <a:rPr lang="ru-RU" dirty="0" err="1"/>
              <a:t>ще</a:t>
            </a:r>
            <a:r>
              <a:rPr lang="ru-RU" dirty="0"/>
              <a:t> раз </a:t>
            </a:r>
            <a:r>
              <a:rPr lang="ru-RU" dirty="0" err="1"/>
              <a:t>рятує</a:t>
            </a:r>
            <a:r>
              <a:rPr lang="ru-RU" dirty="0"/>
              <a:t> </a:t>
            </a:r>
            <a:r>
              <a:rPr lang="ru-RU" dirty="0" err="1" smtClean="0"/>
              <a:t>його</a:t>
            </a:r>
            <a:r>
              <a:rPr lang="ru-RU" dirty="0" smtClean="0"/>
              <a:t>.</a:t>
            </a:r>
            <a:endParaRPr lang="uk-UA" dirty="0"/>
          </a:p>
        </p:txBody>
      </p:sp>
    </p:spTree>
    <p:extLst>
      <p:ext uri="{BB962C8B-B14F-4D97-AF65-F5344CB8AC3E}">
        <p14:creationId xmlns:p14="http://schemas.microsoft.com/office/powerpoint/2010/main" val="1392751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Композиція </a:t>
            </a:r>
            <a:endParaRPr lang="uk-UA" dirty="0"/>
          </a:p>
        </p:txBody>
      </p:sp>
      <p:sp>
        <p:nvSpPr>
          <p:cNvPr id="3" name="Місце для вмісту 2"/>
          <p:cNvSpPr>
            <a:spLocks noGrp="1"/>
          </p:cNvSpPr>
          <p:nvPr>
            <p:ph sz="half" idx="1"/>
          </p:nvPr>
        </p:nvSpPr>
        <p:spPr/>
        <p:txBody>
          <a:bodyPr/>
          <a:lstStyle/>
          <a:p>
            <a:pPr marL="0" indent="0">
              <a:buNone/>
            </a:pPr>
            <a:r>
              <a:rPr lang="ru-RU" dirty="0" err="1"/>
              <a:t>Розв’язка</a:t>
            </a:r>
            <a:r>
              <a:rPr lang="ru-RU" dirty="0"/>
              <a:t>: смерть </a:t>
            </a:r>
            <a:r>
              <a:rPr lang="ru-RU" dirty="0" smtClean="0"/>
              <a:t>Федька. </a:t>
            </a:r>
            <a:endParaRPr lang="uk-UA" dirty="0"/>
          </a:p>
        </p:txBody>
      </p:sp>
      <p:sp>
        <p:nvSpPr>
          <p:cNvPr id="4" name="Місце для вмісту 3"/>
          <p:cNvSpPr>
            <a:spLocks noGrp="1"/>
          </p:cNvSpPr>
          <p:nvPr>
            <p:ph sz="half" idx="2"/>
          </p:nvPr>
        </p:nvSpPr>
        <p:spPr/>
        <p:txBody>
          <a:bodyPr/>
          <a:lstStyle/>
          <a:p>
            <a:endParaRPr lang="uk-UA"/>
          </a:p>
        </p:txBody>
      </p:sp>
    </p:spTree>
    <p:extLst>
      <p:ext uri="{BB962C8B-B14F-4D97-AF65-F5344CB8AC3E}">
        <p14:creationId xmlns:p14="http://schemas.microsoft.com/office/powerpoint/2010/main" val="2749743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301</TotalTime>
  <Words>799</Words>
  <Application>Microsoft Office PowerPoint</Application>
  <PresentationFormat>Широкий екран</PresentationFormat>
  <Paragraphs>64</Paragraphs>
  <Slides>15</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15</vt:i4>
      </vt:variant>
    </vt:vector>
  </HeadingPairs>
  <TitlesOfParts>
    <vt:vector size="18" baseType="lpstr">
      <vt:lpstr>Arial</vt:lpstr>
      <vt:lpstr>Garamond</vt:lpstr>
      <vt:lpstr>Природа</vt:lpstr>
      <vt:lpstr>В.Винниченко «Федько-Халамидник»</vt:lpstr>
      <vt:lpstr>Мета уроку</vt:lpstr>
      <vt:lpstr>Біографія Винниченка </vt:lpstr>
      <vt:lpstr>Питання до біографії Винниченка </vt:lpstr>
      <vt:lpstr>Відповіді до біографії Винниченка </vt:lpstr>
      <vt:lpstr>Аналіз «Федько-Халамидник»</vt:lpstr>
      <vt:lpstr>Аналіз «Федько-Халамидник»</vt:lpstr>
      <vt:lpstr>Композиція </vt:lpstr>
      <vt:lpstr>Композиція </vt:lpstr>
      <vt:lpstr>Проблематика </vt:lpstr>
      <vt:lpstr>Образ Федька </vt:lpstr>
      <vt:lpstr>Образ Толі</vt:lpstr>
      <vt:lpstr>Продовження </vt:lpstr>
      <vt:lpstr>Презентація PowerPoint</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В.Винниченко «Федько-Халамидник»</dc:title>
  <dc:creator>Mice</dc:creator>
  <cp:lastModifiedBy>Mice</cp:lastModifiedBy>
  <cp:revision>16</cp:revision>
  <dcterms:created xsi:type="dcterms:W3CDTF">2023-05-10T16:07:49Z</dcterms:created>
  <dcterms:modified xsi:type="dcterms:W3CDTF">2023-05-11T14:34:21Z</dcterms:modified>
</cp:coreProperties>
</file>