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12188825" cy="6858000"/>
  <p:notesSz cx="6858000" cy="9144000"/>
  <p:defaultTextStyle>
    <a:defPPr rtl="0">
      <a:defRPr lang="uk-UA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7A556714-C365-4457-BD82-EDD41A7C5C71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351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830D017-EB69-4703-BFB5-A9724183AEC5}" type="datetime1">
              <a:rPr lang="uk-UA" smtClean="0">
                <a:solidFill>
                  <a:schemeClr val="tx2"/>
                </a:solidFill>
              </a:rPr>
              <a:pPr algn="r" rtl="0"/>
              <a:t>29.04.2023</a:t>
            </a:fld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uk-UA" smtClean="0">
                <a:solidFill>
                  <a:schemeClr val="tx2"/>
                </a:solidFill>
              </a:rPr>
              <a:pPr algn="r" rtl="0"/>
              <a:t>‹№›</a:t>
            </a:fld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AA6E9D3D-597A-468F-A750-E69749418701}" type="datetime1">
              <a:rPr lang="uk-UA" smtClean="0"/>
              <a:pPr/>
              <a:t>29.04.2023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790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smtClean="0"/>
              <a:t>Зразок підзаголовка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569EDF-4F3E-44EE-8966-B3A82478C6AC}" type="datetime1">
              <a:rPr lang="uk-UA" smtClean="0"/>
              <a:pPr/>
              <a:t>29.04.2023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91F514-5F73-499C-8DAF-4C7C8F3F307B}" type="datetime1">
              <a:rPr lang="uk-UA" smtClean="0"/>
              <a:pPr/>
              <a:t>29.04.2023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1A11B0-D147-4EBA-BCDB-D698BB8E16D5}" type="datetime1">
              <a:rPr lang="uk-UA" smtClean="0"/>
              <a:pPr/>
              <a:t>29.04.2023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uk-UA" smtClean="0"/>
              <a:t>Зразки заголовків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smtClean="0"/>
              <a:t>Зразок тексту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D4A0A0-62E8-4EA0-BAD8-730D57F18056}" type="datetime1">
              <a:rPr lang="uk-UA" smtClean="0"/>
              <a:pPr/>
              <a:t>29.04.2023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41880EC-3B56-4F7B-944F-3DD238BB6F6B}" type="datetime1">
              <a:rPr lang="uk-UA" smtClean="0"/>
              <a:pPr/>
              <a:t>29.04.2023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BF207E-0BA8-4F96-87A2-5F214883706D}" type="datetime1">
              <a:rPr lang="uk-UA" smtClean="0"/>
              <a:pPr/>
              <a:t>29.04.2023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9548D2-A4FE-43AC-81F3-536F985ADC82}" type="datetime1">
              <a:rPr lang="uk-UA" smtClean="0"/>
              <a:pPr/>
              <a:t>29.04.2023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DC0A9B-60C8-4A5E-9D0A-FBD7BB7DE959}" type="datetime1">
              <a:rPr lang="uk-UA" smtClean="0"/>
              <a:pPr/>
              <a:t>29.04.2023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 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52E0F8-7BCB-475D-8C3A-E3BE4ADE0C77}" type="datetime1">
              <a:rPr lang="uk-UA" smtClean="0"/>
              <a:pPr/>
              <a:t>29.04.2023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 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uk-UA" dirty="0"/>
          </a:p>
        </p:txBody>
      </p:sp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36AEE4A2-00C9-4420-A5DD-8666D7418A99}" type="datetime1">
              <a:rPr lang="uk-UA" smtClean="0"/>
              <a:pPr/>
              <a:t>29.04.2023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82244" y="2420888"/>
            <a:ext cx="7008574" cy="1584176"/>
          </a:xfrm>
        </p:spPr>
        <p:txBody>
          <a:bodyPr rtlCol="0"/>
          <a:lstStyle/>
          <a:p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</a:rPr>
              <a:t>«Міщанин-шляхтич</a:t>
            </a:r>
            <a:r>
              <a:rPr lang="uk-UA" dirty="0" smtClean="0">
                <a:solidFill>
                  <a:srgbClr val="000000"/>
                </a:solidFill>
                <a:latin typeface="Calibri" panose="020F0502020204030204" pitchFamily="34" charset="0"/>
              </a:rPr>
              <a:t>». 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681782" y="5517232"/>
            <a:ext cx="8496944" cy="1244600"/>
          </a:xfrm>
        </p:spPr>
        <p:txBody>
          <a:bodyPr rtlCol="0"/>
          <a:lstStyle/>
          <a:p>
            <a:pPr rtl="0"/>
            <a:r>
              <a:rPr lang="uk-UA" dirty="0" smtClean="0"/>
              <a:t>Підготував: </a:t>
            </a:r>
            <a:r>
              <a:rPr lang="uk-UA" dirty="0" err="1" smtClean="0"/>
              <a:t>Машовець</a:t>
            </a:r>
            <a:r>
              <a:rPr lang="uk-UA" dirty="0" smtClean="0"/>
              <a:t> Андрій Сергійович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Сарказм та сатира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Сатира – це вид комічного, різке викриття зображуваного поєднано з його гострим осміюванням. 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Сарказм – це засіб комічного, в основі якого лежить гострий дошкульний глум, словесний зневаги. Зла й </a:t>
            </a:r>
            <a:r>
              <a:rPr lang="uk-UA" dirty="0" err="1" smtClean="0"/>
              <a:t>уідлива</a:t>
            </a:r>
            <a:r>
              <a:rPr lang="uk-UA" dirty="0" smtClean="0"/>
              <a:t> насмішка, вищий ступінь іронії.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54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Історія написання: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1670 рік.  </a:t>
            </a:r>
            <a:r>
              <a:rPr lang="uk-UA" dirty="0"/>
              <a:t>(Твір написаний на замовлення короля Людовика, який хотів висміяти турецькі звичаї. Це бажання було пов’язано з невдалим і вкрай принизливим прийомом посланників-самозванців турецького султана</a:t>
            </a:r>
            <a:r>
              <a:rPr lang="uk-UA" dirty="0" smtClean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64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Аналіз: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Автор – Жан </a:t>
            </a:r>
            <a:r>
              <a:rPr lang="uk-UA" dirty="0" err="1" smtClean="0"/>
              <a:t>Батіст</a:t>
            </a:r>
            <a:r>
              <a:rPr lang="uk-UA" dirty="0" smtClean="0"/>
              <a:t> Мольєр.</a:t>
            </a:r>
          </a:p>
          <a:p>
            <a:r>
              <a:rPr lang="uk-UA" dirty="0"/>
              <a:t> </a:t>
            </a:r>
            <a:r>
              <a:rPr lang="uk-UA" dirty="0" smtClean="0"/>
              <a:t>Літературний напрям – класицизм.</a:t>
            </a:r>
          </a:p>
          <a:p>
            <a:r>
              <a:rPr lang="uk-UA" dirty="0" smtClean="0"/>
              <a:t>  Тема -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багатого</a:t>
            </a:r>
            <a:r>
              <a:rPr lang="ru-RU" dirty="0" smtClean="0"/>
              <a:t> буржуа Журдена </a:t>
            </a:r>
            <a:r>
              <a:rPr lang="ru-RU" dirty="0" err="1" smtClean="0"/>
              <a:t>потрапити</a:t>
            </a:r>
            <a:r>
              <a:rPr lang="ru-RU" dirty="0" smtClean="0"/>
              <a:t> до </a:t>
            </a:r>
            <a:r>
              <a:rPr lang="ru-RU" dirty="0" err="1" smtClean="0"/>
              <a:t>вищого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/>
              <a:t> - </a:t>
            </a:r>
            <a:r>
              <a:rPr lang="ru-RU" dirty="0" err="1" smtClean="0"/>
              <a:t>людина</a:t>
            </a:r>
            <a:r>
              <a:rPr lang="ru-RU" dirty="0" smtClean="0"/>
              <a:t> повинна </a:t>
            </a:r>
            <a:r>
              <a:rPr lang="ru-RU" dirty="0" err="1" smtClean="0"/>
              <a:t>прагнути</a:t>
            </a:r>
            <a:r>
              <a:rPr lang="ru-RU" dirty="0" smtClean="0"/>
              <a:t> до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шляхетності</a:t>
            </a:r>
            <a:r>
              <a:rPr lang="ru-RU" dirty="0" smtClean="0"/>
              <a:t>, </a:t>
            </a:r>
            <a:r>
              <a:rPr lang="ru-RU" dirty="0" err="1" smtClean="0"/>
              <a:t>здобувати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та </a:t>
            </a:r>
            <a:r>
              <a:rPr lang="ru-RU" dirty="0" err="1" smtClean="0"/>
              <a:t>досвід</a:t>
            </a:r>
            <a:r>
              <a:rPr lang="ru-RU" dirty="0" smtClean="0"/>
              <a:t>, не </a:t>
            </a:r>
            <a:r>
              <a:rPr lang="ru-RU" dirty="0" err="1" smtClean="0"/>
              <a:t>втрачаючи</a:t>
            </a:r>
            <a:r>
              <a:rPr lang="ru-RU" dirty="0" smtClean="0"/>
              <a:t> свою </a:t>
            </a:r>
            <a:r>
              <a:rPr lang="ru-RU" dirty="0" err="1" smtClean="0"/>
              <a:t>гідність</a:t>
            </a:r>
            <a:r>
              <a:rPr lang="ru-RU" dirty="0" smtClean="0"/>
              <a:t>. </a:t>
            </a:r>
          </a:p>
          <a:p>
            <a:r>
              <a:rPr lang="ru-RU" dirty="0"/>
              <a:t> Жанр -  </a:t>
            </a:r>
            <a:r>
              <a:rPr lang="ru-RU" dirty="0" err="1"/>
              <a:t>соціально-побутова</a:t>
            </a:r>
            <a:r>
              <a:rPr lang="ru-RU" dirty="0"/>
              <a:t> </a:t>
            </a:r>
            <a:r>
              <a:rPr lang="ru-RU" dirty="0" err="1"/>
              <a:t>комедія</a:t>
            </a:r>
            <a:r>
              <a:rPr lang="ru-RU" dirty="0"/>
              <a:t>, з </a:t>
            </a:r>
            <a:r>
              <a:rPr lang="ru-RU" dirty="0" err="1"/>
              <a:t>елементоми</a:t>
            </a:r>
            <a:r>
              <a:rPr lang="ru-RU" dirty="0"/>
              <a:t> </a:t>
            </a:r>
            <a:r>
              <a:rPr lang="ru-RU" dirty="0" err="1"/>
              <a:t>любовної</a:t>
            </a:r>
            <a:r>
              <a:rPr lang="ru-RU" dirty="0"/>
              <a:t> та </a:t>
            </a:r>
            <a:r>
              <a:rPr lang="ru-RU" dirty="0" err="1"/>
              <a:t>соціально-психологічної</a:t>
            </a:r>
            <a:r>
              <a:rPr lang="ru-RU" dirty="0"/>
              <a:t> </a:t>
            </a:r>
            <a:r>
              <a:rPr lang="ru-RU" dirty="0" err="1" smtClean="0"/>
              <a:t>комедії</a:t>
            </a:r>
            <a:r>
              <a:rPr lang="ru-RU" dirty="0" smtClean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974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dirty="0" smtClean="0"/>
              <a:t>    Проблематика </a:t>
            </a:r>
            <a:endParaRPr lang="uk-UA" sz="7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виховання</a:t>
            </a:r>
            <a:r>
              <a:rPr lang="ru-RU" dirty="0"/>
              <a:t>,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кохання</a:t>
            </a:r>
            <a:r>
              <a:rPr lang="ru-RU" dirty="0"/>
              <a:t>,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 та </a:t>
            </a:r>
            <a:r>
              <a:rPr lang="ru-RU" dirty="0" err="1" smtClean="0"/>
              <a:t>інше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  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; </a:t>
            </a:r>
            <a:r>
              <a:rPr lang="ru-RU" dirty="0" err="1"/>
              <a:t>чинники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панівні</a:t>
            </a:r>
            <a:r>
              <a:rPr lang="ru-RU" dirty="0"/>
              <a:t> </a:t>
            </a:r>
            <a:r>
              <a:rPr lang="ru-RU" dirty="0" err="1"/>
              <a:t>моральні</a:t>
            </a:r>
            <a:r>
              <a:rPr lang="ru-RU" dirty="0"/>
              <a:t> </a:t>
            </a:r>
            <a:r>
              <a:rPr lang="ru-RU" dirty="0" err="1"/>
              <a:t>ідеали</a:t>
            </a:r>
            <a:r>
              <a:rPr lang="ru-RU" dirty="0"/>
              <a:t> у </a:t>
            </a:r>
            <a:r>
              <a:rPr lang="ru-RU" dirty="0" err="1" smtClean="0"/>
              <a:t>державі</a:t>
            </a:r>
            <a:r>
              <a:rPr lang="ru-RU" dirty="0" smtClean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</a:t>
            </a:r>
            <a:endParaRPr lang="ru-RU" dirty="0" smtClean="0"/>
          </a:p>
        </p:txBody>
      </p:sp>
      <p:sp>
        <p:nvSpPr>
          <p:cNvPr id="4" name="Прямокутник 3"/>
          <p:cNvSpPr/>
          <p:nvPr/>
        </p:nvSpPr>
        <p:spPr>
          <a:xfrm>
            <a:off x="5734372" y="5085184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– </a:t>
            </a:r>
            <a:r>
              <a:rPr lang="ru-RU" dirty="0" err="1"/>
              <a:t>конфлікт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пристрастю</a:t>
            </a:r>
            <a:r>
              <a:rPr lang="ru-RU" dirty="0"/>
              <a:t> та </a:t>
            </a:r>
            <a:r>
              <a:rPr lang="ru-RU" dirty="0" err="1"/>
              <a:t>розумом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48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4365104"/>
            <a:ext cx="10157354" cy="1397000"/>
          </a:xfrm>
        </p:spPr>
        <p:txBody>
          <a:bodyPr/>
          <a:lstStyle/>
          <a:p>
            <a:r>
              <a:rPr lang="uk-UA" dirty="0" smtClean="0"/>
              <a:t>Композиція комедії 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299322"/>
            <a:ext cx="9721080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Композиція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Експозиція</a:t>
            </a:r>
            <a:r>
              <a:rPr lang="ru-RU" dirty="0" smtClean="0"/>
              <a:t> ( </a:t>
            </a:r>
            <a:r>
              <a:rPr lang="ru-RU" dirty="0" err="1" smtClean="0"/>
              <a:t>дія</a:t>
            </a:r>
            <a:r>
              <a:rPr lang="ru-RU" dirty="0" smtClean="0"/>
              <a:t> 1 )  - </a:t>
            </a:r>
            <a:r>
              <a:rPr lang="ru-RU" dirty="0" err="1" smtClean="0"/>
              <a:t>Знайомство</a:t>
            </a:r>
            <a:r>
              <a:rPr lang="ru-RU" dirty="0" smtClean="0"/>
              <a:t> </a:t>
            </a:r>
            <a:r>
              <a:rPr lang="ru-RU" dirty="0"/>
              <a:t>з паном Журденом,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наймає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аристократичних</a:t>
            </a:r>
            <a:r>
              <a:rPr lang="ru-RU" dirty="0"/>
              <a:t> </a:t>
            </a:r>
            <a:r>
              <a:rPr lang="ru-RU" dirty="0" smtClean="0"/>
              <a:t>манер.</a:t>
            </a:r>
            <a:r>
              <a:rPr lang="uk-UA" dirty="0"/>
              <a:t> 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Зав</a:t>
            </a:r>
            <a:r>
              <a:rPr lang="en-US" dirty="0" smtClean="0"/>
              <a:t>’</a:t>
            </a:r>
            <a:r>
              <a:rPr lang="uk-UA" dirty="0" err="1" smtClean="0"/>
              <a:t>язка</a:t>
            </a:r>
            <a:r>
              <a:rPr lang="uk-UA" dirty="0" smtClean="0"/>
              <a:t> ( дія 2 )  </a:t>
            </a:r>
            <a:r>
              <a:rPr lang="uk-UA" dirty="0"/>
              <a:t>- </a:t>
            </a:r>
            <a:r>
              <a:rPr lang="uk-UA" dirty="0" err="1"/>
              <a:t>Журден</a:t>
            </a:r>
            <a:r>
              <a:rPr lang="uk-UA" dirty="0"/>
              <a:t> хоче укласти шлюб з маркізою </a:t>
            </a:r>
            <a:r>
              <a:rPr lang="uk-UA" dirty="0" err="1"/>
              <a:t>Доріменою</a:t>
            </a:r>
            <a:r>
              <a:rPr lang="uk-UA" dirty="0"/>
              <a:t>, щоб отримати дворянський сан (</a:t>
            </a:r>
            <a:r>
              <a:rPr lang="uk-UA" dirty="0" err="1"/>
              <a:t>Журден</a:t>
            </a:r>
            <a:r>
              <a:rPr lang="uk-UA" dirty="0"/>
              <a:t> на цей час одружений і має доньку на виданні). Сварка </a:t>
            </a:r>
            <a:r>
              <a:rPr lang="uk-UA" dirty="0" err="1"/>
              <a:t>вчилів</a:t>
            </a:r>
            <a:r>
              <a:rPr lang="uk-UA" dirty="0"/>
              <a:t> через першість в освіті. Кравець одягає </a:t>
            </a:r>
            <a:r>
              <a:rPr lang="uk-UA" dirty="0" err="1"/>
              <a:t>Журдена</a:t>
            </a:r>
            <a:r>
              <a:rPr lang="uk-UA" dirty="0"/>
              <a:t> в  кумедний костюм, переконуючи, що це «останній писк моди» серед аристократів. </a:t>
            </a:r>
            <a:r>
              <a:rPr lang="uk-UA" dirty="0" err="1"/>
              <a:t>Журден</a:t>
            </a:r>
            <a:r>
              <a:rPr lang="uk-UA" dirty="0"/>
              <a:t> </a:t>
            </a:r>
            <a:r>
              <a:rPr lang="uk-UA" dirty="0" err="1"/>
              <a:t>щедро</a:t>
            </a:r>
            <a:r>
              <a:rPr lang="uk-UA" dirty="0"/>
              <a:t> всіх </a:t>
            </a:r>
            <a:r>
              <a:rPr lang="uk-UA" dirty="0" smtClean="0"/>
              <a:t>винагороджує.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43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8" y="0"/>
            <a:ext cx="10128443" cy="764704"/>
          </a:xfrm>
        </p:spPr>
        <p:txBody>
          <a:bodyPr/>
          <a:lstStyle/>
          <a:p>
            <a:r>
              <a:rPr lang="uk-UA" dirty="0" smtClean="0"/>
              <a:t>                  Композиція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7308" y="764704"/>
            <a:ext cx="10157355" cy="5407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Розвиток </a:t>
            </a:r>
            <a:r>
              <a:rPr lang="uk-UA" dirty="0" smtClean="0"/>
              <a:t>дії ( дія 3 )  </a:t>
            </a:r>
            <a:r>
              <a:rPr lang="uk-UA" dirty="0"/>
              <a:t>- </a:t>
            </a:r>
            <a:r>
              <a:rPr lang="uk-UA" dirty="0" err="1"/>
              <a:t>Дорант</a:t>
            </a:r>
            <a:r>
              <a:rPr lang="uk-UA" dirty="0"/>
              <a:t> обманює </a:t>
            </a:r>
            <a:r>
              <a:rPr lang="uk-UA" dirty="0" err="1"/>
              <a:t>Журдена</a:t>
            </a:r>
            <a:r>
              <a:rPr lang="uk-UA" dirty="0"/>
              <a:t>, витрачає його гроші на дорогі подарунки маркізі від свого імені, бо і сам хоче з нею одружитися. Дружина </a:t>
            </a:r>
            <a:r>
              <a:rPr lang="uk-UA" dirty="0" err="1"/>
              <a:t>Журдена</a:t>
            </a:r>
            <a:r>
              <a:rPr lang="uk-UA" dirty="0"/>
              <a:t> хоче видати заміж за </a:t>
            </a:r>
            <a:r>
              <a:rPr lang="uk-UA" dirty="0" err="1"/>
              <a:t>Клеонта</a:t>
            </a:r>
            <a:r>
              <a:rPr lang="uk-UA" dirty="0"/>
              <a:t> свою дочку </a:t>
            </a:r>
            <a:r>
              <a:rPr lang="uk-UA" dirty="0" err="1"/>
              <a:t>Люсіль</a:t>
            </a:r>
            <a:r>
              <a:rPr lang="uk-UA" dirty="0"/>
              <a:t>, у чому їй допомагає служниця Ніколь, закохана в слугу </a:t>
            </a:r>
            <a:r>
              <a:rPr lang="uk-UA" dirty="0" err="1"/>
              <a:t>Клеонта</a:t>
            </a:r>
            <a:r>
              <a:rPr lang="uk-UA" dirty="0"/>
              <a:t> </a:t>
            </a:r>
            <a:r>
              <a:rPr lang="uk-UA" dirty="0" err="1"/>
              <a:t>Ков</a:t>
            </a:r>
            <a:r>
              <a:rPr lang="uk-UA" dirty="0"/>
              <a:t>’‎</a:t>
            </a:r>
            <a:r>
              <a:rPr lang="uk-UA" dirty="0" err="1"/>
              <a:t>єля</a:t>
            </a:r>
            <a:r>
              <a:rPr lang="uk-UA" dirty="0"/>
              <a:t>. </a:t>
            </a:r>
            <a:r>
              <a:rPr lang="uk-UA" dirty="0" err="1"/>
              <a:t>Журден</a:t>
            </a:r>
            <a:r>
              <a:rPr lang="uk-UA" dirty="0"/>
              <a:t> проти шлюбу, бо </a:t>
            </a:r>
            <a:r>
              <a:rPr lang="uk-UA" dirty="0" err="1"/>
              <a:t>Клеонт</a:t>
            </a:r>
            <a:r>
              <a:rPr lang="uk-UA" dirty="0"/>
              <a:t> – міщанин, а не </a:t>
            </a:r>
            <a:r>
              <a:rPr lang="uk-UA" dirty="0" smtClean="0"/>
              <a:t>аристократ.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Кульмінація (дія 4 )  </a:t>
            </a:r>
            <a:r>
              <a:rPr lang="uk-UA" dirty="0"/>
              <a:t>- </a:t>
            </a:r>
            <a:r>
              <a:rPr lang="uk-UA" dirty="0" err="1"/>
              <a:t>Журден</a:t>
            </a:r>
            <a:r>
              <a:rPr lang="uk-UA" dirty="0"/>
              <a:t> залицяється до </a:t>
            </a:r>
            <a:r>
              <a:rPr lang="uk-UA" dirty="0" err="1"/>
              <a:t>Дорімени</a:t>
            </a:r>
            <a:r>
              <a:rPr lang="uk-UA" dirty="0"/>
              <a:t>, але його дружина виганяє гостей. </a:t>
            </a:r>
            <a:r>
              <a:rPr lang="uk-UA" dirty="0" err="1"/>
              <a:t>З’‎являється</a:t>
            </a:r>
            <a:r>
              <a:rPr lang="uk-UA" dirty="0"/>
              <a:t> переодягнений </a:t>
            </a:r>
            <a:r>
              <a:rPr lang="uk-UA" dirty="0" err="1"/>
              <a:t>Ков</a:t>
            </a:r>
            <a:r>
              <a:rPr lang="uk-UA" dirty="0"/>
              <a:t>’‎</a:t>
            </a:r>
            <a:r>
              <a:rPr lang="uk-UA" dirty="0" err="1"/>
              <a:t>єль</a:t>
            </a:r>
            <a:r>
              <a:rPr lang="uk-UA" dirty="0"/>
              <a:t> і каже </a:t>
            </a:r>
            <a:r>
              <a:rPr lang="uk-UA" dirty="0" err="1"/>
              <a:t>Журдену</a:t>
            </a:r>
            <a:r>
              <a:rPr lang="uk-UA" dirty="0"/>
              <a:t>, його доньці має зробити пропозицію син турецького султана, а майбутнього тестя він посвятить у сан «</a:t>
            </a:r>
            <a:r>
              <a:rPr lang="uk-UA" dirty="0" err="1"/>
              <a:t>мамамуші</a:t>
            </a:r>
            <a:r>
              <a:rPr lang="uk-UA" dirty="0"/>
              <a:t>». </a:t>
            </a:r>
            <a:r>
              <a:rPr lang="uk-UA" dirty="0" err="1"/>
              <a:t>Журден</a:t>
            </a:r>
            <a:r>
              <a:rPr lang="uk-UA" dirty="0"/>
              <a:t>  щасливий – він нарешті стане дворянином. Відбувається комічна церемонія, яку проводять «турки», найняті </a:t>
            </a:r>
            <a:r>
              <a:rPr lang="uk-UA" dirty="0" err="1"/>
              <a:t>Клеонтом</a:t>
            </a:r>
            <a:r>
              <a:rPr lang="uk-UA" dirty="0"/>
              <a:t>, і він сам, вдаючи сина турецького </a:t>
            </a:r>
            <a:r>
              <a:rPr lang="uk-UA" dirty="0" smtClean="0"/>
              <a:t>султана.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86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Композиція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ru-RU" dirty="0" err="1" smtClean="0"/>
              <a:t>язка</a:t>
            </a:r>
            <a:r>
              <a:rPr lang="ru-RU" dirty="0" smtClean="0"/>
              <a:t> ( </a:t>
            </a:r>
            <a:r>
              <a:rPr lang="ru-RU" dirty="0" err="1" smtClean="0"/>
              <a:t>дія</a:t>
            </a:r>
            <a:r>
              <a:rPr lang="ru-RU" dirty="0" smtClean="0"/>
              <a:t> 5 )  </a:t>
            </a:r>
            <a:r>
              <a:rPr lang="ru-RU" dirty="0"/>
              <a:t>- Журден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згоду</a:t>
            </a:r>
            <a:r>
              <a:rPr lang="ru-RU" dirty="0"/>
              <a:t> на </a:t>
            </a:r>
            <a:r>
              <a:rPr lang="ru-RU" dirty="0" err="1"/>
              <a:t>шлюб</a:t>
            </a:r>
            <a:r>
              <a:rPr lang="ru-RU" dirty="0"/>
              <a:t> </a:t>
            </a:r>
            <a:r>
              <a:rPr lang="ru-RU" dirty="0" err="1"/>
              <a:t>Люсіль</a:t>
            </a:r>
            <a:r>
              <a:rPr lang="ru-RU" dirty="0"/>
              <a:t> з </a:t>
            </a:r>
            <a:r>
              <a:rPr lang="ru-RU" dirty="0" err="1"/>
              <a:t>Клеонтом</a:t>
            </a:r>
            <a:r>
              <a:rPr lang="ru-RU" dirty="0"/>
              <a:t>, </a:t>
            </a:r>
            <a:r>
              <a:rPr lang="ru-RU" dirty="0" err="1"/>
              <a:t>вважаючи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за </a:t>
            </a:r>
            <a:r>
              <a:rPr lang="ru-RU" dirty="0" err="1"/>
              <a:t>сина</a:t>
            </a:r>
            <a:r>
              <a:rPr lang="ru-RU" dirty="0"/>
              <a:t> </a:t>
            </a:r>
            <a:r>
              <a:rPr lang="ru-RU" dirty="0" err="1"/>
              <a:t>турецького</a:t>
            </a:r>
            <a:r>
              <a:rPr lang="ru-RU" dirty="0"/>
              <a:t> султана. </a:t>
            </a:r>
            <a:r>
              <a:rPr lang="ru-RU" dirty="0" err="1"/>
              <a:t>Ніколь</a:t>
            </a:r>
            <a:r>
              <a:rPr lang="ru-RU" dirty="0"/>
              <a:t> </a:t>
            </a:r>
            <a:r>
              <a:rPr lang="ru-RU" dirty="0" err="1"/>
              <a:t>щаслива</a:t>
            </a:r>
            <a:r>
              <a:rPr lang="ru-RU" dirty="0"/>
              <a:t> з Ков’‎</a:t>
            </a:r>
            <a:r>
              <a:rPr lang="ru-RU" dirty="0" err="1"/>
              <a:t>єлем</a:t>
            </a:r>
            <a:r>
              <a:rPr lang="ru-RU" dirty="0"/>
              <a:t>, а </a:t>
            </a:r>
            <a:r>
              <a:rPr lang="ru-RU" dirty="0" err="1"/>
              <a:t>Дорант</a:t>
            </a:r>
            <a:r>
              <a:rPr lang="ru-RU" dirty="0"/>
              <a:t> </a:t>
            </a:r>
            <a:r>
              <a:rPr lang="ru-RU" dirty="0" err="1"/>
              <a:t>одружується</a:t>
            </a:r>
            <a:r>
              <a:rPr lang="ru-RU" dirty="0"/>
              <a:t> з </a:t>
            </a:r>
            <a:r>
              <a:rPr lang="ru-RU" dirty="0" err="1"/>
              <a:t>Доріменою</a:t>
            </a:r>
            <a:r>
              <a:rPr lang="ru-RU" dirty="0"/>
              <a:t>, </a:t>
            </a:r>
            <a:r>
              <a:rPr lang="ru-RU" dirty="0" err="1"/>
              <a:t>переконавши</a:t>
            </a:r>
            <a:r>
              <a:rPr lang="ru-RU" dirty="0"/>
              <a:t> Журдена,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таємний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відверне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пані</a:t>
            </a:r>
            <a:r>
              <a:rPr lang="ru-RU" dirty="0"/>
              <a:t> Журден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 до </a:t>
            </a:r>
            <a:r>
              <a:rPr lang="ru-RU" dirty="0" err="1"/>
              <a:t>маркізи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щасливі</a:t>
            </a:r>
            <a:r>
              <a:rPr lang="ru-RU" dirty="0"/>
              <a:t> – </a:t>
            </a:r>
            <a:r>
              <a:rPr lang="ru-RU" dirty="0" err="1"/>
              <a:t>переміг</a:t>
            </a:r>
            <a:r>
              <a:rPr lang="ru-RU" dirty="0"/>
              <a:t> </a:t>
            </a:r>
            <a:r>
              <a:rPr lang="ru-RU" dirty="0" err="1"/>
              <a:t>розум</a:t>
            </a:r>
            <a:r>
              <a:rPr lang="ru-RU" dirty="0"/>
              <a:t> над </a:t>
            </a:r>
            <a:r>
              <a:rPr lang="ru-RU" dirty="0" err="1"/>
              <a:t>дурістю</a:t>
            </a:r>
            <a:r>
              <a:rPr lang="ru-RU" dirty="0"/>
              <a:t>. </a:t>
            </a:r>
            <a:r>
              <a:rPr lang="ru-RU" dirty="0" err="1"/>
              <a:t>Комедія</a:t>
            </a:r>
            <a:r>
              <a:rPr lang="ru-RU" dirty="0"/>
              <a:t> </a:t>
            </a:r>
            <a:r>
              <a:rPr lang="ru-RU" dirty="0" err="1"/>
              <a:t>закінчується</a:t>
            </a:r>
            <a:r>
              <a:rPr lang="ru-RU" dirty="0"/>
              <a:t> </a:t>
            </a:r>
            <a:r>
              <a:rPr lang="ru-RU" dirty="0" smtClean="0"/>
              <a:t>балетом.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75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3717875"/>
            <a:ext cx="7008574" cy="1930400"/>
          </a:xfrm>
        </p:spPr>
        <p:txBody>
          <a:bodyPr/>
          <a:lstStyle/>
          <a:p>
            <a:r>
              <a:rPr lang="uk-UA" dirty="0" smtClean="0"/>
              <a:t>Головних героїв 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485900" y="2420888"/>
            <a:ext cx="7008574" cy="1296987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Характеристика 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25206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Характеристика </a:t>
            </a:r>
            <a:r>
              <a:rPr lang="uk-UA" dirty="0" err="1" smtClean="0"/>
              <a:t>Люсіль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Вперта</a:t>
            </a:r>
            <a:r>
              <a:rPr lang="ru-RU" dirty="0"/>
              <a:t>, </a:t>
            </a:r>
            <a:r>
              <a:rPr lang="ru-RU" dirty="0" err="1"/>
              <a:t>закохана</a:t>
            </a:r>
            <a:r>
              <a:rPr lang="ru-RU" dirty="0"/>
              <a:t> в </a:t>
            </a:r>
            <a:r>
              <a:rPr lang="ru-RU" dirty="0" err="1"/>
              <a:t>Клеонта</a:t>
            </a:r>
            <a:r>
              <a:rPr lang="ru-RU" dirty="0"/>
              <a:t>, дочка Журдена. </a:t>
            </a:r>
            <a:r>
              <a:rPr lang="ru-RU" dirty="0" err="1"/>
              <a:t>Люсіль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гарне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, вона любить </a:t>
            </a:r>
            <a:r>
              <a:rPr lang="ru-RU" dirty="0" err="1"/>
              <a:t>Клеонта</a:t>
            </a:r>
            <a:r>
              <a:rPr lang="ru-RU" dirty="0"/>
              <a:t> через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достоїнства</a:t>
            </a:r>
            <a:r>
              <a:rPr lang="ru-RU" dirty="0"/>
              <a:t>. Тому, не </a:t>
            </a:r>
            <a:r>
              <a:rPr lang="ru-RU" dirty="0" err="1"/>
              <a:t>знаючи</a:t>
            </a:r>
            <a:r>
              <a:rPr lang="ru-RU" dirty="0"/>
              <a:t> про </a:t>
            </a:r>
            <a:r>
              <a:rPr lang="ru-RU" dirty="0" err="1"/>
              <a:t>задум</a:t>
            </a:r>
            <a:r>
              <a:rPr lang="ru-RU" dirty="0"/>
              <a:t> </a:t>
            </a:r>
            <a:r>
              <a:rPr lang="ru-RU" dirty="0" err="1"/>
              <a:t>коханого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слуги, </a:t>
            </a:r>
            <a:r>
              <a:rPr lang="ru-RU" dirty="0" err="1"/>
              <a:t>щиро</a:t>
            </a:r>
            <a:r>
              <a:rPr lang="ru-RU" dirty="0"/>
              <a:t> </a:t>
            </a:r>
            <a:r>
              <a:rPr lang="ru-RU" dirty="0" err="1"/>
              <a:t>обурюється</a:t>
            </a:r>
            <a:r>
              <a:rPr lang="ru-RU" dirty="0"/>
              <a:t> і </a:t>
            </a:r>
            <a:r>
              <a:rPr lang="ru-RU" dirty="0" err="1"/>
              <a:t>пручається</a:t>
            </a:r>
            <a:r>
              <a:rPr lang="ru-RU" dirty="0"/>
              <a:t> </a:t>
            </a:r>
            <a:r>
              <a:rPr lang="ru-RU" dirty="0" err="1"/>
              <a:t>спробі</a:t>
            </a:r>
            <a:r>
              <a:rPr lang="ru-RU" dirty="0"/>
              <a:t> батька </a:t>
            </a:r>
            <a:r>
              <a:rPr lang="ru-RU" dirty="0" err="1"/>
              <a:t>видати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за </a:t>
            </a:r>
            <a:r>
              <a:rPr lang="ru-RU" dirty="0" err="1"/>
              <a:t>сина</a:t>
            </a:r>
            <a:r>
              <a:rPr lang="ru-RU" dirty="0"/>
              <a:t> </a:t>
            </a:r>
            <a:r>
              <a:rPr lang="ru-RU" dirty="0" err="1"/>
              <a:t>турецького</a:t>
            </a:r>
            <a:r>
              <a:rPr lang="ru-RU" dirty="0"/>
              <a:t> султана: «</a:t>
            </a:r>
            <a:r>
              <a:rPr lang="ru-RU" dirty="0" err="1"/>
              <a:t>Ні</a:t>
            </a:r>
            <a:r>
              <a:rPr lang="ru-RU" dirty="0"/>
              <a:t>, батюшка, я </a:t>
            </a:r>
            <a:r>
              <a:rPr lang="ru-RU" dirty="0" err="1"/>
              <a:t>вже</a:t>
            </a:r>
            <a:r>
              <a:rPr lang="ru-RU" dirty="0"/>
              <a:t> вам сказала,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яка </a:t>
            </a:r>
            <a:r>
              <a:rPr lang="ru-RU" dirty="0" err="1"/>
              <a:t>примусила</a:t>
            </a:r>
            <a:r>
              <a:rPr lang="ru-RU" dirty="0"/>
              <a:t> б мене </a:t>
            </a:r>
            <a:r>
              <a:rPr lang="ru-RU" dirty="0" err="1"/>
              <a:t>вийти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за кого- | </a:t>
            </a:r>
            <a:r>
              <a:rPr lang="ru-RU" dirty="0" err="1"/>
              <a:t>небудь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Клеонта</a:t>
            </a:r>
            <a:r>
              <a:rPr lang="ru-RU" dirty="0"/>
              <a:t> </a:t>
            </a:r>
            <a:r>
              <a:rPr lang="ru-RU" dirty="0" smtClean="0"/>
              <a:t>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019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Мета уроку:</a:t>
            </a:r>
            <a:endParaRPr lang="uk-UA" sz="4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 Ознайомити з творчістю та життям Жана </a:t>
            </a:r>
            <a:r>
              <a:rPr lang="uk-UA" dirty="0" err="1" smtClean="0"/>
              <a:t>Батіста</a:t>
            </a:r>
            <a:r>
              <a:rPr lang="uk-UA" dirty="0" smtClean="0"/>
              <a:t> Мольєра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 </a:t>
            </a:r>
            <a:r>
              <a:rPr lang="uk-UA" dirty="0" smtClean="0"/>
              <a:t>Засвоєння нових літературних термінів ( гумор, сарказм, іронія та сатира ) 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 Розвивати зв</a:t>
            </a:r>
            <a:r>
              <a:rPr lang="en-US" dirty="0" smtClean="0"/>
              <a:t>’</a:t>
            </a:r>
            <a:r>
              <a:rPr lang="uk-UA" dirty="0" err="1" smtClean="0"/>
              <a:t>язне</a:t>
            </a:r>
            <a:r>
              <a:rPr lang="uk-UA" dirty="0" smtClean="0"/>
              <a:t> мовлення учнів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 </a:t>
            </a:r>
            <a:r>
              <a:rPr lang="uk-UA" dirty="0" smtClean="0"/>
              <a:t>Критично осмислювати біографію авторів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1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Характеристика </a:t>
            </a:r>
            <a:r>
              <a:rPr lang="uk-UA" dirty="0" err="1" smtClean="0"/>
              <a:t>Журдена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Головний </a:t>
            </a:r>
            <a:r>
              <a:rPr lang="uk-UA" dirty="0"/>
              <a:t>герой «Міщанин-шляхтич», для якого бажання стати дворянином – прекрасна мрія. Пристрасно бажаючи здійснити цю мрію, </a:t>
            </a:r>
            <a:r>
              <a:rPr lang="uk-UA" dirty="0" err="1"/>
              <a:t>Журден</a:t>
            </a:r>
            <a:r>
              <a:rPr lang="uk-UA" dirty="0"/>
              <a:t> ні про що не може міркувати розсудливо, тому його дурять всі навколишні, в тому числі вчителі лінгвістики, філософії, танців, фехтування. Однак при всій пристрасті «</a:t>
            </a:r>
            <a:r>
              <a:rPr lang="uk-UA" dirty="0" err="1"/>
              <a:t>одворянитися</a:t>
            </a:r>
            <a:r>
              <a:rPr lang="uk-UA" dirty="0"/>
              <a:t>» </a:t>
            </a:r>
            <a:r>
              <a:rPr lang="uk-UA" dirty="0" err="1"/>
              <a:t>Журден</a:t>
            </a:r>
            <a:r>
              <a:rPr lang="uk-UA" dirty="0"/>
              <a:t> зберігає свою живу натуру і залишається самим собою: даючи гроші в борг, він завжди знає їм рахунок; якщо його розсердити, він лається і б’ється, забуваючи всі великосвітські правила; він прославляє науку за те, що існують голосні й приголосні, приходить в захват від того, що говорить </a:t>
            </a:r>
            <a:r>
              <a:rPr lang="uk-UA" dirty="0" smtClean="0"/>
              <a:t>прозою.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6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Характеристика </a:t>
            </a:r>
            <a:r>
              <a:rPr lang="uk-UA" dirty="0" err="1" smtClean="0"/>
              <a:t>Клеонта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Закоханий </a:t>
            </a:r>
            <a:r>
              <a:rPr lang="uk-UA" dirty="0"/>
              <a:t>в </a:t>
            </a:r>
            <a:r>
              <a:rPr lang="uk-UA" dirty="0" err="1"/>
              <a:t>Люсіль</a:t>
            </a:r>
            <a:r>
              <a:rPr lang="uk-UA" dirty="0"/>
              <a:t>. </a:t>
            </a:r>
            <a:r>
              <a:rPr lang="uk-UA" dirty="0" err="1"/>
              <a:t>Клеонт</a:t>
            </a:r>
            <a:r>
              <a:rPr lang="uk-UA" dirty="0"/>
              <a:t> шляхетний не по походженню, а за характером, він чесний, правдивий, люблячий. </a:t>
            </a:r>
            <a:r>
              <a:rPr lang="uk-UA" dirty="0" err="1"/>
              <a:t>Клеонт</a:t>
            </a:r>
            <a:r>
              <a:rPr lang="uk-UA" dirty="0"/>
              <a:t> впевнений, що тільки душевне благородство людини та її розумна поведінка в суспільстві є істинними. На його думку, всякий обман кидає на людину тінь. В образі </a:t>
            </a:r>
            <a:r>
              <a:rPr lang="uk-UA" dirty="0" err="1"/>
              <a:t>Клеонта</a:t>
            </a:r>
            <a:r>
              <a:rPr lang="uk-UA" dirty="0"/>
              <a:t> втілився ідеал класицизму: </a:t>
            </a:r>
            <a:r>
              <a:rPr lang="uk-UA" dirty="0" err="1"/>
              <a:t>Поправді</a:t>
            </a:r>
            <a:r>
              <a:rPr lang="uk-UA" dirty="0"/>
              <a:t> шляхетною людиною міг бути тільки той, хто у своїй поведінці керувався вимогами розуму, виходив з того, що прийнято було вважати </a:t>
            </a:r>
            <a:r>
              <a:rPr lang="uk-UA" dirty="0" smtClean="0"/>
              <a:t>добром.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90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Характеристика Ніколь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Служниця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домі</a:t>
            </a:r>
            <a:r>
              <a:rPr lang="ru-RU" dirty="0"/>
              <a:t> пана Журдена, </a:t>
            </a:r>
            <a:r>
              <a:rPr lang="ru-RU" dirty="0" err="1"/>
              <a:t>кохана</a:t>
            </a:r>
            <a:r>
              <a:rPr lang="ru-RU" dirty="0"/>
              <a:t> </a:t>
            </a:r>
            <a:r>
              <a:rPr lang="ru-RU" dirty="0" err="1" smtClean="0"/>
              <a:t>Ков’єля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6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Характеристика </a:t>
            </a:r>
            <a:r>
              <a:rPr lang="uk-UA" dirty="0" err="1" smtClean="0"/>
              <a:t>Ков</a:t>
            </a:r>
            <a:r>
              <a:rPr lang="en-US" dirty="0" smtClean="0"/>
              <a:t>’</a:t>
            </a:r>
            <a:r>
              <a:rPr lang="uk-UA" dirty="0" err="1" smtClean="0"/>
              <a:t>єля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Слуга </a:t>
            </a:r>
            <a:r>
              <a:rPr lang="ru-RU" dirty="0" err="1"/>
              <a:t>Клеонта</a:t>
            </a:r>
            <a:r>
              <a:rPr lang="ru-RU" dirty="0"/>
              <a:t>, </a:t>
            </a:r>
            <a:r>
              <a:rPr lang="ru-RU" dirty="0" err="1"/>
              <a:t>закоханий</a:t>
            </a:r>
            <a:r>
              <a:rPr lang="ru-RU" dirty="0"/>
              <a:t> в </a:t>
            </a:r>
            <a:r>
              <a:rPr lang="ru-RU" dirty="0" err="1"/>
              <a:t>Ніколь</a:t>
            </a:r>
            <a:r>
              <a:rPr lang="ru-RU" dirty="0"/>
              <a:t>. 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придумав </a:t>
            </a:r>
            <a:r>
              <a:rPr lang="ru-RU" dirty="0" err="1"/>
              <a:t>виставити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господаря </a:t>
            </a:r>
            <a:r>
              <a:rPr lang="ru-RU" dirty="0" err="1"/>
              <a:t>сином</a:t>
            </a:r>
            <a:r>
              <a:rPr lang="ru-RU" dirty="0"/>
              <a:t> </a:t>
            </a:r>
            <a:r>
              <a:rPr lang="ru-RU" dirty="0" err="1"/>
              <a:t>турецького</a:t>
            </a:r>
            <a:r>
              <a:rPr lang="ru-RU" dirty="0"/>
              <a:t> султана,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коханої</a:t>
            </a:r>
            <a:r>
              <a:rPr lang="ru-RU" dirty="0"/>
              <a:t> </a:t>
            </a:r>
            <a:r>
              <a:rPr lang="ru-RU" dirty="0" err="1"/>
              <a:t>Люсіль</a:t>
            </a:r>
            <a:r>
              <a:rPr lang="ru-RU" dirty="0"/>
              <a:t>, дав </a:t>
            </a:r>
            <a:r>
              <a:rPr lang="ru-RU" dirty="0" err="1"/>
              <a:t>згоду</a:t>
            </a:r>
            <a:r>
              <a:rPr lang="ru-RU" dirty="0"/>
              <a:t> на </a:t>
            </a:r>
            <a:r>
              <a:rPr lang="ru-RU" dirty="0" err="1" smtClean="0"/>
              <a:t>шлюб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02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   Вчителі пана </a:t>
            </a:r>
            <a:r>
              <a:rPr lang="uk-UA" sz="6000" dirty="0" err="1" smtClean="0"/>
              <a:t>Журдена</a:t>
            </a:r>
            <a:r>
              <a:rPr lang="uk-UA" sz="6000" dirty="0" smtClean="0"/>
              <a:t> </a:t>
            </a:r>
            <a:endParaRPr lang="uk-UA" sz="6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 Вчитель музики 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/>
              <a:t> </a:t>
            </a:r>
            <a:r>
              <a:rPr lang="uk-UA" dirty="0" smtClean="0"/>
              <a:t>Вчитель </a:t>
            </a:r>
            <a:r>
              <a:rPr lang="uk-UA" dirty="0" err="1" smtClean="0"/>
              <a:t>фектування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3. Вчитель танців</a:t>
            </a:r>
          </a:p>
          <a:p>
            <a:pPr marL="0" indent="0">
              <a:buNone/>
            </a:pPr>
            <a:r>
              <a:rPr lang="uk-UA" dirty="0" smtClean="0"/>
              <a:t>4. Вчитель філософії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237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7909" y="1498601"/>
            <a:ext cx="6993047" cy="1128689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646140" y="2780928"/>
            <a:ext cx="7008574" cy="1244600"/>
          </a:xfrm>
        </p:spPr>
        <p:txBody>
          <a:bodyPr/>
          <a:lstStyle/>
          <a:p>
            <a:r>
              <a:rPr lang="uk-UA" dirty="0" err="1" smtClean="0"/>
              <a:t>Машовець</a:t>
            </a:r>
            <a:r>
              <a:rPr lang="uk-UA" dirty="0" smtClean="0"/>
              <a:t> Андрій </a:t>
            </a:r>
            <a:r>
              <a:rPr lang="uk-UA" dirty="0" err="1" smtClean="0"/>
              <a:t>сергійович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16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22" y="260648"/>
            <a:ext cx="11783045" cy="1397000"/>
          </a:xfrm>
        </p:spPr>
        <p:txBody>
          <a:bodyPr>
            <a:normAutofit fontScale="90000"/>
          </a:bodyPr>
          <a:lstStyle/>
          <a:p>
            <a:r>
              <a:rPr lang="uk-UA" sz="6000" dirty="0" smtClean="0"/>
              <a:t>Біографія Жана </a:t>
            </a:r>
            <a:r>
              <a:rPr lang="uk-UA" sz="6000" dirty="0" err="1" smtClean="0"/>
              <a:t>Батіста</a:t>
            </a:r>
            <a:r>
              <a:rPr lang="uk-UA" sz="6000" dirty="0" smtClean="0"/>
              <a:t> Мольєра  </a:t>
            </a:r>
            <a:endParaRPr lang="uk-UA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2" y="1652760"/>
            <a:ext cx="2448272" cy="4152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68" y="1628146"/>
            <a:ext cx="4075134" cy="420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1844825"/>
            <a:ext cx="3522360" cy="39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6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Жан </a:t>
            </a:r>
            <a:r>
              <a:rPr lang="uk-UA" sz="6600" dirty="0" err="1" smtClean="0"/>
              <a:t>Батіст</a:t>
            </a:r>
            <a:r>
              <a:rPr lang="uk-UA" sz="6600" dirty="0" smtClean="0"/>
              <a:t> Мольєр</a:t>
            </a:r>
            <a:endParaRPr lang="uk-UA" sz="6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Мольєр (Жан-Батист Поклен)  (1622-1673) – французький комедіограф </a:t>
            </a:r>
            <a:r>
              <a:rPr lang="en-US" dirty="0"/>
              <a:t>XVII </a:t>
            </a:r>
            <a:r>
              <a:rPr lang="uk-UA" dirty="0"/>
              <a:t>століття, творець класичної комедії, за професією актор і директор театру, більш відомого як трупа Мольєра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Мольєра</a:t>
            </a:r>
            <a:r>
              <a:rPr lang="ru-RU" dirty="0"/>
              <a:t> </a:t>
            </a:r>
            <a:r>
              <a:rPr lang="ru-RU" dirty="0" err="1"/>
              <a:t>склалося</a:t>
            </a:r>
            <a:r>
              <a:rPr lang="ru-RU" dirty="0"/>
              <a:t> </a:t>
            </a:r>
            <a:r>
              <a:rPr lang="ru-RU" dirty="0" err="1"/>
              <a:t>щасливо</a:t>
            </a:r>
            <a:r>
              <a:rPr lang="ru-RU" dirty="0"/>
              <a:t>. </a:t>
            </a:r>
            <a:r>
              <a:rPr lang="ru-RU" dirty="0" err="1"/>
              <a:t>Одружився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в 40 </a:t>
            </a:r>
            <a:r>
              <a:rPr lang="ru-RU" dirty="0" err="1"/>
              <a:t>років</a:t>
            </a:r>
            <a:r>
              <a:rPr lang="ru-RU" dirty="0"/>
              <a:t>, але молода дружина </a:t>
            </a:r>
            <a:r>
              <a:rPr lang="ru-RU" dirty="0" err="1"/>
              <a:t>Арманда</a:t>
            </a:r>
            <a:r>
              <a:rPr lang="ru-RU" dirty="0"/>
              <a:t> Бежар </a:t>
            </a:r>
            <a:r>
              <a:rPr lang="ru-RU" dirty="0" err="1"/>
              <a:t>обманювала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 Не </a:t>
            </a:r>
            <a:r>
              <a:rPr lang="ru-RU" dirty="0" err="1"/>
              <a:t>склалася</a:t>
            </a:r>
            <a:r>
              <a:rPr lang="ru-RU" dirty="0"/>
              <a:t> і дружба </a:t>
            </a:r>
            <a:r>
              <a:rPr lang="ru-RU" dirty="0" err="1"/>
              <a:t>його</a:t>
            </a:r>
            <a:r>
              <a:rPr lang="ru-RU" dirty="0"/>
              <a:t> з Жаном Расином.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прем’єри</a:t>
            </a:r>
            <a:r>
              <a:rPr lang="ru-RU" dirty="0"/>
              <a:t> в </a:t>
            </a:r>
            <a:r>
              <a:rPr lang="ru-RU" dirty="0" err="1"/>
              <a:t>театрі</a:t>
            </a:r>
            <a:r>
              <a:rPr lang="ru-RU" dirty="0"/>
              <a:t> </a:t>
            </a:r>
            <a:r>
              <a:rPr lang="ru-RU" dirty="0" err="1"/>
              <a:t>Мольєра</a:t>
            </a:r>
            <a:r>
              <a:rPr lang="ru-RU" dirty="0"/>
              <a:t> </a:t>
            </a:r>
            <a:r>
              <a:rPr lang="ru-RU" dirty="0" err="1"/>
              <a:t>п’єси</a:t>
            </a:r>
            <a:r>
              <a:rPr lang="ru-RU" dirty="0"/>
              <a:t> </a:t>
            </a:r>
            <a:r>
              <a:rPr lang="ru-RU" dirty="0" err="1"/>
              <a:t>Расіна</a:t>
            </a:r>
            <a:r>
              <a:rPr lang="ru-RU" dirty="0"/>
              <a:t> «</a:t>
            </a:r>
            <a:r>
              <a:rPr lang="ru-RU" dirty="0" err="1"/>
              <a:t>Олександр</a:t>
            </a:r>
            <a:r>
              <a:rPr lang="ru-RU" dirty="0"/>
              <a:t> Великий», вона </a:t>
            </a:r>
            <a:r>
              <a:rPr lang="ru-RU" dirty="0" err="1"/>
              <a:t>була</a:t>
            </a:r>
            <a:r>
              <a:rPr lang="ru-RU" dirty="0"/>
              <a:t> передана для постановки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трупі</a:t>
            </a:r>
            <a:r>
              <a:rPr lang="ru-RU" dirty="0"/>
              <a:t>. </a:t>
            </a:r>
            <a:r>
              <a:rPr lang="ru-RU" dirty="0" err="1"/>
              <a:t>Мольєр</a:t>
            </a:r>
            <a:r>
              <a:rPr lang="ru-RU" dirty="0"/>
              <a:t> </a:t>
            </a:r>
            <a:r>
              <a:rPr lang="ru-RU" dirty="0" err="1"/>
              <a:t>сприйняв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як </a:t>
            </a:r>
            <a:r>
              <a:rPr lang="ru-RU" dirty="0" err="1"/>
              <a:t>зраду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23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2564904"/>
            <a:ext cx="10157354" cy="1397000"/>
          </a:xfrm>
        </p:spPr>
        <p:txBody>
          <a:bodyPr/>
          <a:lstStyle/>
          <a:p>
            <a:r>
              <a:rPr lang="uk-UA" dirty="0" smtClean="0"/>
              <a:t>           Питання по біографії: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62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           Питання: </a:t>
            </a:r>
            <a:endParaRPr lang="uk-UA" sz="6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Запитання № 1. В якому році народився Мольєр?</a:t>
            </a:r>
          </a:p>
          <a:p>
            <a:r>
              <a:rPr lang="uk-UA" dirty="0"/>
              <a:t> </a:t>
            </a:r>
            <a:r>
              <a:rPr lang="uk-UA" dirty="0" smtClean="0"/>
              <a:t>Запитання № 2. Де </a:t>
            </a:r>
            <a:r>
              <a:rPr lang="uk-UA" smtClean="0"/>
              <a:t>жив Мольєр?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Запитання № 3. Чи склалося особисте життя Жана </a:t>
            </a:r>
            <a:r>
              <a:rPr lang="uk-UA" dirty="0" err="1" smtClean="0"/>
              <a:t>Батіста</a:t>
            </a:r>
            <a:r>
              <a:rPr lang="uk-UA" dirty="0" smtClean="0"/>
              <a:t> Мольєра? 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 Запитання № 4. Скільки років було коли Мольєр одружився?</a:t>
            </a:r>
          </a:p>
          <a:p>
            <a:r>
              <a:rPr lang="uk-UA" dirty="0"/>
              <a:t> </a:t>
            </a:r>
            <a:r>
              <a:rPr lang="uk-UA" dirty="0" smtClean="0"/>
              <a:t>Запитання № 5. Як звати дружину?</a:t>
            </a:r>
          </a:p>
          <a:p>
            <a:r>
              <a:rPr lang="uk-UA" dirty="0"/>
              <a:t> </a:t>
            </a:r>
            <a:r>
              <a:rPr lang="uk-UA" dirty="0" smtClean="0"/>
              <a:t>Запитання № 6. В якому році  помер Жан </a:t>
            </a:r>
            <a:r>
              <a:rPr lang="uk-UA" dirty="0" err="1" smtClean="0"/>
              <a:t>Батіст</a:t>
            </a:r>
            <a:r>
              <a:rPr lang="uk-UA" dirty="0" smtClean="0"/>
              <a:t> Мольєр?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11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Відповіді на запитання: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 Запитання № 1. 1622 рік</a:t>
            </a:r>
          </a:p>
          <a:p>
            <a:r>
              <a:rPr lang="uk-UA" dirty="0"/>
              <a:t> </a:t>
            </a:r>
            <a:r>
              <a:rPr lang="uk-UA" dirty="0" smtClean="0"/>
              <a:t>Запитання № 2. У Франції </a:t>
            </a:r>
          </a:p>
          <a:p>
            <a:r>
              <a:rPr lang="uk-UA" dirty="0"/>
              <a:t> </a:t>
            </a:r>
            <a:r>
              <a:rPr lang="uk-UA" dirty="0" smtClean="0"/>
              <a:t>Запитання № 3. Ні 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 Запитання № 4. 40 років</a:t>
            </a:r>
          </a:p>
          <a:p>
            <a:r>
              <a:rPr lang="uk-UA" dirty="0"/>
              <a:t> </a:t>
            </a:r>
            <a:r>
              <a:rPr lang="uk-UA" dirty="0" smtClean="0"/>
              <a:t>Запитання № 5. </a:t>
            </a:r>
            <a:r>
              <a:rPr lang="uk-UA" dirty="0" err="1" smtClean="0"/>
              <a:t>Арманда</a:t>
            </a:r>
            <a:r>
              <a:rPr lang="uk-UA" dirty="0" smtClean="0"/>
              <a:t> </a:t>
            </a:r>
          </a:p>
          <a:p>
            <a:r>
              <a:rPr lang="uk-UA" dirty="0"/>
              <a:t> </a:t>
            </a:r>
            <a:r>
              <a:rPr lang="uk-UA" dirty="0" smtClean="0"/>
              <a:t>Запитання № 6. 1673 рік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47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948" y="3717032"/>
            <a:ext cx="6288494" cy="1930400"/>
          </a:xfrm>
        </p:spPr>
        <p:txBody>
          <a:bodyPr/>
          <a:lstStyle/>
          <a:p>
            <a:r>
              <a:rPr lang="uk-UA" dirty="0" smtClean="0"/>
              <a:t>Словничок 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53852" y="2132856"/>
            <a:ext cx="7008574" cy="1296987"/>
          </a:xfrm>
        </p:spPr>
        <p:txBody>
          <a:bodyPr>
            <a:normAutofit/>
          </a:bodyPr>
          <a:lstStyle/>
          <a:p>
            <a:r>
              <a:rPr lang="uk-UA" sz="5400" dirty="0" smtClean="0"/>
              <a:t>    Літературний 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13168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Гумор та іронія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Гумор – це вид комічного, коли серйозне в житті зображується жартівливо, коли про людські вади говориться з добродушною посмішкою.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Іронія – це засіб гумору та сатири, насмішка, виражена у формі похвали, зниження у формі возвеличення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28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0_TF02787940_TF02787940" id="{DAFFC3AE-D374-4A10-9386-786D375C3BDA}" vid="{7CABDC2D-7CEC-4728-933D-DA9DC216C637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зі стосом синіх книг (широкоформатна)</Template>
  <TotalTime>0</TotalTime>
  <Words>1031</Words>
  <Application>Microsoft Office PowerPoint</Application>
  <PresentationFormat>Довільний</PresentationFormat>
  <Paragraphs>80</Paragraphs>
  <Slides>25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Книги 16x9</vt:lpstr>
      <vt:lpstr>«Міщанин-шляхтич». </vt:lpstr>
      <vt:lpstr>Мета уроку:</vt:lpstr>
      <vt:lpstr>Біографія Жана Батіста Мольєра  </vt:lpstr>
      <vt:lpstr>Жан Батіст Мольєр</vt:lpstr>
      <vt:lpstr>           Питання по біографії:</vt:lpstr>
      <vt:lpstr>           Питання: </vt:lpstr>
      <vt:lpstr>           Відповіді на запитання: </vt:lpstr>
      <vt:lpstr>Словничок </vt:lpstr>
      <vt:lpstr>Гумор та іронія </vt:lpstr>
      <vt:lpstr>Сарказм та сатира </vt:lpstr>
      <vt:lpstr>           Історія написання: </vt:lpstr>
      <vt:lpstr>                        Аналіз: </vt:lpstr>
      <vt:lpstr>    Проблематика </vt:lpstr>
      <vt:lpstr>Композиція комедії </vt:lpstr>
      <vt:lpstr>                Композиція </vt:lpstr>
      <vt:lpstr>                  Композиція </vt:lpstr>
      <vt:lpstr>                 Композиція </vt:lpstr>
      <vt:lpstr>Головних героїв </vt:lpstr>
      <vt:lpstr>Характеристика Люсіль </vt:lpstr>
      <vt:lpstr>Характеристика Журдена </vt:lpstr>
      <vt:lpstr>Характеристика Клеонта </vt:lpstr>
      <vt:lpstr>Характеристика Ніколь </vt:lpstr>
      <vt:lpstr>Характеристика Ков’єля </vt:lpstr>
      <vt:lpstr>   Вчителі пана Журдена 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2023-04-29T12:50:29Z</dcterms:created>
  <dcterms:modified xsi:type="dcterms:W3CDTF">2023-04-29T20:01:07Z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