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4" r:id="rId11"/>
    <p:sldId id="267" r:id="rId12"/>
    <p:sldId id="268" r:id="rId13"/>
    <p:sldId id="269" r:id="rId14"/>
    <p:sldId id="273" r:id="rId15"/>
    <p:sldId id="271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A03B3-A1E0-4554-AE86-BC98CF7AEFD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274F76E-5C88-4B3A-93C9-962B142BA893}">
      <dgm:prSet phldrT="[Текст]"/>
      <dgm:spPr/>
      <dgm:t>
        <a:bodyPr/>
        <a:lstStyle/>
        <a:p>
          <a:r>
            <a:rPr lang="uk-UA" dirty="0"/>
            <a:t>Волхв - мудрець</a:t>
          </a:r>
          <a:endParaRPr lang="ru-RU" dirty="0"/>
        </a:p>
      </dgm:t>
    </dgm:pt>
    <dgm:pt modelId="{FE3E812D-EF44-49CB-87E8-FB8EB475D911}" type="parTrans" cxnId="{106F49EC-59E9-46DA-88FF-5546D16FD9D5}">
      <dgm:prSet/>
      <dgm:spPr/>
      <dgm:t>
        <a:bodyPr/>
        <a:lstStyle/>
        <a:p>
          <a:endParaRPr lang="ru-RU"/>
        </a:p>
      </dgm:t>
    </dgm:pt>
    <dgm:pt modelId="{DAFE354C-612E-4B02-9655-6EC4346A8FF2}" type="sibTrans" cxnId="{106F49EC-59E9-46DA-88FF-5546D16FD9D5}">
      <dgm:prSet/>
      <dgm:spPr>
        <a:blipFill>
          <a:blip xmlns:r="http://schemas.openxmlformats.org/officeDocument/2006/relationships" r:embed="rId1"/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D719704F-8198-4BEB-AA30-B78FA6A77418}" type="pres">
      <dgm:prSet presAssocID="{A45A03B3-A1E0-4554-AE86-BC98CF7AEFDD}" presName="Name0" presStyleCnt="0">
        <dgm:presLayoutVars>
          <dgm:chMax val="7"/>
          <dgm:chPref val="7"/>
          <dgm:dir/>
        </dgm:presLayoutVars>
      </dgm:prSet>
      <dgm:spPr/>
    </dgm:pt>
    <dgm:pt modelId="{D9BB9F29-CF64-4846-BCFC-E619C599D1AD}" type="pres">
      <dgm:prSet presAssocID="{A45A03B3-A1E0-4554-AE86-BC98CF7AEFDD}" presName="Name1" presStyleCnt="0"/>
      <dgm:spPr/>
    </dgm:pt>
    <dgm:pt modelId="{4E273FC2-1B25-464C-95F4-8B1AF24EB9D7}" type="pres">
      <dgm:prSet presAssocID="{DAFE354C-612E-4B02-9655-6EC4346A8FF2}" presName="picture_1" presStyleCnt="0"/>
      <dgm:spPr/>
    </dgm:pt>
    <dgm:pt modelId="{529DDE5F-B9EF-48F2-A441-5D533BB53AE3}" type="pres">
      <dgm:prSet presAssocID="{DAFE354C-612E-4B02-9655-6EC4346A8FF2}" presName="pictureRepeatNode" presStyleLbl="alignImgPlace1" presStyleIdx="0" presStyleCnt="1" custScaleX="185847" custScaleY="177587" custLinFactNeighborX="2976" custLinFactNeighborY="2901"/>
      <dgm:spPr/>
    </dgm:pt>
    <dgm:pt modelId="{B10D6F0E-1C78-4AF1-8725-88A16AC33EB3}" type="pres">
      <dgm:prSet presAssocID="{9274F76E-5C88-4B3A-93C9-962B142BA893}" presName="text_1" presStyleLbl="node1" presStyleIdx="0" presStyleCnt="0" custScaleX="238196" custScaleY="136476">
        <dgm:presLayoutVars>
          <dgm:bulletEnabled val="1"/>
        </dgm:presLayoutVars>
      </dgm:prSet>
      <dgm:spPr/>
    </dgm:pt>
  </dgm:ptLst>
  <dgm:cxnLst>
    <dgm:cxn modelId="{5C95E447-4001-4B41-B127-D0D4F6EB5723}" type="presOf" srcId="{DAFE354C-612E-4B02-9655-6EC4346A8FF2}" destId="{529DDE5F-B9EF-48F2-A441-5D533BB53AE3}" srcOrd="0" destOrd="0" presId="urn:microsoft.com/office/officeart/2008/layout/CircularPictureCallout"/>
    <dgm:cxn modelId="{C3D9D569-EAA9-45B6-BA61-E0D1AB0A854B}" type="presOf" srcId="{A45A03B3-A1E0-4554-AE86-BC98CF7AEFDD}" destId="{D719704F-8198-4BEB-AA30-B78FA6A77418}" srcOrd="0" destOrd="0" presId="urn:microsoft.com/office/officeart/2008/layout/CircularPictureCallout"/>
    <dgm:cxn modelId="{2911CF79-4F5D-43A0-8F3A-7D32C9DB4070}" type="presOf" srcId="{9274F76E-5C88-4B3A-93C9-962B142BA893}" destId="{B10D6F0E-1C78-4AF1-8725-88A16AC33EB3}" srcOrd="0" destOrd="0" presId="urn:microsoft.com/office/officeart/2008/layout/CircularPictureCallout"/>
    <dgm:cxn modelId="{106F49EC-59E9-46DA-88FF-5546D16FD9D5}" srcId="{A45A03B3-A1E0-4554-AE86-BC98CF7AEFDD}" destId="{9274F76E-5C88-4B3A-93C9-962B142BA893}" srcOrd="0" destOrd="0" parTransId="{FE3E812D-EF44-49CB-87E8-FB8EB475D911}" sibTransId="{DAFE354C-612E-4B02-9655-6EC4346A8FF2}"/>
    <dgm:cxn modelId="{2F98DB3D-AB5D-4434-948D-FD0F5243F2CA}" type="presParOf" srcId="{D719704F-8198-4BEB-AA30-B78FA6A77418}" destId="{D9BB9F29-CF64-4846-BCFC-E619C599D1AD}" srcOrd="0" destOrd="0" presId="urn:microsoft.com/office/officeart/2008/layout/CircularPictureCallout"/>
    <dgm:cxn modelId="{70058C07-86A0-4E40-B140-6231CCF7328F}" type="presParOf" srcId="{D9BB9F29-CF64-4846-BCFC-E619C599D1AD}" destId="{4E273FC2-1B25-464C-95F4-8B1AF24EB9D7}" srcOrd="0" destOrd="0" presId="urn:microsoft.com/office/officeart/2008/layout/CircularPictureCallout"/>
    <dgm:cxn modelId="{4BEEBFBF-7EDF-42D4-B605-B19F7BB83AD4}" type="presParOf" srcId="{4E273FC2-1B25-464C-95F4-8B1AF24EB9D7}" destId="{529DDE5F-B9EF-48F2-A441-5D533BB53AE3}" srcOrd="0" destOrd="0" presId="urn:microsoft.com/office/officeart/2008/layout/CircularPictureCallout"/>
    <dgm:cxn modelId="{6911C04A-951C-4147-B102-31F1A758B55E}" type="presParOf" srcId="{D9BB9F29-CF64-4846-BCFC-E619C599D1AD}" destId="{B10D6F0E-1C78-4AF1-8725-88A16AC33EB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5B65C-D105-4A83-B465-B5415207D72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D3755BE-EE04-4DD7-B869-7A9AE4F30089}">
      <dgm:prSet phldrT="[Текст]"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ЧУР – один з домашніх богів, охоронець тепла, затишку</a:t>
          </a:r>
          <a:endParaRPr lang="ru-RU" b="1" dirty="0">
            <a:solidFill>
              <a:srgbClr val="FFFF00"/>
            </a:solidFill>
          </a:endParaRPr>
        </a:p>
      </dgm:t>
    </dgm:pt>
    <dgm:pt modelId="{17D7E80F-D939-45EF-B4B9-FA4681095A4F}" type="parTrans" cxnId="{F7B822B5-3297-4844-A89A-7CB197415FD8}">
      <dgm:prSet/>
      <dgm:spPr/>
      <dgm:t>
        <a:bodyPr/>
        <a:lstStyle/>
        <a:p>
          <a:endParaRPr lang="ru-RU"/>
        </a:p>
      </dgm:t>
    </dgm:pt>
    <dgm:pt modelId="{176A7C06-EAC6-4B56-A25E-C414B24441D3}" type="sibTrans" cxnId="{F7B822B5-3297-4844-A89A-7CB197415FD8}">
      <dgm:prSet/>
      <dgm:spPr>
        <a:blipFill>
          <a:blip xmlns:r="http://schemas.openxmlformats.org/officeDocument/2006/relationships" r:embed="rId1"/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2BCA5E3-4659-49B6-8956-0167F19F04DA}" type="pres">
      <dgm:prSet presAssocID="{2675B65C-D105-4A83-B465-B5415207D727}" presName="Name0" presStyleCnt="0">
        <dgm:presLayoutVars>
          <dgm:chMax val="7"/>
          <dgm:chPref val="7"/>
          <dgm:dir/>
        </dgm:presLayoutVars>
      </dgm:prSet>
      <dgm:spPr/>
    </dgm:pt>
    <dgm:pt modelId="{DC480CDC-963A-4B63-94F4-6864E44039E7}" type="pres">
      <dgm:prSet presAssocID="{2675B65C-D105-4A83-B465-B5415207D727}" presName="Name1" presStyleCnt="0"/>
      <dgm:spPr/>
    </dgm:pt>
    <dgm:pt modelId="{476C54E8-BA43-467F-AC42-548889826283}" type="pres">
      <dgm:prSet presAssocID="{176A7C06-EAC6-4B56-A25E-C414B24441D3}" presName="picture_1" presStyleCnt="0"/>
      <dgm:spPr/>
    </dgm:pt>
    <dgm:pt modelId="{83DEA29F-56EC-434F-ADE5-5332E288642E}" type="pres">
      <dgm:prSet presAssocID="{176A7C06-EAC6-4B56-A25E-C414B24441D3}" presName="pictureRepeatNode" presStyleLbl="alignImgPlace1" presStyleIdx="0" presStyleCnt="1" custScaleX="200000" custScaleY="191774" custLinFactNeighborX="-8065" custLinFactNeighborY="-46767"/>
      <dgm:spPr/>
    </dgm:pt>
    <dgm:pt modelId="{404BEC1B-F990-44B2-AA9A-FD44197BD6D5}" type="pres">
      <dgm:prSet presAssocID="{6D3755BE-EE04-4DD7-B869-7A9AE4F30089}" presName="text_1" presStyleLbl="node1" presStyleIdx="0" presStyleCnt="0" custScaleX="233177" custScaleY="197011">
        <dgm:presLayoutVars>
          <dgm:bulletEnabled val="1"/>
        </dgm:presLayoutVars>
      </dgm:prSet>
      <dgm:spPr/>
    </dgm:pt>
  </dgm:ptLst>
  <dgm:cxnLst>
    <dgm:cxn modelId="{CF207104-5E99-4427-8A84-94F981CA2056}" type="presOf" srcId="{176A7C06-EAC6-4B56-A25E-C414B24441D3}" destId="{83DEA29F-56EC-434F-ADE5-5332E288642E}" srcOrd="0" destOrd="0" presId="urn:microsoft.com/office/officeart/2008/layout/CircularPictureCallout"/>
    <dgm:cxn modelId="{D1A8B75A-B2B9-4E79-B8C6-9CAEBDB6C0A0}" type="presOf" srcId="{6D3755BE-EE04-4DD7-B869-7A9AE4F30089}" destId="{404BEC1B-F990-44B2-AA9A-FD44197BD6D5}" srcOrd="0" destOrd="0" presId="urn:microsoft.com/office/officeart/2008/layout/CircularPictureCallout"/>
    <dgm:cxn modelId="{F7B822B5-3297-4844-A89A-7CB197415FD8}" srcId="{2675B65C-D105-4A83-B465-B5415207D727}" destId="{6D3755BE-EE04-4DD7-B869-7A9AE4F30089}" srcOrd="0" destOrd="0" parTransId="{17D7E80F-D939-45EF-B4B9-FA4681095A4F}" sibTransId="{176A7C06-EAC6-4B56-A25E-C414B24441D3}"/>
    <dgm:cxn modelId="{40ACF7B7-9F89-44BA-BEE8-FBC8C2C0F46C}" type="presOf" srcId="{2675B65C-D105-4A83-B465-B5415207D727}" destId="{62BCA5E3-4659-49B6-8956-0167F19F04DA}" srcOrd="0" destOrd="0" presId="urn:microsoft.com/office/officeart/2008/layout/CircularPictureCallout"/>
    <dgm:cxn modelId="{1E2FDDF0-CAAC-4B0C-A192-F82BC96A0C8B}" type="presParOf" srcId="{62BCA5E3-4659-49B6-8956-0167F19F04DA}" destId="{DC480CDC-963A-4B63-94F4-6864E44039E7}" srcOrd="0" destOrd="0" presId="urn:microsoft.com/office/officeart/2008/layout/CircularPictureCallout"/>
    <dgm:cxn modelId="{FCDAA870-1F23-4A07-995B-9C2AFAC39631}" type="presParOf" srcId="{DC480CDC-963A-4B63-94F4-6864E44039E7}" destId="{476C54E8-BA43-467F-AC42-548889826283}" srcOrd="0" destOrd="0" presId="urn:microsoft.com/office/officeart/2008/layout/CircularPictureCallout"/>
    <dgm:cxn modelId="{CDFCE08E-C074-4DDB-9298-21B6794EEC24}" type="presParOf" srcId="{476C54E8-BA43-467F-AC42-548889826283}" destId="{83DEA29F-56EC-434F-ADE5-5332E288642E}" srcOrd="0" destOrd="0" presId="urn:microsoft.com/office/officeart/2008/layout/CircularPictureCallout"/>
    <dgm:cxn modelId="{FB92C172-9F39-4B9F-BCA5-E8DD793BD2F1}" type="presParOf" srcId="{DC480CDC-963A-4B63-94F4-6864E44039E7}" destId="{404BEC1B-F990-44B2-AA9A-FD44197BD6D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DDE5F-B9EF-48F2-A441-5D533BB53AE3}">
      <dsp:nvSpPr>
        <dsp:cNvPr id="0" name=""/>
        <dsp:cNvSpPr/>
      </dsp:nvSpPr>
      <dsp:spPr>
        <a:xfrm>
          <a:off x="266185" y="153634"/>
          <a:ext cx="4921135" cy="470241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1000" b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6F0E-1C78-4AF1-8725-88A16AC33EB3}">
      <dsp:nvSpPr>
        <dsp:cNvPr id="0" name=""/>
        <dsp:cNvSpPr/>
      </dsp:nvSpPr>
      <dsp:spPr>
        <a:xfrm>
          <a:off x="629610" y="2350743"/>
          <a:ext cx="4036679" cy="119255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 dirty="0"/>
            <a:t>Волхв - мудрець</a:t>
          </a:r>
          <a:endParaRPr lang="ru-RU" sz="4200" kern="1200" dirty="0"/>
        </a:p>
      </dsp:txBody>
      <dsp:txXfrm>
        <a:off x="629610" y="2350743"/>
        <a:ext cx="4036679" cy="1192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EA29F-56EC-434F-ADE5-5332E288642E}">
      <dsp:nvSpPr>
        <dsp:cNvPr id="0" name=""/>
        <dsp:cNvSpPr/>
      </dsp:nvSpPr>
      <dsp:spPr>
        <a:xfrm>
          <a:off x="0" y="-4"/>
          <a:ext cx="4865686" cy="466556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2000" b="-1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BEC1B-F990-44B2-AA9A-FD44197BD6D5}">
      <dsp:nvSpPr>
        <dsp:cNvPr id="0" name=""/>
        <dsp:cNvSpPr/>
      </dsp:nvSpPr>
      <dsp:spPr>
        <a:xfrm>
          <a:off x="617537" y="2018772"/>
          <a:ext cx="3630611" cy="158167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FFFF00"/>
              </a:solidFill>
            </a:rPr>
            <a:t>ЧУР – один з домашніх богів, охоронець тепла, затишку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617537" y="2018772"/>
        <a:ext cx="3630611" cy="158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6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3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01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5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23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4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9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5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2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6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6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6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3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8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2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0672-67B7-4AE4-8A45-45CACAA323C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88D3ED-07F0-4E80-BD7D-FE45E4596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CO7ns00dI" TargetMode="External"/><Relationship Id="rId2" Type="http://schemas.openxmlformats.org/officeDocument/2006/relationships/hyperlink" Target="https://www.youtube.com/watch?v=UkYOtj--7kI&amp;t=153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B7CBC-D27D-4D83-AEBA-0F307D943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950" y="1122363"/>
            <a:ext cx="8724900" cy="8016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Сергій Плачинда  «Богатирська застава»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C956B-CAED-4F5B-AE95-2391393F6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8875"/>
            <a:ext cx="9696450" cy="3609975"/>
          </a:xfrm>
        </p:spPr>
        <p:txBody>
          <a:bodyPr>
            <a:normAutofit lnSpcReduction="10000"/>
          </a:bodyPr>
          <a:lstStyle/>
          <a:p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Стисла розповідь про письменника</a:t>
            </a:r>
          </a:p>
          <a:p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Історичне оповідання</a:t>
            </a:r>
          </a:p>
          <a:p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Історична основа твору </a:t>
            </a:r>
          </a:p>
          <a:p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5 клас /Українська література/ урок № 1 </a:t>
            </a:r>
          </a:p>
          <a:p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</a:t>
            </a:r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Підготувала вчитель </a:t>
            </a:r>
          </a:p>
          <a:p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української мови та літератури</a:t>
            </a:r>
          </a:p>
          <a:p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Запорізької ЗШ № 69 Третяк Н.Б. 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30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A4EC9-E864-42E9-A2CE-C46E98D1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11" y="655578"/>
            <a:ext cx="7877175" cy="6808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Словникова робота / пароніми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87643F-BAF1-48E3-B11D-8D2910394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9" y="1514475"/>
            <a:ext cx="5027610" cy="4229227"/>
          </a:xfrm>
        </p:spPr>
        <p:txBody>
          <a:bodyPr/>
          <a:lstStyle/>
          <a:p>
            <a:r>
              <a:rPr lang="uk-UA" b="1" dirty="0"/>
              <a:t>БОГАТИР</a:t>
            </a:r>
            <a:r>
              <a:rPr lang="uk-UA" dirty="0"/>
              <a:t> –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sz="2000" dirty="0"/>
              <a:t>людина надзвичайної сили та відваги</a:t>
            </a:r>
          </a:p>
          <a:p>
            <a:pPr marL="0" indent="0">
              <a:buNone/>
            </a:pPr>
            <a:r>
              <a:rPr lang="uk-UA" sz="2000" dirty="0"/>
              <a:t>                  Князь Святослав </a:t>
            </a:r>
          </a:p>
          <a:p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A48964-0325-4A11-A26F-3396E5B0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0051" y="1600200"/>
            <a:ext cx="4834560" cy="4381500"/>
          </a:xfrm>
        </p:spPr>
        <p:txBody>
          <a:bodyPr/>
          <a:lstStyle/>
          <a:p>
            <a:r>
              <a:rPr lang="uk-UA" b="1" dirty="0"/>
              <a:t>БАГАТИР</a:t>
            </a:r>
            <a:r>
              <a:rPr lang="uk-UA" dirty="0"/>
              <a:t> – </a:t>
            </a:r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sz="2000" dirty="0"/>
              <a:t>заможний чоловік, багатій </a:t>
            </a:r>
          </a:p>
          <a:p>
            <a:pPr marL="0" indent="0">
              <a:buNone/>
            </a:pPr>
            <a:r>
              <a:rPr lang="uk-UA" sz="2000" dirty="0"/>
              <a:t>                             Ілон </a:t>
            </a:r>
            <a:r>
              <a:rPr lang="uk-UA" sz="2000" dirty="0" err="1"/>
              <a:t>Маск</a:t>
            </a:r>
            <a:r>
              <a:rPr lang="uk-UA" sz="2000" dirty="0"/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0F6585-47BD-472F-8222-9E0F2A9EA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8" y="2900362"/>
            <a:ext cx="5069681" cy="337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43E7C-C870-4ECD-9CE1-641775A8A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3" y="2900362"/>
            <a:ext cx="4538306" cy="330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854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E4692-B255-48FA-82A3-0D4CDF61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44" y="323850"/>
            <a:ext cx="10752931" cy="16192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/>
              <a:t>                       Словникова робота </a:t>
            </a:r>
            <a:br>
              <a:rPr lang="uk-UA" dirty="0"/>
            </a:br>
            <a:r>
              <a:rPr lang="uk-UA" dirty="0"/>
              <a:t>    архаїзми  - застарілі слова, що вийшли з        активного вжитку, але мають сучасний відповідник 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136524-810A-4F64-9638-D79CA3F28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499" y="2133600"/>
            <a:ext cx="4638675" cy="3777622"/>
          </a:xfrm>
        </p:spPr>
        <p:txBody>
          <a:bodyPr/>
          <a:lstStyle/>
          <a:p>
            <a:r>
              <a:rPr lang="uk-UA" dirty="0"/>
              <a:t>         </a:t>
            </a:r>
            <a:r>
              <a:rPr lang="uk-UA" sz="2000" dirty="0"/>
              <a:t>Дружина – військо </a:t>
            </a:r>
          </a:p>
          <a:p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D1C360-D77B-40B1-919B-192BFBE66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020" y="2126222"/>
            <a:ext cx="5504592" cy="3950728"/>
          </a:xfrm>
        </p:spPr>
        <p:txBody>
          <a:bodyPr>
            <a:noAutofit/>
          </a:bodyPr>
          <a:lstStyle/>
          <a:p>
            <a:r>
              <a:rPr lang="uk-UA" sz="2000" dirty="0"/>
              <a:t>Тятива – мотузка, що зв’язує кінці лука </a:t>
            </a:r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dirty="0" err="1"/>
              <a:t>Одесную</a:t>
            </a:r>
            <a:r>
              <a:rPr lang="uk-UA" sz="2000" dirty="0"/>
              <a:t> – праворуч</a:t>
            </a:r>
          </a:p>
          <a:p>
            <a:r>
              <a:rPr lang="uk-UA" sz="2000" dirty="0"/>
              <a:t>Десниця – права рука 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060828-CF0F-49F3-B9B4-81C8DDFA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37" y="2914649"/>
            <a:ext cx="3348038" cy="188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C21D63-2F9D-46A5-A46F-FB721D3B4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344" y="2646768"/>
            <a:ext cx="3513625" cy="351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84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1E795-E8A4-4535-AA84-DD8ED39D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19100"/>
            <a:ext cx="10906124" cy="148017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/>
              <a:t>                    Словникова робота </a:t>
            </a:r>
            <a:br>
              <a:rPr lang="uk-UA" dirty="0"/>
            </a:br>
            <a:r>
              <a:rPr lang="uk-UA" dirty="0" err="1"/>
              <a:t>історизми</a:t>
            </a:r>
            <a:r>
              <a:rPr lang="uk-UA" dirty="0"/>
              <a:t> – слова, що називають зниклі предмети чи явища. Не мають відповідників у сучасній мові 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357727-20C3-4693-881F-7FB97FC6D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2133600"/>
            <a:ext cx="5010150" cy="3777622"/>
          </a:xfrm>
        </p:spPr>
        <p:txBody>
          <a:bodyPr/>
          <a:lstStyle/>
          <a:p>
            <a:r>
              <a:rPr lang="ru-RU" sz="2000" dirty="0"/>
              <a:t>                       </a:t>
            </a:r>
            <a:r>
              <a:rPr lang="ru-RU" sz="2000" b="1" dirty="0" err="1"/>
              <a:t>Бійниця</a:t>
            </a:r>
            <a:r>
              <a:rPr lang="ru-RU" sz="2000" dirty="0"/>
              <a:t> – </a:t>
            </a:r>
          </a:p>
          <a:p>
            <a:pPr marL="0" indent="0">
              <a:buNone/>
            </a:pPr>
            <a:r>
              <a:rPr lang="ru-RU" sz="2000" dirty="0"/>
              <a:t>            </a:t>
            </a:r>
            <a:r>
              <a:rPr lang="ru-RU" sz="2000" dirty="0" err="1"/>
              <a:t>отвір</a:t>
            </a:r>
            <a:r>
              <a:rPr lang="ru-RU" sz="2000" dirty="0"/>
              <a:t>, «</a:t>
            </a:r>
            <a:r>
              <a:rPr lang="ru-RU" sz="2000" dirty="0" err="1"/>
              <a:t>вікно</a:t>
            </a:r>
            <a:r>
              <a:rPr lang="ru-RU" sz="2000" dirty="0"/>
              <a:t>» у </a:t>
            </a:r>
            <a:r>
              <a:rPr lang="ru-RU" sz="2000" dirty="0" err="1"/>
              <a:t>мурах</a:t>
            </a:r>
            <a:r>
              <a:rPr lang="ru-RU" sz="2000" dirty="0"/>
              <a:t> </a:t>
            </a:r>
            <a:r>
              <a:rPr lang="ru-RU" sz="2000" dirty="0" err="1"/>
              <a:t>фортеці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8279C23-5963-46A3-A5FC-B65990B1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828" y="2126222"/>
            <a:ext cx="4646783" cy="3777622"/>
          </a:xfrm>
        </p:spPr>
        <p:txBody>
          <a:bodyPr/>
          <a:lstStyle/>
          <a:p>
            <a:r>
              <a:rPr lang="uk-UA" sz="2000" b="1" dirty="0"/>
              <a:t>Било</a:t>
            </a:r>
            <a:r>
              <a:rPr lang="uk-UA" sz="2000" dirty="0"/>
              <a:t> – підвішений брус металу, ударами об який сигналізують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223AB1-3E90-43CA-A2D1-9A4A4CBA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78" y="3429000"/>
            <a:ext cx="3962743" cy="26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AE7D99-82BE-421F-8533-6D1C5E8D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3254101"/>
            <a:ext cx="3714121" cy="278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8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FEFCF-EB51-47DF-B290-EB0271B6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5" y="401749"/>
            <a:ext cx="4998076" cy="8763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/>
              <a:t>  Словникова робота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AF9ADC-0C13-40D7-9FCE-17055BABFE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0FFEB3D-9298-4B33-A617-967C2CFA73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F36BC0E-0A6C-4BC0-AADC-2BC075FFC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640860"/>
              </p:ext>
            </p:extLst>
          </p:nvPr>
        </p:nvGraphicFramePr>
        <p:xfrm>
          <a:off x="981075" y="1600200"/>
          <a:ext cx="5295900" cy="48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FE6C1DF-900D-471A-9C25-AF07089D5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013988"/>
              </p:ext>
            </p:extLst>
          </p:nvPr>
        </p:nvGraphicFramePr>
        <p:xfrm>
          <a:off x="6638925" y="1790700"/>
          <a:ext cx="4865686" cy="466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978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36A26F-DA4D-4178-BA05-56F0134A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624110"/>
            <a:ext cx="5581650" cy="9189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 Словникова робота </a:t>
            </a:r>
            <a:endParaRPr lang="ru-RU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432F7DA-E163-4294-A192-7FA1E235B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1" y="1628775"/>
            <a:ext cx="11268074" cy="4914900"/>
          </a:xfrm>
        </p:spPr>
        <p:txBody>
          <a:bodyPr>
            <a:no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тексті</a:t>
            </a:r>
            <a:r>
              <a:rPr lang="ru-RU" sz="2400" dirty="0"/>
              <a:t> </a:t>
            </a:r>
            <a:r>
              <a:rPr lang="ru-RU" sz="2400" dirty="0" err="1"/>
              <a:t>оповідання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зустрінете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, </a:t>
            </a:r>
          </a:p>
          <a:p>
            <a:pPr marL="0" indent="0">
              <a:buNone/>
            </a:pPr>
            <a:r>
              <a:rPr lang="ru-RU" sz="2400" dirty="0"/>
              <a:t>                          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можене</a:t>
            </a:r>
            <a:r>
              <a:rPr lang="ru-RU" sz="2400" dirty="0"/>
              <a:t> не знати</a:t>
            </a:r>
          </a:p>
          <a:p>
            <a:r>
              <a:rPr lang="ru-RU" sz="2400" dirty="0"/>
              <a:t>на уроках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ми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працювали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словами,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відносяться</a:t>
            </a:r>
            <a:r>
              <a:rPr lang="ru-RU" sz="2400" dirty="0"/>
              <a:t> до </a:t>
            </a:r>
            <a:r>
              <a:rPr lang="ru-RU" sz="2400" dirty="0" err="1"/>
              <a:t>пасивного</a:t>
            </a:r>
            <a:r>
              <a:rPr lang="ru-RU" sz="2400" dirty="0"/>
              <a:t> </a:t>
            </a:r>
            <a:r>
              <a:rPr lang="ru-RU" sz="2400" dirty="0" err="1"/>
              <a:t>словникового</a:t>
            </a:r>
            <a:r>
              <a:rPr lang="ru-RU" sz="2400" dirty="0"/>
              <a:t> запасу (</a:t>
            </a:r>
            <a:r>
              <a:rPr lang="ru-RU" sz="2400" dirty="0" err="1"/>
              <a:t>історизми</a:t>
            </a:r>
            <a:r>
              <a:rPr lang="ru-RU" sz="2400" dirty="0"/>
              <a:t>, </a:t>
            </a:r>
            <a:r>
              <a:rPr lang="ru-RU" sz="2400" dirty="0" err="1"/>
              <a:t>архаїзми</a:t>
            </a:r>
            <a:r>
              <a:rPr lang="ru-RU" sz="2400" dirty="0"/>
              <a:t>)</a:t>
            </a:r>
          </a:p>
          <a:p>
            <a:r>
              <a:rPr lang="ru-RU" sz="2400" dirty="0"/>
              <a:t>говорили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розрізняти</a:t>
            </a:r>
            <a:r>
              <a:rPr lang="ru-RU" sz="2400" dirty="0"/>
              <a:t> слова </a:t>
            </a:r>
            <a:r>
              <a:rPr lang="ru-RU" sz="2400" dirty="0" err="1"/>
              <a:t>пароніми</a:t>
            </a:r>
            <a:r>
              <a:rPr lang="ru-RU" sz="2400" dirty="0"/>
              <a:t>, </a:t>
            </a:r>
            <a:r>
              <a:rPr lang="ru-RU" sz="2400" dirty="0" err="1"/>
              <a:t>з’ясувавати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невідомих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 з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словників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b="1" dirty="0"/>
              <a:t>Не </a:t>
            </a:r>
            <a:r>
              <a:rPr lang="ru-RU" sz="2400" b="1" dirty="0" err="1"/>
              <a:t>бійтесь</a:t>
            </a:r>
            <a:r>
              <a:rPr lang="ru-RU" sz="2400" b="1" dirty="0"/>
              <a:t> </a:t>
            </a:r>
            <a:r>
              <a:rPr lang="ru-RU" sz="2400" b="1" dirty="0" err="1"/>
              <a:t>заглядати</a:t>
            </a:r>
            <a:r>
              <a:rPr lang="ru-RU" sz="2400" b="1" dirty="0"/>
              <a:t> у словник,</a:t>
            </a:r>
            <a:br>
              <a:rPr lang="ru-RU" sz="2400" b="1" dirty="0"/>
            </a:b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пишний</a:t>
            </a:r>
            <a:r>
              <a:rPr lang="ru-RU" sz="2400" b="1" dirty="0"/>
              <a:t> яр, а не </a:t>
            </a:r>
            <a:r>
              <a:rPr lang="ru-RU" sz="2400" b="1" dirty="0" err="1"/>
              <a:t>сумне</a:t>
            </a:r>
            <a:r>
              <a:rPr lang="ru-RU" sz="2400" b="1" dirty="0"/>
              <a:t> </a:t>
            </a:r>
            <a:r>
              <a:rPr lang="ru-RU" sz="2400" b="1" dirty="0" err="1"/>
              <a:t>провалля</a:t>
            </a:r>
            <a:r>
              <a:rPr lang="ru-RU" sz="2400" b="1" dirty="0"/>
              <a:t> (М. </a:t>
            </a:r>
            <a:r>
              <a:rPr lang="ru-RU" sz="2400" b="1" dirty="0" err="1"/>
              <a:t>Рильський</a:t>
            </a:r>
            <a:r>
              <a:rPr lang="ru-RU" sz="2400" b="1" dirty="0"/>
              <a:t>)</a:t>
            </a:r>
          </a:p>
          <a:p>
            <a:pPr marL="0" indent="0" algn="ctr">
              <a:buNone/>
            </a:pPr>
            <a:r>
              <a:rPr lang="ru-RU" sz="2400" dirty="0"/>
              <a:t>Подумайте! Для </a:t>
            </a:r>
            <a:r>
              <a:rPr lang="ru-RU" sz="2400" dirty="0" err="1"/>
              <a:t>чого</a:t>
            </a:r>
            <a:r>
              <a:rPr lang="ru-RU" sz="2400" dirty="0"/>
              <a:t> автор </a:t>
            </a:r>
            <a:r>
              <a:rPr lang="ru-RU" sz="2400" dirty="0" err="1"/>
              <a:t>використовує</a:t>
            </a:r>
            <a:r>
              <a:rPr lang="ru-RU" sz="2400" dirty="0"/>
              <a:t> у </a:t>
            </a:r>
            <a:r>
              <a:rPr lang="ru-RU" sz="2400" dirty="0" err="1"/>
              <a:t>тексті</a:t>
            </a:r>
            <a:r>
              <a:rPr lang="ru-RU" sz="2400" dirty="0"/>
              <a:t> </a:t>
            </a:r>
            <a:r>
              <a:rPr lang="ru-RU" sz="2400" dirty="0" err="1"/>
              <a:t>історизми</a:t>
            </a:r>
            <a:r>
              <a:rPr lang="ru-RU" sz="2400" dirty="0"/>
              <a:t> та </a:t>
            </a:r>
            <a:r>
              <a:rPr lang="ru-RU" sz="2400" dirty="0" err="1"/>
              <a:t>архаїзми</a:t>
            </a:r>
            <a:r>
              <a:rPr lang="ru-RU" sz="2400" dirty="0"/>
              <a:t>?</a:t>
            </a:r>
          </a:p>
          <a:p>
            <a:r>
              <a:rPr lang="ru-RU" sz="2400" dirty="0"/>
              <a:t>            Будьте </a:t>
            </a:r>
            <a:r>
              <a:rPr lang="ru-RU" sz="2400" dirty="0" err="1"/>
              <a:t>уважними</a:t>
            </a:r>
            <a:r>
              <a:rPr lang="ru-RU" sz="2400" dirty="0"/>
              <a:t> та </a:t>
            </a:r>
            <a:r>
              <a:rPr lang="ru-RU" sz="2400" dirty="0" err="1"/>
              <a:t>вдумливими</a:t>
            </a:r>
            <a:r>
              <a:rPr lang="ru-RU" sz="2400" dirty="0"/>
              <a:t> </a:t>
            </a:r>
            <a:r>
              <a:rPr lang="ru-RU" sz="2400" dirty="0" err="1"/>
              <a:t>читачами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002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1B0A-2BF0-442C-A6C3-CA634D30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1" y="342900"/>
            <a:ext cx="9790112" cy="12668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                   підсумуємо </a:t>
            </a:r>
            <a:br>
              <a:rPr lang="uk-UA" dirty="0"/>
            </a:br>
            <a:r>
              <a:rPr lang="uk-UA" dirty="0"/>
              <a:t>що ми дізналися сьогодні на </a:t>
            </a:r>
            <a:r>
              <a:rPr lang="uk-UA" dirty="0" err="1"/>
              <a:t>уроці</a:t>
            </a:r>
            <a:endParaRPr lang="ru-RU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121F477E-8F18-45F9-871C-57CBAF8E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847851"/>
            <a:ext cx="10923587" cy="4543424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Хто такий Сергій Плачинда?</a:t>
            </a:r>
          </a:p>
          <a:p>
            <a:r>
              <a:rPr lang="uk-UA" sz="2000" dirty="0"/>
              <a:t>Яка тематика його творів?</a:t>
            </a:r>
          </a:p>
          <a:p>
            <a:r>
              <a:rPr lang="uk-UA" sz="2000" dirty="0"/>
              <a:t>Який твір називають історичним?</a:t>
            </a:r>
          </a:p>
          <a:p>
            <a:r>
              <a:rPr lang="uk-UA" sz="2000" dirty="0"/>
              <a:t>Яку історичну основу має оповідання «Богатирська застава»?</a:t>
            </a:r>
          </a:p>
          <a:p>
            <a:r>
              <a:rPr lang="uk-UA" sz="2000" dirty="0"/>
              <a:t>Для чого зводили сторожові застави?</a:t>
            </a:r>
          </a:p>
          <a:p>
            <a:r>
              <a:rPr lang="uk-UA" sz="2000" dirty="0"/>
              <a:t>Чи є для вас цікавою тема історичного минулого? Чи треба знати, як жили наші люди раніше? Як боронили свою землю? Для чого нам ці знання? Подумайте!</a:t>
            </a:r>
          </a:p>
          <a:p>
            <a:r>
              <a:rPr lang="uk-UA" sz="2000" dirty="0"/>
              <a:t>Що таке тема художнього твору?</a:t>
            </a:r>
          </a:p>
          <a:p>
            <a:r>
              <a:rPr lang="uk-UA" sz="2000" dirty="0"/>
              <a:t>Яка тема </a:t>
            </a:r>
            <a:r>
              <a:rPr lang="uk-UA" sz="2000" dirty="0" err="1"/>
              <a:t>тема</a:t>
            </a:r>
            <a:r>
              <a:rPr lang="uk-UA" sz="2000" dirty="0"/>
              <a:t> оповідання «Богатирська застава»? </a:t>
            </a:r>
          </a:p>
          <a:p>
            <a:r>
              <a:rPr lang="uk-UA" sz="2000" dirty="0"/>
              <a:t>Що треба робити з невідомими словами? Де шукати значення слів?</a:t>
            </a:r>
          </a:p>
          <a:p>
            <a:r>
              <a:rPr lang="uk-UA" sz="2000" dirty="0"/>
              <a:t>Якщо ви не змогли відповісти на ці запитання, то поверніться до певних слайдів та пошукайте відповідну інформацію) будьте уважними) 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3B408-3439-4F88-A6FE-0FDCFBCC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212" y="1847850"/>
            <a:ext cx="2546733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D50F4-4ADA-41E9-95F9-64748D87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1" y="361950"/>
            <a:ext cx="5457824" cy="9810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  Домашнє завдання </a:t>
            </a:r>
            <a:endParaRPr lang="ru-RU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E2B3730C-5ABA-4178-8B8B-2B73751F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619250"/>
            <a:ext cx="11268074" cy="4876800"/>
          </a:xfrm>
        </p:spPr>
        <p:txBody>
          <a:bodyPr>
            <a:normAutofit/>
          </a:bodyPr>
          <a:lstStyle/>
          <a:p>
            <a:r>
              <a:rPr lang="uk-UA" sz="2400" dirty="0"/>
              <a:t>прочитати оповідання «</a:t>
            </a:r>
            <a:r>
              <a:rPr lang="uk-UA" sz="2400" dirty="0" err="1"/>
              <a:t>Богарирська</a:t>
            </a:r>
            <a:r>
              <a:rPr lang="uk-UA" sz="2400" dirty="0"/>
              <a:t> застава» </a:t>
            </a:r>
            <a:r>
              <a:rPr lang="uk-UA" sz="2400" dirty="0" err="1"/>
              <a:t>ст</a:t>
            </a:r>
            <a:r>
              <a:rPr lang="uk-UA" sz="2400" dirty="0"/>
              <a:t> 99 – 104 </a:t>
            </a:r>
          </a:p>
          <a:p>
            <a:r>
              <a:rPr lang="uk-UA" sz="2400" dirty="0"/>
              <a:t>вміти відповідати на запитання за прочитаним «Поміркуй!»</a:t>
            </a:r>
          </a:p>
          <a:p>
            <a:r>
              <a:rPr lang="uk-UA" sz="2400" dirty="0"/>
              <a:t>прочитати «</a:t>
            </a:r>
            <a:r>
              <a:rPr lang="uk-UA" sz="2400" dirty="0" err="1"/>
              <a:t>Мовна</a:t>
            </a:r>
            <a:r>
              <a:rPr lang="uk-UA" sz="2400" dirty="0"/>
              <a:t> скарбничка» </a:t>
            </a:r>
            <a:r>
              <a:rPr lang="uk-UA" sz="2400" dirty="0" err="1"/>
              <a:t>ст</a:t>
            </a:r>
            <a:r>
              <a:rPr lang="uk-UA" sz="2400" dirty="0"/>
              <a:t> 103</a:t>
            </a:r>
          </a:p>
          <a:p>
            <a:r>
              <a:rPr lang="uk-UA" sz="2400" dirty="0"/>
              <a:t>прочитати матеріал про автора «Літературознавчий клуб» </a:t>
            </a:r>
            <a:r>
              <a:rPr lang="uk-UA" sz="2400" dirty="0" err="1"/>
              <a:t>ст</a:t>
            </a:r>
            <a:r>
              <a:rPr lang="uk-UA" sz="2400" dirty="0"/>
              <a:t> 104 – 105, звернути увагу на літературознавчий словник </a:t>
            </a:r>
          </a:p>
          <a:p>
            <a:r>
              <a:rPr lang="uk-UA" sz="2400" dirty="0"/>
              <a:t>розуміти історичну основу тексту</a:t>
            </a:r>
          </a:p>
          <a:p>
            <a:r>
              <a:rPr lang="uk-UA" sz="2400" dirty="0"/>
              <a:t>знайти на гугл – карті місце подій (біля Києва Білогородка) </a:t>
            </a:r>
          </a:p>
          <a:p>
            <a:r>
              <a:rPr lang="uk-UA" sz="2400" dirty="0"/>
              <a:t>під час читання з’ясовувати значення незрозумілих слів</a:t>
            </a:r>
          </a:p>
          <a:p>
            <a:r>
              <a:rPr lang="ru-RU" sz="2400" dirty="0" err="1"/>
              <a:t>Аудіокнига</a:t>
            </a:r>
            <a:r>
              <a:rPr lang="ru-RU" sz="2400" dirty="0"/>
              <a:t> </a:t>
            </a:r>
            <a:r>
              <a:rPr lang="en-US" sz="2400" dirty="0">
                <a:hlinkClick r:id="rId2"/>
              </a:rPr>
              <a:t>https://www.youtube.com/watch?v=UkYOtj--7kI&amp;t=153s</a:t>
            </a:r>
            <a:r>
              <a:rPr lang="uk-UA" sz="2400" dirty="0"/>
              <a:t> </a:t>
            </a:r>
          </a:p>
          <a:p>
            <a:r>
              <a:rPr lang="uk-UA" sz="2400" dirty="0"/>
              <a:t>Про автора </a:t>
            </a:r>
            <a:r>
              <a:rPr lang="en-US" sz="2400" dirty="0">
                <a:hlinkClick r:id="rId3"/>
              </a:rPr>
              <a:t>https://www.youtube.com/watch?v=9JCO7ns00dI</a:t>
            </a:r>
            <a:r>
              <a:rPr lang="uk-UA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14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1556D3B-B08A-4987-8574-C729B68B0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288" y="207601"/>
            <a:ext cx="8296274" cy="6214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000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126F1-3D91-4A55-96E9-B58ACA18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925" y="624109"/>
            <a:ext cx="5000625" cy="68081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Сьогодні на </a:t>
            </a:r>
            <a:r>
              <a:rPr lang="uk-UA" dirty="0" err="1"/>
              <a:t>уроці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581878-0B29-47FF-B6E2-0C36F3EC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14475"/>
            <a:ext cx="10801349" cy="4719416"/>
          </a:xfrm>
        </p:spPr>
        <p:txBody>
          <a:bodyPr/>
          <a:lstStyle/>
          <a:p>
            <a:r>
              <a:rPr lang="uk-UA" sz="2400" dirty="0"/>
              <a:t>ми дізнаємось про життя та творчість Сергія Плачинди</a:t>
            </a:r>
          </a:p>
          <a:p>
            <a:r>
              <a:rPr lang="uk-UA" sz="2400" dirty="0"/>
              <a:t>про тематику його творів</a:t>
            </a:r>
          </a:p>
          <a:p>
            <a:r>
              <a:rPr lang="uk-UA" sz="2400" dirty="0"/>
              <a:t>поглибимо знання про тему твору</a:t>
            </a:r>
          </a:p>
          <a:p>
            <a:r>
              <a:rPr lang="uk-UA" sz="2400" dirty="0"/>
              <a:t>розберемось, що таке історичне оповідання </a:t>
            </a:r>
          </a:p>
          <a:p>
            <a:r>
              <a:rPr lang="uk-UA" sz="2400" dirty="0"/>
              <a:t>дізнаємось, що є історичною основою для твору «Богатирська застава»</a:t>
            </a:r>
          </a:p>
          <a:p>
            <a:r>
              <a:rPr lang="uk-UA" sz="2400" dirty="0"/>
              <a:t>поринемо у давнину разом з героями твору, співпереживатимемо та хвилюватимемось, радітимемо…..</a:t>
            </a:r>
          </a:p>
          <a:p>
            <a:r>
              <a:rPr lang="uk-UA" sz="2400" dirty="0"/>
              <a:t>будемо збагачувати словниковий запас, розширювати світогляд</a:t>
            </a:r>
          </a:p>
          <a:p>
            <a:r>
              <a:rPr lang="uk-UA" sz="2400" dirty="0"/>
              <a:t>                     СФОРМУЙТЕ ОСОБИСТІ ЦІЛІ 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3D578C-E7F9-4C6F-BBFF-F1FCC1A6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953" y="146447"/>
            <a:ext cx="2602909" cy="252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17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735E2C-E1D4-413E-9AD8-62035F50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7" y="400050"/>
            <a:ext cx="8048625" cy="8477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   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Плачинда</a:t>
            </a:r>
            <a:r>
              <a:rPr lang="ru-RU" dirty="0"/>
              <a:t>  (1928–2013)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0057A2-5E31-4B85-A221-B49DA12C9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343025"/>
            <a:ext cx="8420099" cy="5086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400" dirty="0" err="1"/>
              <a:t>Сергій</a:t>
            </a:r>
            <a:r>
              <a:rPr lang="ru-RU" sz="2400" dirty="0"/>
              <a:t> Петрович </a:t>
            </a:r>
            <a:r>
              <a:rPr lang="ru-RU" sz="2400" dirty="0" err="1"/>
              <a:t>Плачинда</a:t>
            </a:r>
            <a:r>
              <a:rPr lang="ru-RU" sz="2400" dirty="0"/>
              <a:t> (</a:t>
            </a:r>
            <a:r>
              <a:rPr lang="ru-RU" sz="2400" dirty="0" err="1"/>
              <a:t>літературний</a:t>
            </a:r>
            <a:r>
              <a:rPr lang="ru-RU" sz="2400" dirty="0"/>
              <a:t> </a:t>
            </a:r>
            <a:r>
              <a:rPr lang="ru-RU" sz="2400" dirty="0" err="1"/>
              <a:t>псевдонім</a:t>
            </a:r>
            <a:r>
              <a:rPr lang="ru-RU" sz="2400" dirty="0"/>
              <a:t> - </a:t>
            </a:r>
            <a:r>
              <a:rPr lang="ru-RU" sz="2400" dirty="0" err="1"/>
              <a:t>Сергій</a:t>
            </a:r>
            <a:r>
              <a:rPr lang="ru-RU" sz="2400" dirty="0"/>
              <a:t> </a:t>
            </a:r>
            <a:r>
              <a:rPr lang="ru-RU" sz="2400" dirty="0" err="1"/>
              <a:t>Кожухар</a:t>
            </a:r>
            <a:r>
              <a:rPr lang="ru-RU" sz="2400" dirty="0"/>
              <a:t>) —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український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, </a:t>
            </a:r>
            <a:r>
              <a:rPr lang="ru-RU" sz="2400" dirty="0" err="1"/>
              <a:t>прозаїк</a:t>
            </a:r>
            <a:r>
              <a:rPr lang="ru-RU" sz="2400" dirty="0"/>
              <a:t>, </a:t>
            </a:r>
            <a:r>
              <a:rPr lang="ru-RU" sz="2400" dirty="0" err="1"/>
              <a:t>публіцист</a:t>
            </a:r>
            <a:r>
              <a:rPr lang="ru-RU" sz="2400" dirty="0"/>
              <a:t>, </a:t>
            </a:r>
            <a:r>
              <a:rPr lang="ru-RU" sz="2400" dirty="0" err="1"/>
              <a:t>літературний</a:t>
            </a:r>
            <a:r>
              <a:rPr lang="ru-RU" sz="2400" dirty="0"/>
              <a:t> критик, </a:t>
            </a:r>
          </a:p>
          <a:p>
            <a:r>
              <a:rPr lang="ru-RU" sz="2400" dirty="0" err="1"/>
              <a:t>народився</a:t>
            </a:r>
            <a:r>
              <a:rPr lang="ru-RU" sz="2400" dirty="0"/>
              <a:t> 1928р </a:t>
            </a:r>
            <a:r>
              <a:rPr lang="ru-RU" sz="2400" dirty="0" err="1"/>
              <a:t>неподалік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Кропивницького</a:t>
            </a:r>
            <a:endParaRPr lang="ru-RU" sz="2400" dirty="0"/>
          </a:p>
          <a:p>
            <a:r>
              <a:rPr lang="ru-RU" sz="2400" dirty="0"/>
              <a:t>у </a:t>
            </a:r>
            <a:r>
              <a:rPr lang="ru-RU" sz="2400" dirty="0" err="1"/>
              <a:t>дитинстві</a:t>
            </a:r>
            <a:r>
              <a:rPr lang="ru-RU" sz="2400" dirty="0"/>
              <a:t> </a:t>
            </a:r>
            <a:r>
              <a:rPr lang="ru-RU" sz="2400" dirty="0" err="1"/>
              <a:t>Сергій</a:t>
            </a:r>
            <a:r>
              <a:rPr lang="ru-RU" sz="2400" dirty="0"/>
              <a:t> </a:t>
            </a:r>
            <a:r>
              <a:rPr lang="ru-RU" sz="2400" dirty="0" err="1"/>
              <a:t>Плачинда</a:t>
            </a:r>
            <a:r>
              <a:rPr lang="ru-RU" sz="2400" dirty="0"/>
              <a:t> </a:t>
            </a:r>
            <a:r>
              <a:rPr lang="ru-RU" sz="2400" dirty="0" err="1"/>
              <a:t>пізнав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горя, але не </a:t>
            </a:r>
            <a:r>
              <a:rPr lang="ru-RU" sz="2400" dirty="0" err="1"/>
              <a:t>втратив</a:t>
            </a:r>
            <a:r>
              <a:rPr lang="ru-RU" sz="2400" dirty="0"/>
              <a:t> </a:t>
            </a:r>
            <a:r>
              <a:rPr lang="ru-RU" sz="2400" dirty="0" err="1"/>
              <a:t>любові</a:t>
            </a:r>
            <a:r>
              <a:rPr lang="ru-RU" sz="2400" dirty="0"/>
              <a:t> до </a:t>
            </a:r>
            <a:r>
              <a:rPr lang="ru-RU" sz="2400" dirty="0" err="1"/>
              <a:t>світу</a:t>
            </a:r>
            <a:r>
              <a:rPr lang="ru-RU" sz="2400" dirty="0"/>
              <a:t> і людей</a:t>
            </a:r>
          </a:p>
          <a:p>
            <a:r>
              <a:rPr lang="ru-RU" sz="2400" dirty="0"/>
              <a:t>припало </a:t>
            </a:r>
            <a:r>
              <a:rPr lang="ru-RU" sz="2400" dirty="0" err="1"/>
              <a:t>воно</a:t>
            </a:r>
            <a:r>
              <a:rPr lang="ru-RU" sz="2400" dirty="0"/>
              <a:t> на Голодомор і Другу </a:t>
            </a:r>
            <a:r>
              <a:rPr lang="ru-RU" sz="2400" dirty="0" err="1"/>
              <a:t>світову</a:t>
            </a:r>
            <a:r>
              <a:rPr lang="ru-RU" sz="2400" dirty="0"/>
              <a:t> </a:t>
            </a:r>
            <a:r>
              <a:rPr lang="ru-RU" sz="2400" dirty="0" err="1"/>
              <a:t>війну</a:t>
            </a:r>
            <a:endParaRPr lang="ru-RU" sz="2400" dirty="0"/>
          </a:p>
          <a:p>
            <a:r>
              <a:rPr lang="ru-RU" sz="2400" dirty="0" err="1"/>
              <a:t>назавжди</a:t>
            </a:r>
            <a:r>
              <a:rPr lang="ru-RU" sz="2400" dirty="0"/>
              <a:t> </a:t>
            </a:r>
            <a:r>
              <a:rPr lang="ru-RU" sz="2400" dirty="0" err="1"/>
              <a:t>зберіг</a:t>
            </a:r>
            <a:r>
              <a:rPr lang="ru-RU" sz="2400" dirty="0"/>
              <a:t> у </a:t>
            </a:r>
            <a:r>
              <a:rPr lang="ru-RU" sz="2400" dirty="0" err="1"/>
              <a:t>пам’яті</a:t>
            </a:r>
            <a:r>
              <a:rPr lang="ru-RU" sz="2400" dirty="0"/>
              <a:t> </a:t>
            </a:r>
            <a:r>
              <a:rPr lang="ru-RU" sz="2400" dirty="0" err="1"/>
              <a:t>картини</a:t>
            </a:r>
            <a:r>
              <a:rPr lang="ru-RU" sz="2400" dirty="0"/>
              <a:t>, як мама,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відволікти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голодних</a:t>
            </a:r>
            <a:r>
              <a:rPr lang="ru-RU" sz="2400" dirty="0"/>
              <a:t> думок про </a:t>
            </a:r>
            <a:r>
              <a:rPr lang="ru-RU" sz="2400" dirty="0" err="1"/>
              <a:t>їжу</a:t>
            </a:r>
            <a:r>
              <a:rPr lang="ru-RU" sz="2400" dirty="0"/>
              <a:t>, </a:t>
            </a:r>
            <a:r>
              <a:rPr lang="ru-RU" sz="2400" dirty="0" err="1"/>
              <a:t>розповідала</a:t>
            </a:r>
            <a:r>
              <a:rPr lang="ru-RU" sz="2400" dirty="0"/>
              <a:t> </a:t>
            </a:r>
            <a:r>
              <a:rPr lang="ru-RU" sz="2400" dirty="0" err="1"/>
              <a:t>вечорами</a:t>
            </a:r>
            <a:r>
              <a:rPr lang="ru-RU" sz="2400" dirty="0"/>
              <a:t> </a:t>
            </a:r>
            <a:r>
              <a:rPr lang="ru-RU" sz="2400" dirty="0" err="1"/>
              <a:t>казки</a:t>
            </a:r>
            <a:r>
              <a:rPr lang="ru-RU" sz="2400" dirty="0"/>
              <a:t> й </a:t>
            </a:r>
            <a:r>
              <a:rPr lang="ru-RU" sz="2400" dirty="0" err="1"/>
              <a:t>легенди</a:t>
            </a:r>
            <a:r>
              <a:rPr lang="ru-RU" sz="2400" dirty="0"/>
              <a:t> про </a:t>
            </a:r>
            <a:r>
              <a:rPr lang="ru-RU" sz="2400" dirty="0" err="1"/>
              <a:t>Вирій</a:t>
            </a:r>
            <a:r>
              <a:rPr lang="ru-RU" sz="2400" dirty="0"/>
              <a:t>, </a:t>
            </a:r>
            <a:r>
              <a:rPr lang="ru-RU" sz="2400" dirty="0" err="1"/>
              <a:t>Білобога</a:t>
            </a:r>
            <a:r>
              <a:rPr lang="ru-RU" sz="2400" dirty="0"/>
              <a:t> і </a:t>
            </a:r>
            <a:r>
              <a:rPr lang="ru-RU" sz="2400" dirty="0" err="1"/>
              <a:t>Чорнобога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уважає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 «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матері</a:t>
            </a:r>
            <a:r>
              <a:rPr lang="ru-RU" sz="2400" dirty="0"/>
              <a:t>»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E254750C-B35E-4A40-930F-1BFF938357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51" y="1910089"/>
            <a:ext cx="2824199" cy="370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840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8B113FE-CDC1-4664-96C4-47C3A0A1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460677"/>
            <a:ext cx="5810250" cy="762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       Сергій Плачинда </a:t>
            </a:r>
            <a:endParaRPr lang="ru-RU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A33D79B-4765-4A39-A538-F774730ED5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80" y="273653"/>
            <a:ext cx="1648139" cy="265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50B6908-E6AD-458C-AD9A-15A6E2076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8925" y="1409700"/>
            <a:ext cx="8675686" cy="5010150"/>
          </a:xfrm>
        </p:spPr>
        <p:txBody>
          <a:bodyPr>
            <a:norm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повоєнні</a:t>
            </a:r>
            <a:r>
              <a:rPr lang="ru-RU" sz="2400" dirty="0"/>
              <a:t> роки </a:t>
            </a:r>
            <a:r>
              <a:rPr lang="ru-RU" sz="2400" dirty="0" err="1"/>
              <a:t>хлопець</a:t>
            </a:r>
            <a:r>
              <a:rPr lang="ru-RU" sz="2400" dirty="0"/>
              <a:t> </a:t>
            </a:r>
            <a:r>
              <a:rPr lang="ru-RU" sz="2400" dirty="0" err="1"/>
              <a:t>пішов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</a:t>
            </a:r>
            <a:r>
              <a:rPr lang="ru-RU" sz="2400" dirty="0" err="1"/>
              <a:t>механіком</a:t>
            </a:r>
            <a:r>
              <a:rPr lang="ru-RU" sz="2400" dirty="0"/>
              <a:t>  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одночасно</a:t>
            </a:r>
            <a:r>
              <a:rPr lang="ru-RU" sz="2400" dirty="0"/>
              <a:t> </a:t>
            </a:r>
            <a:r>
              <a:rPr lang="ru-RU" sz="2400" dirty="0" err="1"/>
              <a:t>навчався</a:t>
            </a:r>
            <a:r>
              <a:rPr lang="ru-RU" sz="2400" dirty="0"/>
              <a:t> у </a:t>
            </a:r>
            <a:r>
              <a:rPr lang="ru-RU" sz="2400" dirty="0" err="1"/>
              <a:t>середній</a:t>
            </a:r>
            <a:r>
              <a:rPr lang="ru-RU" sz="2400" dirty="0"/>
              <a:t> </a:t>
            </a:r>
            <a:r>
              <a:rPr lang="ru-RU" sz="2400" dirty="0" err="1"/>
              <a:t>школі</a:t>
            </a:r>
            <a:r>
              <a:rPr lang="ru-RU" sz="2400" dirty="0"/>
              <a:t>, </a:t>
            </a:r>
          </a:p>
          <a:p>
            <a:pPr marL="0" indent="0">
              <a:buNone/>
            </a:pPr>
            <a:r>
              <a:rPr lang="ru-RU" sz="2400" dirty="0"/>
              <a:t>     </a:t>
            </a:r>
            <a:r>
              <a:rPr lang="ru-RU" sz="2400" dirty="0" err="1"/>
              <a:t>багато</a:t>
            </a:r>
            <a:r>
              <a:rPr lang="ru-RU" sz="2400" dirty="0"/>
              <a:t> часу проводив у </a:t>
            </a:r>
            <a:r>
              <a:rPr lang="ru-RU" sz="2400" dirty="0" err="1"/>
              <a:t>бібліотеці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співробітником</a:t>
            </a:r>
            <a:r>
              <a:rPr lang="ru-RU" sz="2400" dirty="0"/>
              <a:t> </a:t>
            </a:r>
            <a:r>
              <a:rPr lang="ru-RU" sz="2400" dirty="0" err="1"/>
              <a:t>Кіровоградської</a:t>
            </a:r>
            <a:r>
              <a:rPr lang="ru-RU" sz="2400" dirty="0"/>
              <a:t> </a:t>
            </a:r>
            <a:r>
              <a:rPr lang="ru-RU" sz="2400" dirty="0" err="1"/>
              <a:t>районної</a:t>
            </a:r>
            <a:r>
              <a:rPr lang="ru-RU" sz="2400" dirty="0"/>
              <a:t> </a:t>
            </a:r>
            <a:r>
              <a:rPr lang="ru-RU" sz="2400" dirty="0" err="1"/>
              <a:t>газети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err="1"/>
              <a:t>навчався</a:t>
            </a:r>
            <a:r>
              <a:rPr lang="ru-RU" sz="2400" dirty="0"/>
              <a:t> в </a:t>
            </a:r>
            <a:r>
              <a:rPr lang="ru-RU" sz="2400" dirty="0" err="1"/>
              <a:t>Київському</a:t>
            </a:r>
            <a:r>
              <a:rPr lang="ru-RU" sz="2400" dirty="0"/>
              <a:t> державному </a:t>
            </a:r>
            <a:r>
              <a:rPr lang="ru-RU" sz="2400" dirty="0" err="1"/>
              <a:t>університеті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err="1"/>
              <a:t>присвятив</a:t>
            </a:r>
            <a:r>
              <a:rPr lang="ru-RU" sz="2400" dirty="0"/>
              <a:t> </a:t>
            </a:r>
            <a:r>
              <a:rPr lang="ru-RU" sz="2400" dirty="0" err="1"/>
              <a:t>дослідженням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                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давнини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endParaRPr lang="ru-RU" sz="2400" dirty="0"/>
          </a:p>
          <a:p>
            <a:r>
              <a:rPr lang="ru-RU" sz="2400" dirty="0" err="1"/>
              <a:t>уклав</a:t>
            </a:r>
            <a:r>
              <a:rPr lang="ru-RU" sz="2400" dirty="0"/>
              <a:t> «Словник </a:t>
            </a:r>
            <a:r>
              <a:rPr lang="ru-RU" sz="2400" dirty="0" err="1"/>
              <a:t>давньоукраїнської</a:t>
            </a:r>
            <a:r>
              <a:rPr lang="ru-RU" sz="2400" dirty="0"/>
              <a:t> </a:t>
            </a:r>
            <a:r>
              <a:rPr lang="ru-RU" sz="2400" dirty="0" err="1"/>
              <a:t>міфології</a:t>
            </a:r>
            <a:r>
              <a:rPr lang="ru-RU" sz="2400" dirty="0"/>
              <a:t>»</a:t>
            </a:r>
          </a:p>
          <a:p>
            <a:r>
              <a:rPr lang="ru-RU" sz="2400" dirty="0" err="1"/>
              <a:t>видав</a:t>
            </a:r>
            <a:r>
              <a:rPr lang="ru-RU" sz="2400" dirty="0"/>
              <a:t> «</a:t>
            </a:r>
            <a:r>
              <a:rPr lang="ru-RU" sz="2400" dirty="0" err="1"/>
              <a:t>Міфи</a:t>
            </a:r>
            <a:r>
              <a:rPr lang="ru-RU" sz="2400" dirty="0"/>
              <a:t> і </a:t>
            </a:r>
            <a:r>
              <a:rPr lang="ru-RU" sz="2400" dirty="0" err="1"/>
              <a:t>легенди</a:t>
            </a:r>
            <a:r>
              <a:rPr lang="ru-RU" sz="2400" dirty="0"/>
              <a:t> </a:t>
            </a:r>
            <a:r>
              <a:rPr lang="ru-RU" sz="2400" dirty="0" err="1"/>
              <a:t>Давньої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E0D3BF-9C53-4C7D-9FD9-1B79A4316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" y="199258"/>
            <a:ext cx="1990418" cy="30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FAF57F-DC15-417C-B7A7-CC727BF8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2" y="3533296"/>
            <a:ext cx="2111882" cy="295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00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91490D-79EE-4A36-81A8-96DF41B7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400051"/>
            <a:ext cx="4838700" cy="762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  Сергій Плачинда 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E3CD11-B1B1-404D-8C25-7B3BD9E1F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4" y="1400175"/>
            <a:ext cx="10310812" cy="5057773"/>
          </a:xfrm>
        </p:spPr>
        <p:txBody>
          <a:bodyPr>
            <a:noAutofit/>
          </a:bodyPr>
          <a:lstStyle/>
          <a:p>
            <a:r>
              <a:rPr lang="ru-RU" sz="2400" dirty="0"/>
              <a:t>у 13 </a:t>
            </a:r>
            <a:r>
              <a:rPr lang="ru-RU" sz="2400" dirty="0" err="1"/>
              <a:t>років</a:t>
            </a:r>
            <a:r>
              <a:rPr lang="ru-RU" sz="2400" dirty="0"/>
              <a:t> почав вести </a:t>
            </a:r>
            <a:r>
              <a:rPr lang="ru-RU" sz="2400" dirty="0" err="1"/>
              <a:t>щоденник</a:t>
            </a:r>
            <a:r>
              <a:rPr lang="ru-RU" sz="2400" dirty="0"/>
              <a:t> про </a:t>
            </a:r>
            <a:r>
              <a:rPr lang="ru-RU" sz="2400" dirty="0" err="1"/>
              <a:t>тогочасну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записів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прочитати</a:t>
            </a:r>
            <a:r>
              <a:rPr lang="ru-RU" sz="2400" dirty="0"/>
              <a:t> про </a:t>
            </a:r>
            <a:r>
              <a:rPr lang="ru-RU" sz="2400" dirty="0" err="1"/>
              <a:t>улюбленого</a:t>
            </a:r>
            <a:r>
              <a:rPr lang="ru-RU" sz="2400" dirty="0"/>
              <a:t> </a:t>
            </a:r>
            <a:r>
              <a:rPr lang="ru-RU" sz="2400" dirty="0" err="1"/>
              <a:t>вчителя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 та </a:t>
            </a:r>
            <a:r>
              <a:rPr lang="ru-RU" sz="2400" dirty="0" err="1"/>
              <a:t>географії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розповідав</a:t>
            </a:r>
            <a:r>
              <a:rPr lang="ru-RU" sz="2400" dirty="0"/>
              <a:t> </a:t>
            </a:r>
            <a:r>
              <a:rPr lang="ru-RU" sz="2400" dirty="0" err="1"/>
              <a:t>учням</a:t>
            </a:r>
            <a:r>
              <a:rPr lang="ru-RU" sz="2400" dirty="0"/>
              <a:t> про </a:t>
            </a:r>
            <a:r>
              <a:rPr lang="ru-RU" sz="2400" dirty="0" err="1"/>
              <a:t>кошового</a:t>
            </a:r>
            <a:r>
              <a:rPr lang="ru-RU" sz="2400" dirty="0"/>
              <a:t> </a:t>
            </a:r>
            <a:r>
              <a:rPr lang="ru-RU" sz="2400" dirty="0" err="1"/>
              <a:t>отамана</a:t>
            </a:r>
            <a:r>
              <a:rPr lang="ru-RU" sz="2400" dirty="0"/>
              <a:t> </a:t>
            </a:r>
            <a:r>
              <a:rPr lang="ru-RU" sz="2400" dirty="0" err="1"/>
              <a:t>Запорізької</a:t>
            </a:r>
            <a:r>
              <a:rPr lang="ru-RU" sz="2400" dirty="0"/>
              <a:t> </a:t>
            </a:r>
            <a:r>
              <a:rPr lang="ru-RU" sz="2400" dirty="0" err="1"/>
              <a:t>Січі</a:t>
            </a:r>
            <a:r>
              <a:rPr lang="ru-RU" sz="2400" dirty="0"/>
              <a:t> </a:t>
            </a:r>
            <a:r>
              <a:rPr lang="ru-RU" sz="2400" dirty="0" err="1"/>
              <a:t>Івана</a:t>
            </a:r>
            <a:r>
              <a:rPr lang="ru-RU" sz="2400" dirty="0"/>
              <a:t> </a:t>
            </a:r>
            <a:r>
              <a:rPr lang="ru-RU" sz="2400" dirty="0" err="1"/>
              <a:t>Сірка</a:t>
            </a:r>
            <a:r>
              <a:rPr lang="ru-RU" sz="2400" dirty="0"/>
              <a:t>  </a:t>
            </a:r>
          </a:p>
          <a:p>
            <a:r>
              <a:rPr lang="ru-RU" sz="2400" dirty="0"/>
              <a:t>Усе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цікавився</a:t>
            </a:r>
            <a:r>
              <a:rPr lang="ru-RU" sz="2400" dirty="0"/>
              <a:t> </a:t>
            </a:r>
            <a:r>
              <a:rPr lang="ru-RU" sz="2400" dirty="0" err="1"/>
              <a:t>історією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Його</a:t>
            </a:r>
            <a:r>
              <a:rPr lang="ru-RU" sz="2400" dirty="0"/>
              <a:t> книгу </a:t>
            </a:r>
            <a:r>
              <a:rPr lang="ru-RU" sz="2400" dirty="0" err="1"/>
              <a:t>історичних</a:t>
            </a:r>
            <a:r>
              <a:rPr lang="ru-RU" sz="2400" dirty="0"/>
              <a:t> </a:t>
            </a:r>
            <a:r>
              <a:rPr lang="ru-RU" sz="2400" dirty="0" err="1"/>
              <a:t>повістей</a:t>
            </a:r>
            <a:r>
              <a:rPr lang="ru-RU" sz="2400" dirty="0"/>
              <a:t> «</a:t>
            </a:r>
            <a:r>
              <a:rPr lang="ru-RU" sz="2400" dirty="0" err="1"/>
              <a:t>Неопалима</a:t>
            </a:r>
            <a:r>
              <a:rPr lang="ru-RU" sz="2400" dirty="0"/>
              <a:t> купина»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вилучено</a:t>
            </a:r>
            <a:r>
              <a:rPr lang="ru-RU" sz="2400" dirty="0"/>
              <a:t> з </a:t>
            </a:r>
            <a:r>
              <a:rPr lang="ru-RU" sz="2400" dirty="0" err="1"/>
              <a:t>бібліотек</a:t>
            </a:r>
            <a:r>
              <a:rPr lang="ru-RU" sz="2400" dirty="0"/>
              <a:t> за так званий «</a:t>
            </a:r>
            <a:r>
              <a:rPr lang="ru-RU" sz="2400" dirty="0" err="1"/>
              <a:t>націоналістичний</a:t>
            </a:r>
            <a:r>
              <a:rPr lang="ru-RU" sz="2400" dirty="0"/>
              <a:t> </a:t>
            </a:r>
            <a:r>
              <a:rPr lang="ru-RU" sz="2400" dirty="0" err="1"/>
              <a:t>ухил</a:t>
            </a:r>
            <a:r>
              <a:rPr lang="ru-RU" sz="2400" dirty="0"/>
              <a:t>». </a:t>
            </a:r>
          </a:p>
          <a:p>
            <a:r>
              <a:rPr lang="ru-RU" sz="2400" b="1" dirty="0"/>
              <a:t>Теми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творів</a:t>
            </a:r>
            <a:r>
              <a:rPr lang="ru-RU" sz="2400" b="1" dirty="0"/>
              <a:t> </a:t>
            </a:r>
            <a:r>
              <a:rPr lang="ru-RU" sz="2400" dirty="0"/>
              <a:t>— </a:t>
            </a:r>
            <a:r>
              <a:rPr lang="ru-RU" sz="2400" dirty="0" err="1"/>
              <a:t>Україна</a:t>
            </a:r>
            <a:r>
              <a:rPr lang="ru-RU" sz="2400" dirty="0"/>
              <a:t> та </a:t>
            </a:r>
            <a:r>
              <a:rPr lang="ru-RU" sz="2400" dirty="0" err="1"/>
              <a:t>українці</a:t>
            </a:r>
            <a:r>
              <a:rPr lang="ru-RU" sz="2400" dirty="0"/>
              <a:t>, </a:t>
            </a:r>
            <a:r>
              <a:rPr lang="ru-RU" sz="2400" dirty="0" err="1"/>
              <a:t>давні</a:t>
            </a:r>
            <a:r>
              <a:rPr lang="ru-RU" sz="2400" dirty="0"/>
              <a:t> </a:t>
            </a:r>
            <a:r>
              <a:rPr lang="ru-RU" sz="2400" dirty="0" err="1"/>
              <a:t>вірування</a:t>
            </a:r>
            <a:r>
              <a:rPr lang="ru-RU" sz="2400" dirty="0"/>
              <a:t>, фольклор, </a:t>
            </a:r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.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збірику</a:t>
            </a:r>
            <a:r>
              <a:rPr lang="ru-RU" sz="2400" dirty="0"/>
              <a:t> «Дерево </a:t>
            </a:r>
            <a:r>
              <a:rPr lang="ru-RU" sz="2400" dirty="0" err="1"/>
              <a:t>пам’яті</a:t>
            </a:r>
            <a:r>
              <a:rPr lang="ru-RU" sz="2400" dirty="0"/>
              <a:t>»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зможете</a:t>
            </a:r>
            <a:r>
              <a:rPr lang="ru-RU" sz="2400" dirty="0"/>
              <a:t> </a:t>
            </a:r>
            <a:r>
              <a:rPr lang="ru-RU" sz="2400" dirty="0" err="1"/>
              <a:t>прочитати</a:t>
            </a:r>
            <a:r>
              <a:rPr lang="ru-RU" sz="2400" dirty="0"/>
              <a:t>  </a:t>
            </a:r>
            <a:r>
              <a:rPr lang="ru-RU" sz="2400" dirty="0" err="1"/>
              <a:t>оповідання</a:t>
            </a:r>
            <a:r>
              <a:rPr lang="ru-RU" sz="2400" dirty="0"/>
              <a:t> «</a:t>
            </a:r>
            <a:r>
              <a:rPr lang="ru-RU" sz="2400" dirty="0" err="1"/>
              <a:t>Хлопець</a:t>
            </a:r>
            <a:r>
              <a:rPr lang="ru-RU" sz="2400" dirty="0"/>
              <a:t> з </a:t>
            </a:r>
            <a:r>
              <a:rPr lang="ru-RU" sz="2400" dirty="0" err="1"/>
              <a:t>обротькою</a:t>
            </a:r>
            <a:r>
              <a:rPr lang="ru-RU" sz="2400" dirty="0"/>
              <a:t>», «</a:t>
            </a:r>
            <a:r>
              <a:rPr lang="ru-RU" sz="2400" dirty="0" err="1"/>
              <a:t>Кожум’яки</a:t>
            </a:r>
            <a:r>
              <a:rPr lang="ru-RU" sz="2400" dirty="0"/>
              <a:t>», «</a:t>
            </a:r>
            <a:r>
              <a:rPr lang="ru-RU" sz="2400" dirty="0" err="1"/>
              <a:t>Бгатирська</a:t>
            </a:r>
            <a:r>
              <a:rPr lang="ru-RU" sz="2400" dirty="0"/>
              <a:t> застава»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5603D9A-DA20-4BEE-8B85-E3A72F4C23C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3" t="2631" r="4015" b="7985"/>
          <a:stretch/>
        </p:blipFill>
        <p:spPr>
          <a:xfrm>
            <a:off x="10177461" y="175781"/>
            <a:ext cx="1628775" cy="293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B623EC-ACB2-4245-B3EC-E0102681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61" y="3279606"/>
            <a:ext cx="1781175" cy="285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62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9A3BD-4A77-46F6-B1CE-FB5EC4C8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6" y="561976"/>
            <a:ext cx="4524374" cy="78104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Теорія літератури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89B2A7-0170-44D6-A970-0179BEE67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56679"/>
            <a:ext cx="10239374" cy="1996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600" b="1" dirty="0" err="1"/>
              <a:t>Історичне</a:t>
            </a:r>
            <a:r>
              <a:rPr lang="ru-RU" sz="2600" b="1" dirty="0"/>
              <a:t> </a:t>
            </a:r>
            <a:r>
              <a:rPr lang="ru-RU" sz="2600" b="1" dirty="0" err="1"/>
              <a:t>оповідання</a:t>
            </a:r>
            <a:r>
              <a:rPr lang="ru-RU" sz="2600" b="1" dirty="0"/>
              <a:t> </a:t>
            </a:r>
            <a:r>
              <a:rPr lang="ru-RU" sz="2600" dirty="0"/>
              <a:t>— </a:t>
            </a:r>
          </a:p>
          <a:p>
            <a:pPr marL="0" indent="0">
              <a:buNone/>
            </a:pPr>
            <a:r>
              <a:rPr lang="ru-RU" sz="2600" dirty="0"/>
              <a:t>    невеликий за </a:t>
            </a:r>
            <a:r>
              <a:rPr lang="ru-RU" sz="2600" dirty="0" err="1"/>
              <a:t>обсягом</a:t>
            </a:r>
            <a:r>
              <a:rPr lang="ru-RU" sz="2600" dirty="0"/>
              <a:t> </a:t>
            </a:r>
            <a:r>
              <a:rPr lang="ru-RU" sz="2600" dirty="0" err="1"/>
              <a:t>прозовий</a:t>
            </a:r>
            <a:r>
              <a:rPr lang="ru-RU" sz="2600" dirty="0"/>
              <a:t> </a:t>
            </a:r>
            <a:r>
              <a:rPr lang="ru-RU" sz="2600" dirty="0" err="1"/>
              <a:t>твір</a:t>
            </a:r>
            <a:r>
              <a:rPr lang="ru-RU" sz="2600" dirty="0"/>
              <a:t> на </a:t>
            </a:r>
            <a:r>
              <a:rPr lang="ru-RU" sz="2600" dirty="0" err="1"/>
              <a:t>історичну</a:t>
            </a:r>
            <a:r>
              <a:rPr lang="ru-RU" sz="2600" dirty="0"/>
              <a:t> тему.</a:t>
            </a:r>
          </a:p>
          <a:p>
            <a:r>
              <a:rPr lang="ru-RU" sz="2600" dirty="0" err="1"/>
              <a:t>Історичне</a:t>
            </a:r>
            <a:r>
              <a:rPr lang="ru-RU" sz="2600" dirty="0"/>
              <a:t> </a:t>
            </a:r>
            <a:r>
              <a:rPr lang="ru-RU" sz="2600" dirty="0" err="1"/>
              <a:t>оповідання</a:t>
            </a:r>
            <a:r>
              <a:rPr lang="ru-RU" sz="2600" dirty="0"/>
              <a:t> «</a:t>
            </a:r>
            <a:r>
              <a:rPr lang="ru-RU" sz="2600" dirty="0" err="1"/>
              <a:t>Богатирська</a:t>
            </a:r>
            <a:r>
              <a:rPr lang="ru-RU" sz="2600" dirty="0"/>
              <a:t> застава» </a:t>
            </a:r>
            <a:r>
              <a:rPr lang="ru-RU" sz="2600" dirty="0" err="1"/>
              <a:t>постало</a:t>
            </a:r>
            <a:r>
              <a:rPr lang="ru-RU" sz="2600" dirty="0"/>
              <a:t> на </a:t>
            </a:r>
            <a:r>
              <a:rPr lang="ru-RU" sz="2600" dirty="0" err="1"/>
              <a:t>основі</a:t>
            </a:r>
            <a:r>
              <a:rPr lang="ru-RU" sz="2600" dirty="0"/>
              <a:t> </a:t>
            </a:r>
            <a:r>
              <a:rPr lang="ru-RU" sz="2600" dirty="0" err="1"/>
              <a:t>опрацювання</a:t>
            </a:r>
            <a:r>
              <a:rPr lang="ru-RU" sz="2600" dirty="0"/>
              <a:t> автором </a:t>
            </a:r>
            <a:r>
              <a:rPr lang="ru-RU" sz="2600" dirty="0" err="1"/>
              <a:t>уривка</a:t>
            </a:r>
            <a:r>
              <a:rPr lang="ru-RU" sz="2600" dirty="0"/>
              <a:t> </a:t>
            </a:r>
            <a:r>
              <a:rPr lang="ru-RU" sz="2600" dirty="0" err="1"/>
              <a:t>літопису</a:t>
            </a:r>
            <a:r>
              <a:rPr lang="ru-RU" sz="2600" dirty="0"/>
              <a:t> </a:t>
            </a:r>
            <a:r>
              <a:rPr lang="ru-RU" sz="2600" b="1" dirty="0"/>
              <a:t>«</a:t>
            </a:r>
            <a:r>
              <a:rPr lang="ru-RU" sz="2600" b="1" dirty="0" err="1"/>
              <a:t>Повість</a:t>
            </a:r>
            <a:r>
              <a:rPr lang="ru-RU" sz="2600" b="1" dirty="0"/>
              <a:t> </a:t>
            </a:r>
            <a:r>
              <a:rPr lang="ru-RU" sz="2600" b="1" dirty="0" err="1"/>
              <a:t>минулих</a:t>
            </a:r>
            <a:r>
              <a:rPr lang="ru-RU" sz="2600" b="1" dirty="0"/>
              <a:t> </a:t>
            </a:r>
            <a:r>
              <a:rPr lang="ru-RU" sz="2600" b="1" dirty="0" err="1"/>
              <a:t>літ</a:t>
            </a:r>
            <a:r>
              <a:rPr lang="ru-RU" sz="2600" b="1" dirty="0"/>
              <a:t>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3F76C6B-9331-45A8-9DF0-087D24A2D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90876" y="3622486"/>
            <a:ext cx="5200649" cy="29236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5D9B08-52D3-441A-AAF5-081D2D5F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0" y="281645"/>
            <a:ext cx="207102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338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F02AA-A501-4552-9747-C90065A9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285751"/>
            <a:ext cx="6353176" cy="12382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   Історична основа твору</a:t>
            </a:r>
            <a:br>
              <a:rPr lang="uk-UA" dirty="0"/>
            </a:br>
            <a:r>
              <a:rPr lang="uk-UA" dirty="0"/>
              <a:t>    «Богатирська застава»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80C9A2-DAF9-4D3B-A8BD-9452CD753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5" y="1714500"/>
            <a:ext cx="11496676" cy="4743449"/>
          </a:xfrm>
        </p:spPr>
        <p:txBody>
          <a:bodyPr>
            <a:noAutofit/>
          </a:bodyPr>
          <a:lstStyle/>
          <a:p>
            <a:r>
              <a:rPr lang="uk-UA" sz="2400" dirty="0"/>
              <a:t>автор розповідає про події, що відбувалися </a:t>
            </a:r>
          </a:p>
          <a:p>
            <a:pPr marL="0" indent="0">
              <a:buNone/>
            </a:pPr>
            <a:r>
              <a:rPr lang="uk-UA" sz="2400" dirty="0"/>
              <a:t>                         понад1000 років тому</a:t>
            </a:r>
          </a:p>
          <a:p>
            <a:r>
              <a:rPr lang="uk-UA" sz="2400" dirty="0"/>
              <a:t>йдеться про </a:t>
            </a:r>
            <a:r>
              <a:rPr lang="uk-UA" sz="2400" b="1" dirty="0"/>
              <a:t>облогу Білгорода </a:t>
            </a:r>
            <a:r>
              <a:rPr lang="uk-UA" sz="2400" dirty="0"/>
              <a:t>(передмістя Києва) </a:t>
            </a:r>
          </a:p>
          <a:p>
            <a:pPr marL="0" indent="0">
              <a:buNone/>
            </a:pPr>
            <a:r>
              <a:rPr lang="uk-UA" sz="2400" dirty="0"/>
              <a:t>    печенігами за часів київського князя Володимира Святославовича                                        (згадки про це збереглися в різних джерелах)</a:t>
            </a:r>
          </a:p>
          <a:p>
            <a:r>
              <a:rPr lang="uk-UA" sz="2400" dirty="0"/>
              <a:t>для захисту від набігів кочових племен князь Володимир наказав      спорудити низку укріплень – «богатирських застав»</a:t>
            </a:r>
          </a:p>
          <a:p>
            <a:r>
              <a:rPr lang="uk-UA" sz="2400" dirty="0"/>
              <a:t>одна з таких фортець – </a:t>
            </a:r>
            <a:r>
              <a:rPr lang="uk-UA" sz="2400" b="1" dirty="0"/>
              <a:t>БІЛГОРОДСЬКА ЗАСТАВА </a:t>
            </a:r>
            <a:r>
              <a:rPr lang="uk-UA" sz="2400" dirty="0"/>
              <a:t>992 року</a:t>
            </a:r>
          </a:p>
          <a:p>
            <a:r>
              <a:rPr lang="ru-RU" sz="2400" dirty="0" err="1"/>
              <a:t>завдання</a:t>
            </a:r>
            <a:r>
              <a:rPr lang="ru-RU" sz="2400" dirty="0"/>
              <a:t> застав: </a:t>
            </a:r>
            <a:r>
              <a:rPr lang="ru-RU" sz="2400" dirty="0" err="1"/>
              <a:t>повідомляти</a:t>
            </a:r>
            <a:r>
              <a:rPr lang="ru-RU" sz="2400" dirty="0"/>
              <a:t> про напади, </a:t>
            </a:r>
          </a:p>
          <a:p>
            <a:pPr marL="0" indent="0">
              <a:buNone/>
            </a:pPr>
            <a:r>
              <a:rPr lang="ru-RU" sz="2400" dirty="0"/>
              <a:t>                                   </a:t>
            </a:r>
            <a:r>
              <a:rPr lang="ru-RU" sz="2400" dirty="0" err="1"/>
              <a:t>надавати</a:t>
            </a:r>
            <a:r>
              <a:rPr lang="ru-RU" sz="2400" dirty="0"/>
              <a:t> </a:t>
            </a:r>
            <a:r>
              <a:rPr lang="ru-RU" sz="2400" dirty="0" err="1"/>
              <a:t>прихисток</a:t>
            </a:r>
            <a:r>
              <a:rPr lang="ru-RU" sz="2400" dirty="0"/>
              <a:t> </a:t>
            </a:r>
            <a:r>
              <a:rPr lang="ru-RU" sz="2400" dirty="0" err="1"/>
              <a:t>мешканцям</a:t>
            </a:r>
            <a:r>
              <a:rPr lang="ru-RU" sz="2400" dirty="0"/>
              <a:t> 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3162596F-5667-4548-9AC5-76D6DEEE7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83775" y="222757"/>
            <a:ext cx="2751026" cy="3047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453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482D9-8C32-4EAC-9139-1E2F0C3B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5" y="624110"/>
            <a:ext cx="9810750" cy="12046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Історична основа твору  </a:t>
            </a:r>
            <a:br>
              <a:rPr lang="uk-UA" dirty="0"/>
            </a:br>
            <a:r>
              <a:rPr lang="uk-UA" dirty="0"/>
              <a:t>                        напади кочових племен</a:t>
            </a:r>
            <a:endParaRPr lang="ru-RU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236CD36-7C81-40A1-B13F-9C5618812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596" y="2343149"/>
            <a:ext cx="5719103" cy="3239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4CD14B0-C14D-489D-83E7-CD23A5524F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23870" y="2343148"/>
            <a:ext cx="4329906" cy="3239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214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1A774-67E6-450D-BD8F-08408FA7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510918"/>
            <a:ext cx="4457700" cy="9094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Теорія літератури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C875F8-791E-4529-8DD7-5124A113C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7" y="1638299"/>
            <a:ext cx="7735238" cy="4867275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/>
              <a:t>Тема </a:t>
            </a:r>
            <a:r>
              <a:rPr lang="ru-RU" sz="4200" b="1" dirty="0" err="1"/>
              <a:t>художнього</a:t>
            </a:r>
            <a:r>
              <a:rPr lang="ru-RU" sz="4200" b="1" dirty="0"/>
              <a:t> </a:t>
            </a:r>
            <a:r>
              <a:rPr lang="ru-RU" sz="4200" b="1" dirty="0" err="1"/>
              <a:t>твору</a:t>
            </a:r>
            <a:r>
              <a:rPr lang="ru-RU" sz="4200" b="1" dirty="0"/>
              <a:t> </a:t>
            </a:r>
            <a:r>
              <a:rPr lang="ru-RU" sz="4200" dirty="0"/>
              <a:t>— </a:t>
            </a:r>
            <a:r>
              <a:rPr lang="ru-RU" sz="4200" dirty="0" err="1"/>
              <a:t>змальовані</a:t>
            </a:r>
            <a:r>
              <a:rPr lang="ru-RU" sz="4200" dirty="0"/>
              <a:t> у </a:t>
            </a:r>
            <a:r>
              <a:rPr lang="ru-RU" sz="4200" dirty="0" err="1"/>
              <a:t>творі</a:t>
            </a:r>
            <a:r>
              <a:rPr lang="ru-RU" sz="4200" dirty="0"/>
              <a:t> </a:t>
            </a:r>
            <a:r>
              <a:rPr lang="ru-RU" sz="4200" dirty="0" err="1"/>
              <a:t>події</a:t>
            </a:r>
            <a:r>
              <a:rPr lang="ru-RU" sz="4200" dirty="0"/>
              <a:t>, </a:t>
            </a:r>
            <a:r>
              <a:rPr lang="ru-RU" sz="4200" dirty="0" err="1"/>
              <a:t>життєві</a:t>
            </a:r>
            <a:r>
              <a:rPr lang="ru-RU" sz="4200" dirty="0"/>
              <a:t> </a:t>
            </a:r>
            <a:r>
              <a:rPr lang="ru-RU" sz="4200" dirty="0" err="1"/>
              <a:t>явища</a:t>
            </a:r>
            <a:r>
              <a:rPr lang="ru-RU" sz="4200" dirty="0"/>
              <a:t>, </a:t>
            </a:r>
            <a:r>
              <a:rPr lang="ru-RU" sz="4200" dirty="0" err="1"/>
              <a:t>які</a:t>
            </a:r>
            <a:r>
              <a:rPr lang="ru-RU" sz="4200" dirty="0"/>
              <a:t> </a:t>
            </a:r>
            <a:r>
              <a:rPr lang="ru-RU" sz="4200" dirty="0" err="1"/>
              <a:t>розкривають</a:t>
            </a:r>
            <a:r>
              <a:rPr lang="ru-RU" sz="4200" dirty="0"/>
              <a:t> </a:t>
            </a:r>
            <a:r>
              <a:rPr lang="ru-RU" sz="4200" dirty="0" err="1"/>
              <a:t>порушену</a:t>
            </a:r>
            <a:r>
              <a:rPr lang="ru-RU" sz="4200" dirty="0"/>
              <a:t> автором/</a:t>
            </a:r>
            <a:r>
              <a:rPr lang="ru-RU" sz="4200" dirty="0" err="1"/>
              <a:t>авторкою</a:t>
            </a:r>
            <a:r>
              <a:rPr lang="ru-RU" sz="4200" dirty="0"/>
              <a:t> проблему; </a:t>
            </a:r>
          </a:p>
          <a:p>
            <a:pPr marL="0" indent="0">
              <a:buNone/>
            </a:pPr>
            <a:r>
              <a:rPr lang="ru-RU" sz="4200" dirty="0"/>
              <a:t>                   </a:t>
            </a:r>
            <a:r>
              <a:rPr lang="ru-RU" sz="4200" dirty="0" err="1"/>
              <a:t>відповідь</a:t>
            </a:r>
            <a:r>
              <a:rPr lang="ru-RU" sz="4200" dirty="0"/>
              <a:t> на </a:t>
            </a:r>
            <a:r>
              <a:rPr lang="ru-RU" sz="4200" dirty="0" err="1"/>
              <a:t>запитання</a:t>
            </a:r>
            <a:r>
              <a:rPr lang="ru-RU" sz="4200" dirty="0"/>
              <a:t> </a:t>
            </a:r>
            <a:r>
              <a:rPr lang="ru-RU" sz="4200" b="1" dirty="0"/>
              <a:t>«про </a:t>
            </a:r>
            <a:r>
              <a:rPr lang="ru-RU" sz="4200" b="1" dirty="0" err="1"/>
              <a:t>що</a:t>
            </a:r>
            <a:r>
              <a:rPr lang="ru-RU" sz="4200" b="1" dirty="0"/>
              <a:t> </a:t>
            </a:r>
            <a:r>
              <a:rPr lang="ru-RU" sz="4200" b="1" dirty="0" err="1"/>
              <a:t>твір</a:t>
            </a:r>
            <a:r>
              <a:rPr lang="ru-RU" sz="4200" b="1" dirty="0"/>
              <a:t>?»</a:t>
            </a:r>
          </a:p>
          <a:p>
            <a:pPr marL="0" indent="0">
              <a:buNone/>
            </a:pPr>
            <a:endParaRPr lang="ru-RU" sz="4200" b="1" dirty="0"/>
          </a:p>
          <a:p>
            <a:endParaRPr lang="ru-RU" sz="3800" dirty="0"/>
          </a:p>
          <a:p>
            <a:r>
              <a:rPr lang="ru-RU" sz="3800" dirty="0"/>
              <a:t>«</a:t>
            </a:r>
            <a:r>
              <a:rPr lang="ru-RU" sz="3800" dirty="0" err="1"/>
              <a:t>Богатирська</a:t>
            </a:r>
            <a:r>
              <a:rPr lang="ru-RU" sz="3800" dirty="0"/>
              <a:t> застава» — </a:t>
            </a:r>
            <a:r>
              <a:rPr lang="ru-RU" sz="3800" dirty="0" err="1"/>
              <a:t>це</a:t>
            </a:r>
            <a:r>
              <a:rPr lang="ru-RU" sz="3800" dirty="0"/>
              <a:t> </a:t>
            </a:r>
            <a:r>
              <a:rPr lang="ru-RU" sz="3800" dirty="0" err="1"/>
              <a:t>оповідь</a:t>
            </a:r>
            <a:r>
              <a:rPr lang="ru-RU" sz="3800" dirty="0"/>
              <a:t> про </a:t>
            </a:r>
            <a:r>
              <a:rPr lang="ru-RU" sz="3800" dirty="0" err="1"/>
              <a:t>мужнє</a:t>
            </a:r>
            <a:r>
              <a:rPr lang="ru-RU" sz="3800" dirty="0"/>
              <a:t> </a:t>
            </a:r>
            <a:r>
              <a:rPr lang="ru-RU" sz="3800" dirty="0" err="1"/>
              <a:t>протистояння</a:t>
            </a:r>
            <a:r>
              <a:rPr lang="ru-RU" sz="3800" dirty="0"/>
              <a:t> </a:t>
            </a:r>
            <a:r>
              <a:rPr lang="ru-RU" sz="3800" dirty="0" err="1"/>
              <a:t>білгородців</a:t>
            </a:r>
            <a:r>
              <a:rPr lang="ru-RU" sz="3800" dirty="0"/>
              <a:t> </a:t>
            </a:r>
            <a:r>
              <a:rPr lang="ru-RU" sz="3800" dirty="0" err="1"/>
              <a:t>печенігам</a:t>
            </a:r>
            <a:r>
              <a:rPr lang="ru-RU" sz="3800" dirty="0"/>
              <a:t> і </a:t>
            </a:r>
            <a:r>
              <a:rPr lang="ru-RU" sz="3800" dirty="0" err="1"/>
              <a:t>мудрість</a:t>
            </a:r>
            <a:r>
              <a:rPr lang="ru-RU" sz="3800" dirty="0"/>
              <a:t> </a:t>
            </a:r>
            <a:r>
              <a:rPr lang="ru-RU" sz="3800" dirty="0" err="1"/>
              <a:t>воїна</a:t>
            </a:r>
            <a:r>
              <a:rPr lang="ru-RU" sz="3800" dirty="0"/>
              <a:t> </a:t>
            </a:r>
            <a:r>
              <a:rPr lang="ru-RU" sz="3800" dirty="0" err="1"/>
              <a:t>Будимира</a:t>
            </a:r>
            <a:r>
              <a:rPr lang="ru-RU" sz="3800" dirty="0"/>
              <a:t> </a:t>
            </a:r>
          </a:p>
          <a:p>
            <a:r>
              <a:rPr lang="ru-RU" sz="3800" dirty="0" err="1"/>
              <a:t>він</a:t>
            </a:r>
            <a:r>
              <a:rPr lang="ru-RU" sz="3800" dirty="0"/>
              <a:t> </a:t>
            </a:r>
            <a:r>
              <a:rPr lang="ru-RU" sz="3800" dirty="0" err="1"/>
              <a:t>пригадує</a:t>
            </a:r>
            <a:r>
              <a:rPr lang="ru-RU" sz="3800" dirty="0"/>
              <a:t>, як </a:t>
            </a:r>
            <a:r>
              <a:rPr lang="ru-RU" sz="3800" dirty="0" err="1"/>
              <a:t>військо</a:t>
            </a:r>
            <a:r>
              <a:rPr lang="ru-RU" sz="3800" dirty="0"/>
              <a:t> князя Святослава </a:t>
            </a:r>
            <a:r>
              <a:rPr lang="ru-RU" sz="3800" dirty="0" err="1"/>
              <a:t>зазнало</a:t>
            </a:r>
            <a:r>
              <a:rPr lang="ru-RU" sz="3800" dirty="0"/>
              <a:t> </a:t>
            </a:r>
            <a:r>
              <a:rPr lang="ru-RU" sz="3800" dirty="0" err="1"/>
              <a:t>поразки</a:t>
            </a:r>
            <a:r>
              <a:rPr lang="ru-RU" sz="3800" dirty="0"/>
              <a:t> </a:t>
            </a:r>
            <a:r>
              <a:rPr lang="ru-RU" sz="3800" dirty="0" err="1"/>
              <a:t>від</a:t>
            </a:r>
            <a:r>
              <a:rPr lang="ru-RU" sz="3800" dirty="0"/>
              <a:t> </a:t>
            </a:r>
            <a:r>
              <a:rPr lang="ru-RU" sz="3800" dirty="0" err="1"/>
              <a:t>печенігів</a:t>
            </a:r>
            <a:r>
              <a:rPr lang="ru-RU" sz="3800" dirty="0"/>
              <a:t> і над </a:t>
            </a:r>
            <a:r>
              <a:rPr lang="ru-RU" sz="3800" dirty="0" err="1"/>
              <a:t>його</a:t>
            </a:r>
            <a:r>
              <a:rPr lang="ru-RU" sz="3800" dirty="0"/>
              <a:t> </a:t>
            </a:r>
            <a:r>
              <a:rPr lang="ru-RU" sz="3800" dirty="0" err="1"/>
              <a:t>містом</a:t>
            </a:r>
            <a:r>
              <a:rPr lang="ru-RU" sz="3800" dirty="0"/>
              <a:t> нависла </a:t>
            </a:r>
            <a:r>
              <a:rPr lang="ru-RU" sz="3800" dirty="0" err="1"/>
              <a:t>загроза</a:t>
            </a:r>
            <a:r>
              <a:rPr lang="ru-RU" sz="3800" dirty="0"/>
              <a:t>. </a:t>
            </a:r>
            <a:r>
              <a:rPr lang="ru-RU" sz="3800" dirty="0" err="1"/>
              <a:t>Навіть</a:t>
            </a:r>
            <a:r>
              <a:rPr lang="ru-RU" sz="3800" dirty="0"/>
              <a:t> не </a:t>
            </a:r>
            <a:r>
              <a:rPr lang="ru-RU" sz="3800" dirty="0" err="1"/>
              <a:t>міг</a:t>
            </a:r>
            <a:r>
              <a:rPr lang="ru-RU" sz="3800" dirty="0"/>
              <a:t> </a:t>
            </a:r>
            <a:r>
              <a:rPr lang="ru-RU" sz="3800" dirty="0" err="1"/>
              <a:t>уявити</a:t>
            </a:r>
            <a:r>
              <a:rPr lang="ru-RU" sz="3800" dirty="0"/>
              <a:t>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його</a:t>
            </a:r>
            <a:r>
              <a:rPr lang="ru-RU" sz="3800" dirty="0"/>
              <a:t> </a:t>
            </a:r>
            <a:r>
              <a:rPr lang="ru-RU" sz="3800" dirty="0" err="1"/>
              <a:t>доведеться</a:t>
            </a:r>
            <a:r>
              <a:rPr lang="ru-RU" sz="3800" dirty="0"/>
              <a:t> </a:t>
            </a:r>
            <a:r>
              <a:rPr lang="ru-RU" sz="3800" dirty="0" err="1"/>
              <a:t>здати</a:t>
            </a:r>
            <a:r>
              <a:rPr lang="ru-RU" sz="3800" dirty="0"/>
              <a:t> ворогам. </a:t>
            </a:r>
          </a:p>
          <a:p>
            <a:r>
              <a:rPr lang="ru-RU" sz="3800" dirty="0" err="1"/>
              <a:t>Завдяки</a:t>
            </a:r>
            <a:r>
              <a:rPr lang="ru-RU" sz="3800" dirty="0"/>
              <a:t> </a:t>
            </a:r>
            <a:r>
              <a:rPr lang="ru-RU" sz="3800" dirty="0" err="1"/>
              <a:t>кмітливості</a:t>
            </a:r>
            <a:r>
              <a:rPr lang="ru-RU" sz="3800" dirty="0"/>
              <a:t>, </a:t>
            </a:r>
            <a:r>
              <a:rPr lang="ru-RU" sz="3800" dirty="0" err="1"/>
              <a:t>розуму</a:t>
            </a:r>
            <a:r>
              <a:rPr lang="ru-RU" sz="3800" dirty="0"/>
              <a:t> й </a:t>
            </a:r>
            <a:r>
              <a:rPr lang="ru-RU" sz="3800" dirty="0" err="1"/>
              <a:t>мужності</a:t>
            </a:r>
            <a:r>
              <a:rPr lang="ru-RU" sz="3800" dirty="0"/>
              <a:t> </a:t>
            </a:r>
            <a:r>
              <a:rPr lang="ru-RU" sz="3800" dirty="0" err="1"/>
              <a:t>білгородці</a:t>
            </a:r>
            <a:r>
              <a:rPr lang="ru-RU" sz="3800" dirty="0"/>
              <a:t> </a:t>
            </a:r>
            <a:r>
              <a:rPr lang="ru-RU" sz="3800" dirty="0" err="1"/>
              <a:t>вистояли</a:t>
            </a:r>
            <a:r>
              <a:rPr lang="ru-RU" sz="3800" dirty="0"/>
              <a:t> і </a:t>
            </a:r>
            <a:r>
              <a:rPr lang="ru-RU" sz="3800" dirty="0" err="1"/>
              <a:t>змусили</a:t>
            </a:r>
            <a:r>
              <a:rPr lang="ru-RU" sz="3800" dirty="0"/>
              <a:t> </a:t>
            </a:r>
            <a:r>
              <a:rPr lang="ru-RU" sz="3800" dirty="0" err="1"/>
              <a:t>печенігів</a:t>
            </a:r>
            <a:r>
              <a:rPr lang="ru-RU" sz="3800" dirty="0"/>
              <a:t> </a:t>
            </a:r>
            <a:r>
              <a:rPr lang="ru-RU" sz="3800" dirty="0" err="1"/>
              <a:t>зняти</a:t>
            </a:r>
            <a:r>
              <a:rPr lang="ru-RU" sz="3800" dirty="0"/>
              <a:t> облогу й </a:t>
            </a:r>
            <a:r>
              <a:rPr lang="ru-RU" sz="3800" dirty="0" err="1"/>
              <a:t>відступити</a:t>
            </a:r>
            <a:r>
              <a:rPr lang="ru-RU" sz="3800" dirty="0"/>
              <a:t>. </a:t>
            </a:r>
          </a:p>
          <a:p>
            <a:r>
              <a:rPr lang="ru-RU" sz="3800" dirty="0" err="1"/>
              <a:t>Адже</a:t>
            </a:r>
            <a:r>
              <a:rPr lang="ru-RU" sz="3800" dirty="0"/>
              <a:t> </a:t>
            </a:r>
            <a:r>
              <a:rPr lang="ru-RU" sz="3800" dirty="0" err="1"/>
              <a:t>перемогти</a:t>
            </a:r>
            <a:r>
              <a:rPr lang="ru-RU" sz="3800" dirty="0"/>
              <a:t> </a:t>
            </a:r>
            <a:r>
              <a:rPr lang="ru-RU" sz="3800" dirty="0" err="1"/>
              <a:t>ворогів</a:t>
            </a:r>
            <a:r>
              <a:rPr lang="ru-RU" sz="3800" dirty="0"/>
              <a:t> </a:t>
            </a:r>
            <a:r>
              <a:rPr lang="ru-RU" sz="3800" dirty="0" err="1"/>
              <a:t>можна</a:t>
            </a:r>
            <a:r>
              <a:rPr lang="ru-RU" sz="3800" dirty="0"/>
              <a:t> не </a:t>
            </a:r>
            <a:r>
              <a:rPr lang="ru-RU" sz="3800" dirty="0" err="1"/>
              <a:t>тільки</a:t>
            </a:r>
            <a:r>
              <a:rPr lang="ru-RU" sz="3800" dirty="0"/>
              <a:t> силою, </a:t>
            </a:r>
          </a:p>
          <a:p>
            <a:pPr marL="0" indent="0">
              <a:buNone/>
            </a:pPr>
            <a:r>
              <a:rPr lang="ru-RU" sz="3800" dirty="0"/>
              <a:t>                                                            а й </a:t>
            </a:r>
            <a:r>
              <a:rPr lang="ru-RU" sz="3800" dirty="0" err="1"/>
              <a:t>мудрістю</a:t>
            </a:r>
            <a:r>
              <a:rPr lang="ru-RU" sz="3800" dirty="0"/>
              <a:t>.</a:t>
            </a:r>
          </a:p>
          <a:p>
            <a:endParaRPr lang="ru-RU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3C1E85E-78E0-4974-938A-8BD1F3AFA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01965" y="3429000"/>
            <a:ext cx="3856682" cy="25664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2B4978-21C3-464A-A841-9A8FECE4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572" y="1084717"/>
            <a:ext cx="2133602" cy="19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0370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TM02892315[[fn=Віхоть]]</Template>
  <TotalTime>479</TotalTime>
  <Words>1035</Words>
  <Application>Microsoft Office PowerPoint</Application>
  <PresentationFormat>Широкий екран</PresentationFormat>
  <Paragraphs>123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Віхоть</vt:lpstr>
      <vt:lpstr>   Сергій Плачинда  «Богатирська застава» </vt:lpstr>
      <vt:lpstr> Сьогодні на уроці</vt:lpstr>
      <vt:lpstr>    Сергій Плачинда  (1928–2013)</vt:lpstr>
      <vt:lpstr>        Сергій Плачинда </vt:lpstr>
      <vt:lpstr>   Сергій Плачинда </vt:lpstr>
      <vt:lpstr>Теорія літератури</vt:lpstr>
      <vt:lpstr>    Історична основа твору     «Богатирська застава»</vt:lpstr>
      <vt:lpstr>Історична основа твору                           напади кочових племен</vt:lpstr>
      <vt:lpstr> Теорія літератури</vt:lpstr>
      <vt:lpstr>Словникова робота / пароніми</vt:lpstr>
      <vt:lpstr>                       Словникова робота      архаїзми  - застарілі слова, що вийшли з        активного вжитку, але мають сучасний відповідник </vt:lpstr>
      <vt:lpstr>                    Словникова робота  історизми – слова, що називають зниклі предмети чи явища. Не мають відповідників у сучасній мові </vt:lpstr>
      <vt:lpstr>  Словникова робота</vt:lpstr>
      <vt:lpstr>  Словникова робота </vt:lpstr>
      <vt:lpstr>                    підсумуємо  що ми дізналися сьогодні на уроці</vt:lpstr>
      <vt:lpstr>  Домашнє завдання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Сергій Плачинда  «Богатирська застава» </dc:title>
  <dc:creator>Наташа</dc:creator>
  <cp:lastModifiedBy>Наташа</cp:lastModifiedBy>
  <cp:revision>3</cp:revision>
  <dcterms:created xsi:type="dcterms:W3CDTF">2022-10-22T18:37:13Z</dcterms:created>
  <dcterms:modified xsi:type="dcterms:W3CDTF">2022-10-25T19:14:11Z</dcterms:modified>
</cp:coreProperties>
</file>